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388" r:id="rId2"/>
    <p:sldId id="389" r:id="rId3"/>
    <p:sldId id="367" r:id="rId4"/>
    <p:sldId id="368" r:id="rId5"/>
    <p:sldId id="369" r:id="rId6"/>
    <p:sldId id="381" r:id="rId7"/>
    <p:sldId id="358" r:id="rId8"/>
    <p:sldId id="359" r:id="rId9"/>
    <p:sldId id="386" r:id="rId10"/>
    <p:sldId id="371" r:id="rId11"/>
    <p:sldId id="390" r:id="rId12"/>
    <p:sldId id="372" r:id="rId13"/>
    <p:sldId id="373" r:id="rId14"/>
    <p:sldId id="385" r:id="rId15"/>
    <p:sldId id="391" r:id="rId16"/>
    <p:sldId id="392" r:id="rId17"/>
    <p:sldId id="393" r:id="rId18"/>
    <p:sldId id="394" r:id="rId19"/>
    <p:sldId id="384" r:id="rId20"/>
  </p:sldIdLst>
  <p:sldSz cx="9144000" cy="6858000" type="screen4x3"/>
  <p:notesSz cx="6888163" cy="100203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a" initials="m" lastIdx="4" clrIdx="0"/>
  <p:cmAuthor id="1" name="skr" initials="s" lastIdx="7" clrIdx="1">
    <p:extLst>
      <p:ext uri="{19B8F6BF-5375-455C-9EA6-DF929625EA0E}">
        <p15:presenceInfo xmlns:p15="http://schemas.microsoft.com/office/powerpoint/2012/main" userId="sk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F8FAF4"/>
    <a:srgbClr val="F1F5E7"/>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6" autoAdjust="0"/>
    <p:restoredTop sz="86354" autoAdjust="0"/>
  </p:normalViewPr>
  <p:slideViewPr>
    <p:cSldViewPr>
      <p:cViewPr varScale="1">
        <p:scale>
          <a:sx n="87" d="100"/>
          <a:sy n="87" d="100"/>
        </p:scale>
        <p:origin x="134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Users\venturevaluation\Documents\1%20Country%20Trend%20Analysis\Country%20Trend%20Report%20Experiment.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Users\venturevaluation\Documents\1%20Country%20Trend%20Analysis\Germany\Country%20Trend%20Report%20Germany.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Users\venturevaluation\Documents\1%20Country%20Trend%20Analysis\Germany\Country%20Trend%20Report%20Germany.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Users\venturevaluation\Documents\1%20Country%20Trend%20Analysis\Germany\Country%20Trend%20Report%20Germany.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Users\venturevaluation\Documents\1%20Country%20Trend%20Analysis\Germany\Country%20Trend%20Report%20Germany.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1" Type="http://schemas.openxmlformats.org/officeDocument/2006/relationships/oleObject" Target="file:///\\Users\venturevaluation\Documents\1%20Country%20Trend%20Analysis\Germany\Country%20Trend%20Report%20Germany.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Users\venturevaluation\Documents\1%20Country%20Trend%20Analysis\Germany\Country%20Trend%20Report%20Germany.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Users\venturevaluation\Documents\1%20Country%20Trend%20Analysis\Germany\Country%20Trend%20Report%20Germany%20(03)%20giv.xlsx" TargetMode="External"/><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3" Type="http://schemas.openxmlformats.org/officeDocument/2006/relationships/oleObject" Target="file:///\\Users\venturevaluation\Documents\1%20Country%20Trend%20Analysis\Germany\Country%20Trend%20Report%20Germany.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9.8326098801723466E-2"/>
          <c:y val="0.21079028645126255"/>
          <c:w val="0.78223471067096595"/>
          <c:h val="0.71349342550102457"/>
        </c:manualLayout>
      </c:layout>
      <c:pie3DChart>
        <c:varyColors val="1"/>
        <c:ser>
          <c:idx val="0"/>
          <c:order val="0"/>
          <c:dLbls>
            <c:spPr>
              <a:noFill/>
              <a:ln>
                <a:noFill/>
              </a:ln>
              <a:effectLst/>
            </c:spPr>
            <c:txPr>
              <a:bodyPr wrap="square" lIns="38100" tIns="19050" rIns="38100" bIns="19050" anchor="ctr">
                <a:spAutoFit/>
              </a:bodyPr>
              <a:lstStyle/>
              <a:p>
                <a:pPr>
                  <a:defRPr b="1">
                    <a:solidFill>
                      <a:schemeClr val="tx1"/>
                    </a:solidFill>
                  </a:defRPr>
                </a:pPr>
                <a:endParaRPr lang="en-US"/>
              </a:p>
            </c:txPr>
            <c:dLblPos val="bestFit"/>
            <c:showLegendKey val="0"/>
            <c:showVal val="1"/>
            <c:showCatName val="1"/>
            <c:showSerName val="0"/>
            <c:showPercent val="1"/>
            <c:showBubbleSize val="0"/>
            <c:separator>
</c:separator>
            <c:showLeaderLines val="1"/>
            <c:extLst xmlns:c16r2="http://schemas.microsoft.com/office/drawing/2015/06/chart">
              <c:ext xmlns:c15="http://schemas.microsoft.com/office/drawing/2012/chart" uri="{CE6537A1-D6FC-4f65-9D91-7224C49458BB}">
                <c15:layout/>
              </c:ext>
            </c:extLst>
          </c:dLbls>
          <c:cat>
            <c:strRef>
              <c:f>'MIS Biotech Statistics'!$A$58:$A$70</c:f>
              <c:strCache>
                <c:ptCount val="13"/>
                <c:pt idx="0">
                  <c:v>Environment</c:v>
                </c:pt>
                <c:pt idx="1">
                  <c:v>Cosmetics</c:v>
                </c:pt>
                <c:pt idx="2">
                  <c:v>Industrial Biotechnology</c:v>
                </c:pt>
                <c:pt idx="3">
                  <c:v>Veterinary</c:v>
                </c:pt>
                <c:pt idx="4">
                  <c:v>Drug Delivery</c:v>
                </c:pt>
                <c:pt idx="5">
                  <c:v>AgroBio</c:v>
                </c:pt>
                <c:pt idx="6">
                  <c:v>Food and Nutraceuticals</c:v>
                </c:pt>
                <c:pt idx="7">
                  <c:v>Bioinformatics and Bioelectronics</c:v>
                </c:pt>
                <c:pt idx="8">
                  <c:v>Genomics and Proteomics</c:v>
                </c:pt>
                <c:pt idx="9">
                  <c:v>Therapeutics</c:v>
                </c:pt>
                <c:pt idx="10">
                  <c:v>Contract Research and Manufacturing</c:v>
                </c:pt>
                <c:pt idx="11">
                  <c:v>Diagnostics and Analytical Services</c:v>
                </c:pt>
                <c:pt idx="12">
                  <c:v>Other Services and Suppliers</c:v>
                </c:pt>
              </c:strCache>
            </c:strRef>
          </c:cat>
          <c:val>
            <c:numRef>
              <c:f>'MIS Biotech Statistics'!$B$58:$B$70</c:f>
              <c:numCache>
                <c:formatCode>General</c:formatCode>
                <c:ptCount val="13"/>
                <c:pt idx="0">
                  <c:v>26</c:v>
                </c:pt>
                <c:pt idx="1">
                  <c:v>31</c:v>
                </c:pt>
                <c:pt idx="2">
                  <c:v>37</c:v>
                </c:pt>
                <c:pt idx="3">
                  <c:v>40</c:v>
                </c:pt>
                <c:pt idx="4">
                  <c:v>42</c:v>
                </c:pt>
                <c:pt idx="5">
                  <c:v>52</c:v>
                </c:pt>
                <c:pt idx="6">
                  <c:v>56</c:v>
                </c:pt>
                <c:pt idx="7">
                  <c:v>100</c:v>
                </c:pt>
                <c:pt idx="8">
                  <c:v>184</c:v>
                </c:pt>
                <c:pt idx="9">
                  <c:v>185</c:v>
                </c:pt>
                <c:pt idx="10">
                  <c:v>285</c:v>
                </c:pt>
                <c:pt idx="11">
                  <c:v>504</c:v>
                </c:pt>
                <c:pt idx="12">
                  <c:v>603</c:v>
                </c:pt>
              </c:numCache>
            </c:numRef>
          </c:val>
          <c:extLst xmlns:c16r2="http://schemas.microsoft.com/office/drawing/2015/06/chart">
            <c:ext xmlns:c16="http://schemas.microsoft.com/office/drawing/2014/chart" uri="{C3380CC4-5D6E-409C-BE32-E72D297353CC}">
              <c16:uniqueId val="{00000000-53F0-C646-81F1-2F15B179C1B8}"/>
            </c:ext>
          </c:extLst>
        </c:ser>
        <c:dLbls>
          <c:showLegendKey val="0"/>
          <c:showVal val="0"/>
          <c:showCatName val="0"/>
          <c:showSerName val="0"/>
          <c:showPercent val="0"/>
          <c:showBubbleSize val="0"/>
          <c:showLeaderLines val="1"/>
        </c:dLbls>
      </c:pie3DChart>
      <c:spPr>
        <a:noFill/>
        <a:ln w="25400">
          <a:noFill/>
        </a:ln>
      </c:spPr>
    </c:plotArea>
    <c:plotVisOnly val="1"/>
    <c:dispBlanksAs val="zero"/>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2">
                  <a:shade val="58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CA9B-2541-BE46-6B95D8FE4B15}"/>
              </c:ext>
            </c:extLst>
          </c:dPt>
          <c:dPt>
            <c:idx val="1"/>
            <c:bubble3D val="0"/>
            <c:spPr>
              <a:solidFill>
                <a:schemeClr val="accent2">
                  <a:shade val="86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CA9B-2541-BE46-6B95D8FE4B15}"/>
              </c:ext>
            </c:extLst>
          </c:dPt>
          <c:dPt>
            <c:idx val="2"/>
            <c:bubble3D val="0"/>
            <c:spPr>
              <a:solidFill>
                <a:schemeClr val="accent2">
                  <a:tint val="86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CA9B-2541-BE46-6B95D8FE4B15}"/>
              </c:ext>
            </c:extLst>
          </c:dPt>
          <c:dPt>
            <c:idx val="3"/>
            <c:bubble3D val="0"/>
            <c:spPr>
              <a:solidFill>
                <a:schemeClr val="accent2">
                  <a:tint val="58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CA9B-2541-BE46-6B95D8FE4B15}"/>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'MIS Biotech Statistics'!$A$83:$A$86</c:f>
              <c:strCache>
                <c:ptCount val="4"/>
                <c:pt idx="0">
                  <c:v>Therapeutics</c:v>
                </c:pt>
                <c:pt idx="1">
                  <c:v>Diagnostics</c:v>
                </c:pt>
                <c:pt idx="2">
                  <c:v>MedTech products</c:v>
                </c:pt>
                <c:pt idx="3">
                  <c:v>Technologies</c:v>
                </c:pt>
              </c:strCache>
            </c:strRef>
          </c:cat>
          <c:val>
            <c:numRef>
              <c:f>'MIS Biotech Statistics'!$B$83:$B$86</c:f>
              <c:numCache>
                <c:formatCode>General</c:formatCode>
                <c:ptCount val="4"/>
                <c:pt idx="0">
                  <c:v>233</c:v>
                </c:pt>
                <c:pt idx="1">
                  <c:v>31</c:v>
                </c:pt>
                <c:pt idx="2">
                  <c:v>80</c:v>
                </c:pt>
                <c:pt idx="3">
                  <c:v>254</c:v>
                </c:pt>
              </c:numCache>
            </c:numRef>
          </c:val>
          <c:extLst xmlns:c16r2="http://schemas.microsoft.com/office/drawing/2015/06/chart">
            <c:ext xmlns:c16="http://schemas.microsoft.com/office/drawing/2014/chart" uri="{C3380CC4-5D6E-409C-BE32-E72D297353CC}">
              <c16:uniqueId val="{00000008-CA9B-2541-BE46-6B95D8FE4B15}"/>
            </c:ext>
          </c:extLst>
        </c:ser>
        <c:dLbls>
          <c:dLblPos val="bestFit"/>
          <c:showLegendKey val="0"/>
          <c:showVal val="1"/>
          <c:showCatName val="0"/>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pivotSource>
    <c:name>[Country Trend Report Germany.xlsx]Pivot Tables!Biotechnology Companies by Ownership Status</c:name>
    <c:fmtId val="3"/>
  </c:pivotSource>
  <c:chart>
    <c:autoTitleDeleted val="1"/>
    <c:pivotFmts>
      <c:pivotFmt>
        <c:idx val="0"/>
        <c:spPr>
          <a:solidFill>
            <a:schemeClr val="accent2"/>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1"/>
          <c:showCatName val="1"/>
          <c:showSerName val="0"/>
          <c:showPercent val="0"/>
          <c:showBubbleSize val="0"/>
          <c:separator>
</c:separator>
          <c:extLst xmlns:c16r2="http://schemas.microsoft.com/office/drawing/2015/06/chart">
            <c:ext xmlns:c15="http://schemas.microsoft.com/office/drawing/2012/chart" uri="{CE6537A1-D6FC-4f65-9D91-7224C49458BB}"/>
          </c:extLst>
        </c:dLbl>
      </c:pivotFmt>
      <c:pivotFmt>
        <c:idx val="1"/>
        <c:spPr>
          <a:solidFill>
            <a:schemeClr val="accent2"/>
          </a:solidFill>
          <a:ln w="25400">
            <a:solidFill>
              <a:schemeClr val="lt1"/>
            </a:solidFill>
          </a:ln>
          <a:effectLst/>
          <a:sp3d contourW="25400">
            <a:contourClr>
              <a:schemeClr val="lt1"/>
            </a:contourClr>
          </a:sp3d>
        </c:spPr>
        <c:dLbl>
          <c:idx val="0"/>
          <c:layout>
            <c:manualLayout>
              <c:x val="1.1231408573928196E-3"/>
              <c:y val="-7.8450268909726811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separator>
</c:separator>
          <c:extLst xmlns:c16r2="http://schemas.microsoft.com/office/drawing/2015/06/chart">
            <c:ext xmlns:c15="http://schemas.microsoft.com/office/drawing/2012/chart" uri="{CE6537A1-D6FC-4f65-9D91-7224C49458BB}"/>
          </c:extLst>
        </c:dLbl>
      </c:pivotFmt>
      <c:pivotFmt>
        <c:idx val="2"/>
        <c:spPr>
          <a:solidFill>
            <a:schemeClr val="accent2">
              <a:tint val="65000"/>
            </a:schemeClr>
          </a:solidFill>
          <a:ln w="25400">
            <a:solidFill>
              <a:schemeClr val="lt1"/>
            </a:solidFill>
          </a:ln>
          <a:effectLst/>
          <a:sp3d contourW="25400">
            <a:contourClr>
              <a:schemeClr val="lt1"/>
            </a:contourClr>
          </a:sp3d>
        </c:spPr>
        <c:dLbl>
          <c:idx val="0"/>
          <c:layout>
            <c:manualLayout>
              <c:x val="5.9861318213263306E-2"/>
              <c:y val="-5.340693798381922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separator>
</c:separator>
          <c:extLst xmlns:c16r2="http://schemas.microsoft.com/office/drawing/2015/06/chart">
            <c:ext xmlns:c15="http://schemas.microsoft.com/office/drawing/2012/chart" uri="{CE6537A1-D6FC-4f65-9D91-7224C49458BB}"/>
          </c:extLst>
        </c:dLbl>
      </c:pivotFmt>
      <c:pivotFmt>
        <c:idx val="3"/>
        <c:spPr>
          <a:solidFill>
            <a:schemeClr val="accent2">
              <a:shade val="65000"/>
            </a:schemeClr>
          </a:solidFill>
          <a:ln w="25400">
            <a:solidFill>
              <a:schemeClr val="lt1"/>
            </a:solidFill>
          </a:ln>
          <a:effectLst/>
          <a:sp3d contourW="25400">
            <a:contourClr>
              <a:schemeClr val="lt1"/>
            </a:contourClr>
          </a:sp3d>
        </c:spP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separator>
</c:separator>
          <c:extLst xmlns:c16r2="http://schemas.microsoft.com/office/drawing/2015/06/chart">
            <c:ext xmlns:c15="http://schemas.microsoft.com/office/drawing/2012/chart" uri="{CE6537A1-D6FC-4f65-9D91-7224C49458BB}"/>
          </c:extLst>
        </c:dLbl>
      </c:pivotFmt>
      <c:pivotFmt>
        <c:idx val="4"/>
        <c:spPr>
          <a:solidFill>
            <a:schemeClr val="accent2"/>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1"/>
          <c:showCatName val="1"/>
          <c:showSerName val="0"/>
          <c:showPercent val="0"/>
          <c:showBubbleSize val="0"/>
          <c:separator>
</c:separator>
          <c:extLst xmlns:c16r2="http://schemas.microsoft.com/office/drawing/2015/06/chart">
            <c:ext xmlns:c15="http://schemas.microsoft.com/office/drawing/2012/chart" uri="{CE6537A1-D6FC-4f65-9D91-7224C49458BB}"/>
          </c:extLst>
        </c:dLbl>
      </c:pivotFmt>
      <c:pivotFmt>
        <c:idx val="5"/>
        <c:spPr>
          <a:solidFill>
            <a:schemeClr val="accent2">
              <a:shade val="65000"/>
            </a:schemeClr>
          </a:solidFill>
          <a:ln w="25400">
            <a:solidFill>
              <a:schemeClr val="lt1"/>
            </a:solidFill>
          </a:ln>
          <a:effectLst/>
          <a:sp3d contourW="25400">
            <a:contourClr>
              <a:schemeClr val="lt1"/>
            </a:contourClr>
          </a:sp3d>
        </c:spP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separator>
</c:separator>
          <c:extLst xmlns:c16r2="http://schemas.microsoft.com/office/drawing/2015/06/chart">
            <c:ext xmlns:c15="http://schemas.microsoft.com/office/drawing/2012/chart" uri="{CE6537A1-D6FC-4f65-9D91-7224C49458BB}"/>
          </c:extLst>
        </c:dLbl>
      </c:pivotFmt>
      <c:pivotFmt>
        <c:idx val="6"/>
        <c:spPr>
          <a:solidFill>
            <a:schemeClr val="accent2"/>
          </a:solidFill>
          <a:ln w="25400">
            <a:solidFill>
              <a:schemeClr val="lt1"/>
            </a:solidFill>
          </a:ln>
          <a:effectLst/>
          <a:sp3d contourW="25400">
            <a:contourClr>
              <a:schemeClr val="lt1"/>
            </a:contourClr>
          </a:sp3d>
        </c:spPr>
        <c:dLbl>
          <c:idx val="0"/>
          <c:layout>
            <c:manualLayout>
              <c:x val="1.1231408573928196E-3"/>
              <c:y val="-7.8450268909726811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separator>
</c:separator>
          <c:extLst xmlns:c16r2="http://schemas.microsoft.com/office/drawing/2015/06/chart">
            <c:ext xmlns:c15="http://schemas.microsoft.com/office/drawing/2012/chart" uri="{CE6537A1-D6FC-4f65-9D91-7224C49458BB}"/>
          </c:extLst>
        </c:dLbl>
      </c:pivotFmt>
      <c:pivotFmt>
        <c:idx val="7"/>
        <c:spPr>
          <a:solidFill>
            <a:schemeClr val="accent2">
              <a:tint val="65000"/>
            </a:schemeClr>
          </a:solidFill>
          <a:ln w="25400">
            <a:solidFill>
              <a:schemeClr val="lt1"/>
            </a:solidFill>
          </a:ln>
          <a:effectLst/>
          <a:sp3d contourW="25400">
            <a:contourClr>
              <a:schemeClr val="lt1"/>
            </a:contourClr>
          </a:sp3d>
        </c:spPr>
        <c:dLbl>
          <c:idx val="0"/>
          <c:layout>
            <c:manualLayout>
              <c:x val="5.9861318213263306E-2"/>
              <c:y val="-5.340693798381922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separator>
</c:separator>
          <c:extLst xmlns:c16r2="http://schemas.microsoft.com/office/drawing/2015/06/chart">
            <c:ext xmlns:c15="http://schemas.microsoft.com/office/drawing/2012/chart" uri="{CE6537A1-D6FC-4f65-9D91-7224C49458BB}"/>
          </c:extLst>
        </c:dLbl>
      </c:pivotFmt>
      <c:pivotFmt>
        <c:idx val="8"/>
        <c:spPr>
          <a:solidFill>
            <a:schemeClr val="accent2"/>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1"/>
          <c:showCatName val="1"/>
          <c:showSerName val="0"/>
          <c:showPercent val="0"/>
          <c:showBubbleSize val="0"/>
          <c:separator>
</c:separator>
          <c:extLst xmlns:c16r2="http://schemas.microsoft.com/office/drawing/2015/06/chart">
            <c:ext xmlns:c15="http://schemas.microsoft.com/office/drawing/2012/chart" uri="{CE6537A1-D6FC-4f65-9D91-7224C49458BB}"/>
          </c:extLst>
        </c:dLbl>
      </c:pivotFmt>
      <c:pivotFmt>
        <c:idx val="9"/>
        <c:spPr>
          <a:solidFill>
            <a:schemeClr val="accent2">
              <a:shade val="65000"/>
            </a:schemeClr>
          </a:solidFill>
          <a:ln w="25400">
            <a:solidFill>
              <a:schemeClr val="lt1"/>
            </a:solidFill>
          </a:ln>
          <a:effectLst/>
          <a:sp3d contourW="25400">
            <a:contourClr>
              <a:schemeClr val="lt1"/>
            </a:contourClr>
          </a:sp3d>
        </c:spP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separator>
</c:separator>
          <c:extLst xmlns:c16r2="http://schemas.microsoft.com/office/drawing/2015/06/chart">
            <c:ext xmlns:c15="http://schemas.microsoft.com/office/drawing/2012/chart" uri="{CE6537A1-D6FC-4f65-9D91-7224C49458BB}"/>
          </c:extLst>
        </c:dLbl>
      </c:pivotFmt>
      <c:pivotFmt>
        <c:idx val="10"/>
        <c:spPr>
          <a:solidFill>
            <a:schemeClr val="accent2"/>
          </a:solidFill>
          <a:ln w="25400">
            <a:solidFill>
              <a:schemeClr val="lt1"/>
            </a:solidFill>
          </a:ln>
          <a:effectLst/>
          <a:sp3d contourW="25400">
            <a:contourClr>
              <a:schemeClr val="lt1"/>
            </a:contourClr>
          </a:sp3d>
        </c:spPr>
        <c:dLbl>
          <c:idx val="0"/>
          <c:layout>
            <c:manualLayout>
              <c:x val="1.1231408573928196E-3"/>
              <c:y val="-7.8450268909726811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separator>
</c:separator>
          <c:extLst xmlns:c16r2="http://schemas.microsoft.com/office/drawing/2015/06/chart">
            <c:ext xmlns:c15="http://schemas.microsoft.com/office/drawing/2012/chart" uri="{CE6537A1-D6FC-4f65-9D91-7224C49458BB}"/>
          </c:extLst>
        </c:dLbl>
      </c:pivotFmt>
      <c:pivotFmt>
        <c:idx val="11"/>
        <c:spPr>
          <a:solidFill>
            <a:schemeClr val="accent2">
              <a:tint val="65000"/>
            </a:schemeClr>
          </a:solidFill>
          <a:ln w="25400">
            <a:solidFill>
              <a:schemeClr val="lt1"/>
            </a:solidFill>
          </a:ln>
          <a:effectLst/>
          <a:sp3d contourW="25400">
            <a:contourClr>
              <a:schemeClr val="lt1"/>
            </a:contourClr>
          </a:sp3d>
        </c:spPr>
        <c:dLbl>
          <c:idx val="0"/>
          <c:layout>
            <c:manualLayout>
              <c:x val="5.9861318213263306E-2"/>
              <c:y val="-5.340693798381922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separator>
</c:separator>
          <c:extLst xmlns:c16r2="http://schemas.microsoft.com/office/drawing/2015/06/chart">
            <c:ext xmlns:c15="http://schemas.microsoft.com/office/drawing/2012/chart" uri="{CE6537A1-D6FC-4f65-9D91-7224C49458BB}"/>
          </c:extLst>
        </c:dLbl>
      </c:pivotFmt>
    </c:pivotFmts>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'Pivot Tables'!$F$58</c:f>
              <c:strCache>
                <c:ptCount val="1"/>
                <c:pt idx="0">
                  <c:v>Total</c:v>
                </c:pt>
              </c:strCache>
            </c:strRef>
          </c:tx>
          <c:dPt>
            <c:idx val="0"/>
            <c:bubble3D val="0"/>
            <c:explosion val="23"/>
            <c:spPr>
              <a:solidFill>
                <a:schemeClr val="accent2">
                  <a:shade val="65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4631-3640-8892-0A362B036EA0}"/>
              </c:ext>
            </c:extLst>
          </c:dPt>
          <c:dPt>
            <c:idx val="1"/>
            <c:bubble3D val="0"/>
            <c:explosion val="23"/>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4631-3640-8892-0A362B036EA0}"/>
              </c:ext>
            </c:extLst>
          </c:dPt>
          <c:dPt>
            <c:idx val="2"/>
            <c:bubble3D val="0"/>
            <c:explosion val="23"/>
            <c:spPr>
              <a:solidFill>
                <a:schemeClr val="accent2">
                  <a:tint val="65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4631-3640-8892-0A362B036EA0}"/>
              </c:ext>
            </c:extLst>
          </c:dPt>
          <c:dLbls>
            <c:dLbl>
              <c:idx val="0"/>
              <c:layout/>
              <c:dLblPos val="bestFit"/>
              <c:showLegendKey val="0"/>
              <c:showVal val="0"/>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1-4631-3640-8892-0A362B036EA0}"/>
                </c:ext>
                <c:ext xmlns:c15="http://schemas.microsoft.com/office/drawing/2012/chart" uri="{CE6537A1-D6FC-4f65-9D91-7224C49458BB}">
                  <c15:layout/>
                </c:ext>
              </c:extLst>
            </c:dLbl>
            <c:dLbl>
              <c:idx val="1"/>
              <c:layout>
                <c:manualLayout>
                  <c:x val="1.2861358159051877E-2"/>
                  <c:y val="-6.056356119114243E-2"/>
                </c:manualLayout>
              </c:layout>
              <c:dLblPos val="bestFit"/>
              <c:showLegendKey val="0"/>
              <c:showVal val="0"/>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3-4631-3640-8892-0A362B036EA0}"/>
                </c:ext>
                <c:ext xmlns:c15="http://schemas.microsoft.com/office/drawing/2012/chart" uri="{CE6537A1-D6FC-4f65-9D91-7224C49458BB}">
                  <c15:layout/>
                </c:ext>
              </c:extLst>
            </c:dLbl>
            <c:dLbl>
              <c:idx val="2"/>
              <c:layout>
                <c:manualLayout>
                  <c:x val="5.9861318213263306E-2"/>
                  <c:y val="-5.3406937983819222E-2"/>
                </c:manualLayout>
              </c:layout>
              <c:dLblPos val="bestFit"/>
              <c:showLegendKey val="0"/>
              <c:showVal val="0"/>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5-4631-3640-8892-0A362B036EA0}"/>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'Pivot Tables'!$E$59:$E$62</c:f>
              <c:strCache>
                <c:ptCount val="3"/>
                <c:pt idx="0">
                  <c:v>Private / independent</c:v>
                </c:pt>
                <c:pt idx="1">
                  <c:v>Publicly listed on stock exchange</c:v>
                </c:pt>
                <c:pt idx="2">
                  <c:v>Subsidiary</c:v>
                </c:pt>
              </c:strCache>
            </c:strRef>
          </c:cat>
          <c:val>
            <c:numRef>
              <c:f>'Pivot Tables'!$F$59:$F$62</c:f>
              <c:numCache>
                <c:formatCode>General</c:formatCode>
                <c:ptCount val="3"/>
                <c:pt idx="0">
                  <c:v>1064</c:v>
                </c:pt>
                <c:pt idx="1">
                  <c:v>24</c:v>
                </c:pt>
                <c:pt idx="2">
                  <c:v>107</c:v>
                </c:pt>
              </c:numCache>
            </c:numRef>
          </c:val>
          <c:extLst xmlns:c16r2="http://schemas.microsoft.com/office/drawing/2015/06/chart">
            <c:ext xmlns:c16="http://schemas.microsoft.com/office/drawing/2014/chart" uri="{C3380CC4-5D6E-409C-BE32-E72D297353CC}">
              <c16:uniqueId val="{00000006-4631-3640-8892-0A362B036EA0}"/>
            </c:ext>
          </c:extLst>
        </c:ser>
        <c:dLbls>
          <c:dLblPos val="bestFit"/>
          <c:showLegendKey val="0"/>
          <c:showVal val="1"/>
          <c:showCatName val="1"/>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Data val="1"/>
        <c14:dropZoneSeries val="1"/>
        <c14:dropZonesVisible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pivotSource>
    <c:name>[Country Trend Report Germany.xlsx]Pivot Tables!Life Science Companies by Ownership Status</c:name>
    <c:fmtId val="9"/>
  </c:pivotSource>
  <c:chart>
    <c:autoTitleDeleted val="1"/>
    <c:pivotFmts>
      <c:pivotFmt>
        <c:idx val="0"/>
        <c:spPr>
          <a:solidFill>
            <a:schemeClr val="accent2"/>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1"/>
        <c:spPr>
          <a:solidFill>
            <a:schemeClr val="accent2"/>
          </a:solidFill>
          <a:ln w="25400">
            <a:solidFill>
              <a:schemeClr val="lt1"/>
            </a:solidFill>
          </a:ln>
          <a:effectLst/>
          <a:sp3d contourW="25400">
            <a:contourClr>
              <a:schemeClr val="lt1"/>
            </a:contourClr>
          </a:sp3d>
        </c:spPr>
        <c:dLbl>
          <c:idx val="0"/>
          <c:layout>
            <c:manualLayout>
              <c:x val="7.2815189925549764E-2"/>
              <c:y val="-0.10855733895272111"/>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2"/>
        <c:spPr>
          <a:solidFill>
            <a:schemeClr val="accent2">
              <a:tint val="65000"/>
            </a:schemeClr>
          </a:solidFill>
          <a:ln w="25400">
            <a:solidFill>
              <a:schemeClr val="lt1"/>
            </a:solidFill>
          </a:ln>
          <a:effectLst/>
          <a:sp3d contourW="25400">
            <a:contourClr>
              <a:schemeClr val="lt1"/>
            </a:contourClr>
          </a:sp3d>
        </c:spPr>
        <c:dLbl>
          <c:idx val="0"/>
          <c:layout>
            <c:manualLayout>
              <c:x val="8.0795489455258385E-2"/>
              <c:y val="-6.8573716912418217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3"/>
        <c:spPr>
          <a:solidFill>
            <a:schemeClr val="accent2">
              <a:shade val="65000"/>
            </a:schemeClr>
          </a:solidFill>
          <a:ln w="25400">
            <a:solidFill>
              <a:schemeClr val="lt1"/>
            </a:solidFill>
          </a:ln>
          <a:effectLst/>
          <a:sp3d contourW="25400">
            <a:contourClr>
              <a:schemeClr val="lt1"/>
            </a:contourClr>
          </a:sp3d>
        </c:spPr>
      </c:pivotFmt>
      <c:pivotFmt>
        <c:idx val="4"/>
        <c:spPr>
          <a:solidFill>
            <a:schemeClr val="accent2"/>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5"/>
        <c:spPr>
          <a:solidFill>
            <a:schemeClr val="accent2">
              <a:shade val="65000"/>
            </a:schemeClr>
          </a:solidFill>
          <a:ln w="25400">
            <a:solidFill>
              <a:schemeClr val="lt1"/>
            </a:solidFill>
          </a:ln>
          <a:effectLst/>
          <a:sp3d contourW="25400">
            <a:contourClr>
              <a:schemeClr val="lt1"/>
            </a:contourClr>
          </a:sp3d>
        </c:spPr>
      </c:pivotFmt>
      <c:pivotFmt>
        <c:idx val="6"/>
        <c:spPr>
          <a:solidFill>
            <a:schemeClr val="accent2"/>
          </a:solidFill>
          <a:ln w="25400">
            <a:solidFill>
              <a:schemeClr val="lt1"/>
            </a:solidFill>
          </a:ln>
          <a:effectLst/>
          <a:sp3d contourW="25400">
            <a:contourClr>
              <a:schemeClr val="lt1"/>
            </a:contourClr>
          </a:sp3d>
        </c:spPr>
        <c:dLbl>
          <c:idx val="0"/>
          <c:layout>
            <c:manualLayout>
              <c:x val="7.2815189925549764E-2"/>
              <c:y val="-0.10855733895272111"/>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7"/>
        <c:spPr>
          <a:solidFill>
            <a:schemeClr val="accent2">
              <a:tint val="65000"/>
            </a:schemeClr>
          </a:solidFill>
          <a:ln w="25400">
            <a:solidFill>
              <a:schemeClr val="lt1"/>
            </a:solidFill>
          </a:ln>
          <a:effectLst/>
          <a:sp3d contourW="25400">
            <a:contourClr>
              <a:schemeClr val="lt1"/>
            </a:contourClr>
          </a:sp3d>
        </c:spPr>
        <c:dLbl>
          <c:idx val="0"/>
          <c:layout>
            <c:manualLayout>
              <c:x val="8.0795489455258385E-2"/>
              <c:y val="-6.8573716912418217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8"/>
        <c:spPr>
          <a:solidFill>
            <a:schemeClr val="accent2"/>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9"/>
        <c:spPr>
          <a:solidFill>
            <a:schemeClr val="accent2">
              <a:shade val="65000"/>
            </a:schemeClr>
          </a:solidFill>
          <a:ln w="25400">
            <a:solidFill>
              <a:schemeClr val="lt1"/>
            </a:solidFill>
          </a:ln>
          <a:effectLst/>
          <a:sp3d contourW="25400">
            <a:contourClr>
              <a:schemeClr val="lt1"/>
            </a:contourClr>
          </a:sp3d>
        </c:spPr>
      </c:pivotFmt>
      <c:pivotFmt>
        <c:idx val="10"/>
        <c:spPr>
          <a:solidFill>
            <a:schemeClr val="accent2"/>
          </a:solidFill>
          <a:ln w="25400">
            <a:solidFill>
              <a:schemeClr val="lt1"/>
            </a:solidFill>
          </a:ln>
          <a:effectLst/>
          <a:sp3d contourW="25400">
            <a:contourClr>
              <a:schemeClr val="lt1"/>
            </a:contourClr>
          </a:sp3d>
        </c:spPr>
        <c:dLbl>
          <c:idx val="0"/>
          <c:layout>
            <c:manualLayout>
              <c:x val="7.2815189925549764E-2"/>
              <c:y val="-0.10855733895272111"/>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11"/>
        <c:spPr>
          <a:solidFill>
            <a:schemeClr val="accent2">
              <a:tint val="65000"/>
            </a:schemeClr>
          </a:solidFill>
          <a:ln w="25400">
            <a:solidFill>
              <a:schemeClr val="lt1"/>
            </a:solidFill>
          </a:ln>
          <a:effectLst/>
          <a:sp3d contourW="25400">
            <a:contourClr>
              <a:schemeClr val="lt1"/>
            </a:contourClr>
          </a:sp3d>
        </c:spPr>
        <c:dLbl>
          <c:idx val="0"/>
          <c:layout>
            <c:manualLayout>
              <c:x val="8.0795489455258385E-2"/>
              <c:y val="-6.8573716912418217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s>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'Pivot Tables'!$B$58</c:f>
              <c:strCache>
                <c:ptCount val="1"/>
                <c:pt idx="0">
                  <c:v>Total</c:v>
                </c:pt>
              </c:strCache>
            </c:strRef>
          </c:tx>
          <c:explosion val="23"/>
          <c:dPt>
            <c:idx val="0"/>
            <c:bubble3D val="0"/>
            <c:spPr>
              <a:solidFill>
                <a:schemeClr val="accent2">
                  <a:shade val="65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3506-E942-9C2D-7C4CB41B7D0D}"/>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3506-E942-9C2D-7C4CB41B7D0D}"/>
              </c:ext>
            </c:extLst>
          </c:dPt>
          <c:dPt>
            <c:idx val="2"/>
            <c:bubble3D val="0"/>
            <c:spPr>
              <a:solidFill>
                <a:schemeClr val="accent2">
                  <a:tint val="65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3506-E942-9C2D-7C4CB41B7D0D}"/>
              </c:ext>
            </c:extLst>
          </c:dPt>
          <c:dLbls>
            <c:dLbl>
              <c:idx val="1"/>
              <c:layout>
                <c:manualLayout>
                  <c:x val="7.2815189925549764E-2"/>
                  <c:y val="-0.10855733895272111"/>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3506-E942-9C2D-7C4CB41B7D0D}"/>
                </c:ext>
                <c:ext xmlns:c15="http://schemas.microsoft.com/office/drawing/2012/chart" uri="{CE6537A1-D6FC-4f65-9D91-7224C49458BB}">
                  <c15:layout/>
                </c:ext>
              </c:extLst>
            </c:dLbl>
            <c:dLbl>
              <c:idx val="2"/>
              <c:layout>
                <c:manualLayout>
                  <c:x val="8.0795489455258385E-2"/>
                  <c:y val="-6.8573716912418217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3506-E942-9C2D-7C4CB41B7D0D}"/>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'Pivot Tables'!$A$59:$A$62</c:f>
              <c:strCache>
                <c:ptCount val="3"/>
                <c:pt idx="0">
                  <c:v>Private / independent</c:v>
                </c:pt>
                <c:pt idx="1">
                  <c:v>Publicly listed on stock exchange</c:v>
                </c:pt>
                <c:pt idx="2">
                  <c:v>Subsidiary</c:v>
                </c:pt>
              </c:strCache>
            </c:strRef>
          </c:cat>
          <c:val>
            <c:numRef>
              <c:f>'Pivot Tables'!$B$59:$B$62</c:f>
              <c:numCache>
                <c:formatCode>General</c:formatCode>
                <c:ptCount val="3"/>
                <c:pt idx="0">
                  <c:v>1683</c:v>
                </c:pt>
                <c:pt idx="1">
                  <c:v>42</c:v>
                </c:pt>
                <c:pt idx="2">
                  <c:v>204</c:v>
                </c:pt>
              </c:numCache>
            </c:numRef>
          </c:val>
          <c:extLst xmlns:c16r2="http://schemas.microsoft.com/office/drawing/2015/06/chart">
            <c:ext xmlns:c16="http://schemas.microsoft.com/office/drawing/2014/chart" uri="{C3380CC4-5D6E-409C-BE32-E72D297353CC}">
              <c16:uniqueId val="{00000006-3506-E942-9C2D-7C4CB41B7D0D}"/>
            </c:ext>
          </c:extLst>
        </c:ser>
        <c:dLbls>
          <c:dLblPos val="bestFit"/>
          <c:showLegendKey val="0"/>
          <c:showVal val="1"/>
          <c:showCatName val="0"/>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Data val="1"/>
        <c14:dropZoneSeries val="1"/>
        <c14:dropZonesVisible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pivotSource>
    <c:name>[Country Trend Report Germany.xlsx]Pivot Tables!PivotTable10</c:name>
    <c:fmtId val="3"/>
  </c:pivotSource>
  <c:chart>
    <c:autoTitleDeleted val="0"/>
    <c:pivotFmts>
      <c:pivotFmt>
        <c:idx val="0"/>
        <c:spPr>
          <a:solidFill>
            <a:schemeClr val="accent2"/>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2"/>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2"/>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2"/>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chemeClr val="accent2"/>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
        <c:spPr>
          <a:solidFill>
            <a:schemeClr val="accent2"/>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
        <c:spPr>
          <a:solidFill>
            <a:schemeClr val="accent2"/>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
        <c:spPr>
          <a:solidFill>
            <a:schemeClr val="accent2"/>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
        <c:spPr>
          <a:solidFill>
            <a:schemeClr val="accent2"/>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'Pivot Tables'!$B$87:$B$88</c:f>
              <c:strCache>
                <c:ptCount val="1"/>
                <c:pt idx="0">
                  <c:v>Biotechnology - other</c:v>
                </c:pt>
              </c:strCache>
            </c:strRef>
          </c:tx>
          <c:spPr>
            <a:solidFill>
              <a:schemeClr val="accent2">
                <a:shade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'Pivot Tables'!$A$89:$A$99</c:f>
              <c:strCache>
                <c:ptCount val="10"/>
                <c:pt idx="0">
                  <c:v>2010</c:v>
                </c:pt>
                <c:pt idx="1">
                  <c:v>2011</c:v>
                </c:pt>
                <c:pt idx="2">
                  <c:v>2012</c:v>
                </c:pt>
                <c:pt idx="3">
                  <c:v>2013</c:v>
                </c:pt>
                <c:pt idx="4">
                  <c:v>2014</c:v>
                </c:pt>
                <c:pt idx="5">
                  <c:v>2015</c:v>
                </c:pt>
                <c:pt idx="6">
                  <c:v>2016</c:v>
                </c:pt>
                <c:pt idx="7">
                  <c:v>2017</c:v>
                </c:pt>
                <c:pt idx="8">
                  <c:v>2018</c:v>
                </c:pt>
                <c:pt idx="9">
                  <c:v>2019</c:v>
                </c:pt>
              </c:strCache>
            </c:strRef>
          </c:cat>
          <c:val>
            <c:numRef>
              <c:f>'Pivot Tables'!$B$89:$B$99</c:f>
              <c:numCache>
                <c:formatCode>General</c:formatCode>
                <c:ptCount val="10"/>
                <c:pt idx="0">
                  <c:v>4</c:v>
                </c:pt>
                <c:pt idx="1">
                  <c:v>2</c:v>
                </c:pt>
                <c:pt idx="2">
                  <c:v>4</c:v>
                </c:pt>
                <c:pt idx="3">
                  <c:v>4</c:v>
                </c:pt>
                <c:pt idx="4">
                  <c:v>4</c:v>
                </c:pt>
                <c:pt idx="5">
                  <c:v>2</c:v>
                </c:pt>
                <c:pt idx="7">
                  <c:v>3</c:v>
                </c:pt>
                <c:pt idx="8">
                  <c:v>2</c:v>
                </c:pt>
                <c:pt idx="9">
                  <c:v>1</c:v>
                </c:pt>
              </c:numCache>
            </c:numRef>
          </c:val>
          <c:extLst xmlns:c16r2="http://schemas.microsoft.com/office/drawing/2015/06/chart">
            <c:ext xmlns:c16="http://schemas.microsoft.com/office/drawing/2014/chart" uri="{C3380CC4-5D6E-409C-BE32-E72D297353CC}">
              <c16:uniqueId val="{00000000-6537-5B4D-8846-440794AA69ED}"/>
            </c:ext>
          </c:extLst>
        </c:ser>
        <c:ser>
          <c:idx val="1"/>
          <c:order val="1"/>
          <c:tx>
            <c:strRef>
              <c:f>'Pivot Tables'!$C$87:$C$88</c:f>
              <c:strCache>
                <c:ptCount val="1"/>
                <c:pt idx="0">
                  <c:v>Biotechnology - Therapeutics and Diagnostics</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'Pivot Tables'!$A$89:$A$99</c:f>
              <c:strCache>
                <c:ptCount val="10"/>
                <c:pt idx="0">
                  <c:v>2010</c:v>
                </c:pt>
                <c:pt idx="1">
                  <c:v>2011</c:v>
                </c:pt>
                <c:pt idx="2">
                  <c:v>2012</c:v>
                </c:pt>
                <c:pt idx="3">
                  <c:v>2013</c:v>
                </c:pt>
                <c:pt idx="4">
                  <c:v>2014</c:v>
                </c:pt>
                <c:pt idx="5">
                  <c:v>2015</c:v>
                </c:pt>
                <c:pt idx="6">
                  <c:v>2016</c:v>
                </c:pt>
                <c:pt idx="7">
                  <c:v>2017</c:v>
                </c:pt>
                <c:pt idx="8">
                  <c:v>2018</c:v>
                </c:pt>
                <c:pt idx="9">
                  <c:v>2019</c:v>
                </c:pt>
              </c:strCache>
            </c:strRef>
          </c:cat>
          <c:val>
            <c:numRef>
              <c:f>'Pivot Tables'!$C$89:$C$99</c:f>
              <c:numCache>
                <c:formatCode>General</c:formatCode>
                <c:ptCount val="10"/>
                <c:pt idx="0">
                  <c:v>7</c:v>
                </c:pt>
                <c:pt idx="1">
                  <c:v>11</c:v>
                </c:pt>
                <c:pt idx="2">
                  <c:v>12</c:v>
                </c:pt>
                <c:pt idx="3">
                  <c:v>6</c:v>
                </c:pt>
                <c:pt idx="4">
                  <c:v>4</c:v>
                </c:pt>
                <c:pt idx="5">
                  <c:v>7</c:v>
                </c:pt>
                <c:pt idx="6">
                  <c:v>9</c:v>
                </c:pt>
                <c:pt idx="7">
                  <c:v>10</c:v>
                </c:pt>
                <c:pt idx="8">
                  <c:v>4</c:v>
                </c:pt>
                <c:pt idx="9">
                  <c:v>8</c:v>
                </c:pt>
              </c:numCache>
            </c:numRef>
          </c:val>
          <c:extLst xmlns:c16r2="http://schemas.microsoft.com/office/drawing/2015/06/chart">
            <c:ext xmlns:c16="http://schemas.microsoft.com/office/drawing/2014/chart" uri="{C3380CC4-5D6E-409C-BE32-E72D297353CC}">
              <c16:uniqueId val="{00000001-6537-5B4D-8846-440794AA69ED}"/>
            </c:ext>
          </c:extLst>
        </c:ser>
        <c:ser>
          <c:idx val="2"/>
          <c:order val="2"/>
          <c:tx>
            <c:strRef>
              <c:f>'Pivot Tables'!$D$87:$D$88</c:f>
              <c:strCache>
                <c:ptCount val="1"/>
                <c:pt idx="0">
                  <c:v>Biotechnology / R&amp;D Services</c:v>
                </c:pt>
              </c:strCache>
            </c:strRef>
          </c:tx>
          <c:spPr>
            <a:solidFill>
              <a:schemeClr val="accent2">
                <a:tint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'Pivot Tables'!$A$89:$A$99</c:f>
              <c:strCache>
                <c:ptCount val="10"/>
                <c:pt idx="0">
                  <c:v>2010</c:v>
                </c:pt>
                <c:pt idx="1">
                  <c:v>2011</c:v>
                </c:pt>
                <c:pt idx="2">
                  <c:v>2012</c:v>
                </c:pt>
                <c:pt idx="3">
                  <c:v>2013</c:v>
                </c:pt>
                <c:pt idx="4">
                  <c:v>2014</c:v>
                </c:pt>
                <c:pt idx="5">
                  <c:v>2015</c:v>
                </c:pt>
                <c:pt idx="6">
                  <c:v>2016</c:v>
                </c:pt>
                <c:pt idx="7">
                  <c:v>2017</c:v>
                </c:pt>
                <c:pt idx="8">
                  <c:v>2018</c:v>
                </c:pt>
                <c:pt idx="9">
                  <c:v>2019</c:v>
                </c:pt>
              </c:strCache>
            </c:strRef>
          </c:cat>
          <c:val>
            <c:numRef>
              <c:f>'Pivot Tables'!$D$89:$D$99</c:f>
              <c:numCache>
                <c:formatCode>General</c:formatCode>
                <c:ptCount val="10"/>
                <c:pt idx="0">
                  <c:v>21</c:v>
                </c:pt>
                <c:pt idx="1">
                  <c:v>9</c:v>
                </c:pt>
                <c:pt idx="2">
                  <c:v>17</c:v>
                </c:pt>
                <c:pt idx="3">
                  <c:v>10</c:v>
                </c:pt>
                <c:pt idx="4">
                  <c:v>14</c:v>
                </c:pt>
                <c:pt idx="5">
                  <c:v>16</c:v>
                </c:pt>
                <c:pt idx="6">
                  <c:v>9</c:v>
                </c:pt>
                <c:pt idx="7">
                  <c:v>14</c:v>
                </c:pt>
                <c:pt idx="8">
                  <c:v>11</c:v>
                </c:pt>
                <c:pt idx="9">
                  <c:v>2</c:v>
                </c:pt>
              </c:numCache>
            </c:numRef>
          </c:val>
          <c:extLst xmlns:c16r2="http://schemas.microsoft.com/office/drawing/2015/06/chart">
            <c:ext xmlns:c16="http://schemas.microsoft.com/office/drawing/2014/chart" uri="{C3380CC4-5D6E-409C-BE32-E72D297353CC}">
              <c16:uniqueId val="{00000002-6537-5B4D-8846-440794AA69ED}"/>
            </c:ext>
          </c:extLst>
        </c:ser>
        <c:dLbls>
          <c:showLegendKey val="0"/>
          <c:showVal val="1"/>
          <c:showCatName val="0"/>
          <c:showSerName val="0"/>
          <c:showPercent val="0"/>
          <c:showBubbleSize val="0"/>
        </c:dLbls>
        <c:gapWidth val="75"/>
        <c:shape val="box"/>
        <c:axId val="319352336"/>
        <c:axId val="319353120"/>
        <c:axId val="0"/>
      </c:bar3DChart>
      <c:catAx>
        <c:axId val="319352336"/>
        <c:scaling>
          <c:orientation val="minMax"/>
        </c:scaling>
        <c:delete val="0"/>
        <c:axPos val="b"/>
        <c:numFmt formatCode="General" sourceLinked="1"/>
        <c:majorTickMark val="none"/>
        <c:minorTickMark val="none"/>
        <c:tickLblPos val="nextTo"/>
        <c:spPr>
          <a:noFill/>
          <a:ln>
            <a:noFill/>
          </a:ln>
          <a:effectLst/>
        </c:spPr>
        <c:txPr>
          <a:bodyPr rot="0" spcFirstLastPara="1" vertOverflow="ellipsis" wrap="square" anchor="ctr" anchorCtr="1"/>
          <a:lstStyle/>
          <a:p>
            <a:pPr>
              <a:defRPr sz="900" b="1" i="0" u="none" strike="noStrike" kern="1200" baseline="0">
                <a:solidFill>
                  <a:schemeClr val="tx1"/>
                </a:solidFill>
                <a:latin typeface="+mn-lt"/>
                <a:ea typeface="+mn-ea"/>
                <a:cs typeface="+mn-cs"/>
              </a:defRPr>
            </a:pPr>
            <a:endParaRPr lang="en-US"/>
          </a:p>
        </c:txPr>
        <c:crossAx val="319353120"/>
        <c:crosses val="autoZero"/>
        <c:auto val="1"/>
        <c:lblAlgn val="ctr"/>
        <c:lblOffset val="100"/>
        <c:noMultiLvlLbl val="0"/>
      </c:catAx>
      <c:valAx>
        <c:axId val="319353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3193523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15"/>
      <c:rotY val="20"/>
      <c:depthPercent val="100"/>
      <c:rAngAx val="1"/>
    </c:view3D>
    <c:floor>
      <c:thickness val="0"/>
    </c:floor>
    <c:sideWall>
      <c:thickness val="0"/>
    </c:sideWall>
    <c:backWall>
      <c:thickness val="0"/>
    </c:backWall>
    <c:plotArea>
      <c:layout>
        <c:manualLayout>
          <c:layoutTarget val="inner"/>
          <c:xMode val="edge"/>
          <c:yMode val="edge"/>
          <c:x val="0.20684541892213257"/>
          <c:y val="8.2401853217172801E-3"/>
          <c:w val="0.7643632875768317"/>
          <c:h val="0.913693128525497"/>
        </c:manualLayout>
      </c:layout>
      <c:bar3DChart>
        <c:barDir val="bar"/>
        <c:grouping val="stacked"/>
        <c:varyColors val="0"/>
        <c:ser>
          <c:idx val="0"/>
          <c:order val="0"/>
          <c:invertIfNegative val="0"/>
          <c:dLbls>
            <c:spPr>
              <a:noFill/>
              <a:ln>
                <a:noFill/>
              </a:ln>
              <a:effectLst/>
            </c:spPr>
            <c:txPr>
              <a:bodyPr wrap="square" lIns="38100" tIns="19050" rIns="38100" bIns="19050" anchor="ctr" anchorCtr="0">
                <a:spAutoFit/>
              </a:bodyPr>
              <a:lstStyle/>
              <a:p>
                <a:pPr algn="r">
                  <a:defRPr b="1"/>
                </a:pPr>
                <a:endParaRPr lang="en-US"/>
              </a:p>
            </c:txPr>
            <c:showLegendKey val="0"/>
            <c:showVal val="1"/>
            <c:showCatName val="0"/>
            <c:showSerName val="0"/>
            <c:showPercent val="0"/>
            <c:showBubbleSize val="0"/>
            <c:separator>, </c:separator>
            <c:showLeaderLines val="0"/>
            <c:extLst xmlns:c16r2="http://schemas.microsoft.com/office/drawing/2015/06/chart">
              <c:ext xmlns:c15="http://schemas.microsoft.com/office/drawing/2012/chart" uri="{CE6537A1-D6FC-4f65-9D91-7224C49458BB}">
                <c15:layout/>
                <c15:showLeaderLines val="1"/>
              </c:ext>
            </c:extLst>
          </c:dLbls>
          <c:cat>
            <c:strRef>
              <c:f>'MIS Biotech Statistics'!$A$19:$A$36</c:f>
              <c:strCache>
                <c:ptCount val="18"/>
                <c:pt idx="0">
                  <c:v>Traumatology</c:v>
                </c:pt>
                <c:pt idx="1">
                  <c:v>Otology</c:v>
                </c:pt>
                <c:pt idx="2">
                  <c:v>Toxicology</c:v>
                </c:pt>
                <c:pt idx="3">
                  <c:v>Urology</c:v>
                </c:pt>
                <c:pt idx="4">
                  <c:v>Psychiatry / Psychology</c:v>
                </c:pt>
                <c:pt idx="5">
                  <c:v>Ophthalmology</c:v>
                </c:pt>
                <c:pt idx="6">
                  <c:v>Orthopedics</c:v>
                </c:pt>
                <c:pt idx="7">
                  <c:v>Cardiology</c:v>
                </c:pt>
                <c:pt idx="8">
                  <c:v>Endocrinology</c:v>
                </c:pt>
                <c:pt idx="9">
                  <c:v>Not elsewhere classified</c:v>
                </c:pt>
                <c:pt idx="10">
                  <c:v>Gastroenterology</c:v>
                </c:pt>
                <c:pt idx="11">
                  <c:v>Hematology / Immunology</c:v>
                </c:pt>
                <c:pt idx="12">
                  <c:v>Pulmonology</c:v>
                </c:pt>
                <c:pt idx="13">
                  <c:v>Dermatology</c:v>
                </c:pt>
                <c:pt idx="14">
                  <c:v>Neurology</c:v>
                </c:pt>
                <c:pt idx="15">
                  <c:v>Other</c:v>
                </c:pt>
                <c:pt idx="16">
                  <c:v>Infectiology / Parasitology</c:v>
                </c:pt>
                <c:pt idx="17">
                  <c:v>Oncology</c:v>
                </c:pt>
              </c:strCache>
            </c:strRef>
          </c:cat>
          <c:val>
            <c:numRef>
              <c:f>'MIS Biotech Statistics'!$B$19:$B$36</c:f>
              <c:numCache>
                <c:formatCode>General</c:formatCode>
                <c:ptCount val="18"/>
                <c:pt idx="0">
                  <c:v>1</c:v>
                </c:pt>
                <c:pt idx="1">
                  <c:v>1</c:v>
                </c:pt>
                <c:pt idx="2">
                  <c:v>2</c:v>
                </c:pt>
                <c:pt idx="3">
                  <c:v>6</c:v>
                </c:pt>
                <c:pt idx="4">
                  <c:v>6</c:v>
                </c:pt>
                <c:pt idx="5">
                  <c:v>17</c:v>
                </c:pt>
                <c:pt idx="6">
                  <c:v>17</c:v>
                </c:pt>
                <c:pt idx="7">
                  <c:v>17</c:v>
                </c:pt>
                <c:pt idx="8">
                  <c:v>18</c:v>
                </c:pt>
                <c:pt idx="9">
                  <c:v>21</c:v>
                </c:pt>
                <c:pt idx="10">
                  <c:v>23</c:v>
                </c:pt>
                <c:pt idx="11">
                  <c:v>23</c:v>
                </c:pt>
                <c:pt idx="12">
                  <c:v>24</c:v>
                </c:pt>
                <c:pt idx="13">
                  <c:v>33</c:v>
                </c:pt>
                <c:pt idx="14">
                  <c:v>38</c:v>
                </c:pt>
                <c:pt idx="15">
                  <c:v>49</c:v>
                </c:pt>
                <c:pt idx="16">
                  <c:v>62</c:v>
                </c:pt>
                <c:pt idx="17">
                  <c:v>258</c:v>
                </c:pt>
              </c:numCache>
            </c:numRef>
          </c:val>
          <c:extLst xmlns:c16r2="http://schemas.microsoft.com/office/drawing/2015/06/chart">
            <c:ext xmlns:c16="http://schemas.microsoft.com/office/drawing/2014/chart" uri="{C3380CC4-5D6E-409C-BE32-E72D297353CC}">
              <c16:uniqueId val="{00000000-8B8B-904E-A8A1-F594434EA0A5}"/>
            </c:ext>
          </c:extLst>
        </c:ser>
        <c:dLbls>
          <c:showLegendKey val="0"/>
          <c:showVal val="0"/>
          <c:showCatName val="0"/>
          <c:showSerName val="0"/>
          <c:showPercent val="0"/>
          <c:showBubbleSize val="0"/>
        </c:dLbls>
        <c:gapWidth val="150"/>
        <c:shape val="box"/>
        <c:axId val="319352728"/>
        <c:axId val="319353512"/>
        <c:axId val="0"/>
      </c:bar3DChart>
      <c:catAx>
        <c:axId val="319352728"/>
        <c:scaling>
          <c:orientation val="minMax"/>
        </c:scaling>
        <c:delete val="0"/>
        <c:axPos val="l"/>
        <c:numFmt formatCode="General" sourceLinked="1"/>
        <c:majorTickMark val="out"/>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319353512"/>
        <c:crosses val="autoZero"/>
        <c:auto val="1"/>
        <c:lblAlgn val="ctr"/>
        <c:lblOffset val="100"/>
        <c:noMultiLvlLbl val="0"/>
      </c:catAx>
      <c:valAx>
        <c:axId val="319353512"/>
        <c:scaling>
          <c:orientation val="minMax"/>
          <c:max val="110"/>
          <c:min val="0"/>
        </c:scaling>
        <c:delete val="0"/>
        <c:axPos val="b"/>
        <c:majorGridlines/>
        <c:numFmt formatCode="General" sourceLinked="1"/>
        <c:majorTickMark val="out"/>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319352728"/>
        <c:crosses val="autoZero"/>
        <c:crossBetween val="between"/>
        <c:majorUnit val="25"/>
      </c:valAx>
      <c:spPr>
        <a:noFill/>
        <a:ln w="25400">
          <a:noFill/>
        </a:ln>
      </c:spPr>
    </c:plotArea>
    <c:plotVisOnly val="1"/>
    <c:dispBlanksAs val="gap"/>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depthPercent val="100"/>
      <c:rAngAx val="1"/>
    </c:view3D>
    <c:floor>
      <c:thickness val="0"/>
    </c:floor>
    <c:sideWall>
      <c:thickness val="0"/>
      <c:spPr>
        <a:noFill/>
      </c:spPr>
    </c:sideWall>
    <c:backWall>
      <c:thickness val="0"/>
      <c:spPr>
        <a:noFill/>
        <a:ln w="25400">
          <a:noFill/>
        </a:ln>
      </c:spPr>
    </c:backWall>
    <c:plotArea>
      <c:layout>
        <c:manualLayout>
          <c:layoutTarget val="inner"/>
          <c:xMode val="edge"/>
          <c:yMode val="edge"/>
          <c:x val="0.13899249423823429"/>
          <c:y val="6.2968396061201456E-2"/>
          <c:w val="0.83221505330083123"/>
          <c:h val="0.86467207847101346"/>
        </c:manualLayout>
      </c:layout>
      <c:bar3DChart>
        <c:barDir val="bar"/>
        <c:grouping val="clustered"/>
        <c:varyColors val="0"/>
        <c:ser>
          <c:idx val="0"/>
          <c:order val="0"/>
          <c:invertIfNegative val="0"/>
          <c:dLbls>
            <c:spPr>
              <a:noFill/>
              <a:ln>
                <a:noFill/>
              </a:ln>
              <a:effectLst/>
            </c:spPr>
            <c:txPr>
              <a:bodyPr wrap="square" lIns="38100" tIns="19050" rIns="38100" bIns="19050" anchor="ctr">
                <a:spAutoFit/>
              </a:bodyPr>
              <a:lstStyle/>
              <a:p>
                <a:pPr>
                  <a:defRPr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'MIS Biotech Statistics'!$A$5:$A$11</c:f>
              <c:strCache>
                <c:ptCount val="7"/>
                <c:pt idx="0">
                  <c:v>Phase III</c:v>
                </c:pt>
                <c:pt idx="1">
                  <c:v>Phase II</c:v>
                </c:pt>
                <c:pt idx="2">
                  <c:v>Phase I/II</c:v>
                </c:pt>
                <c:pt idx="3">
                  <c:v>Phase I</c:v>
                </c:pt>
                <c:pt idx="4">
                  <c:v>Preclinical</c:v>
                </c:pt>
                <c:pt idx="5">
                  <c:v>Lead optimization</c:v>
                </c:pt>
                <c:pt idx="6">
                  <c:v>Discovery</c:v>
                </c:pt>
              </c:strCache>
            </c:strRef>
          </c:cat>
          <c:val>
            <c:numRef>
              <c:f>'MIS Biotech Statistics'!$B$5:$B$11</c:f>
              <c:numCache>
                <c:formatCode>General</c:formatCode>
                <c:ptCount val="7"/>
                <c:pt idx="0">
                  <c:v>33</c:v>
                </c:pt>
                <c:pt idx="1">
                  <c:v>92</c:v>
                </c:pt>
                <c:pt idx="2">
                  <c:v>10</c:v>
                </c:pt>
                <c:pt idx="3">
                  <c:v>99</c:v>
                </c:pt>
                <c:pt idx="4">
                  <c:v>199</c:v>
                </c:pt>
                <c:pt idx="5">
                  <c:v>11</c:v>
                </c:pt>
                <c:pt idx="6">
                  <c:v>50</c:v>
                </c:pt>
              </c:numCache>
            </c:numRef>
          </c:val>
          <c:extLst xmlns:c16r2="http://schemas.microsoft.com/office/drawing/2015/06/chart">
            <c:ext xmlns:c16="http://schemas.microsoft.com/office/drawing/2014/chart" uri="{C3380CC4-5D6E-409C-BE32-E72D297353CC}">
              <c16:uniqueId val="{00000000-E36B-6D4B-A26B-A1AB853E672B}"/>
            </c:ext>
          </c:extLst>
        </c:ser>
        <c:dLbls>
          <c:showLegendKey val="0"/>
          <c:showVal val="1"/>
          <c:showCatName val="0"/>
          <c:showSerName val="0"/>
          <c:showPercent val="0"/>
          <c:showBubbleSize val="0"/>
        </c:dLbls>
        <c:gapWidth val="150"/>
        <c:shape val="box"/>
        <c:axId val="319353904"/>
        <c:axId val="319351160"/>
        <c:axId val="0"/>
      </c:bar3DChart>
      <c:catAx>
        <c:axId val="319353904"/>
        <c:scaling>
          <c:orientation val="minMax"/>
        </c:scaling>
        <c:delete val="0"/>
        <c:axPos val="l"/>
        <c:numFmt formatCode="General" sourceLinked="1"/>
        <c:majorTickMark val="out"/>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319351160"/>
        <c:crosses val="autoZero"/>
        <c:auto val="1"/>
        <c:lblAlgn val="ctr"/>
        <c:lblOffset val="100"/>
        <c:noMultiLvlLbl val="0"/>
      </c:catAx>
      <c:valAx>
        <c:axId val="319351160"/>
        <c:scaling>
          <c:orientation val="minMax"/>
        </c:scaling>
        <c:delete val="0"/>
        <c:axPos val="b"/>
        <c:majorGridlines/>
        <c:numFmt formatCode="General" sourceLinked="1"/>
        <c:majorTickMark val="none"/>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319353904"/>
        <c:crosses val="autoZero"/>
        <c:crossBetween val="between"/>
      </c:valAx>
      <c:spPr>
        <a:noFill/>
        <a:ln w="25400">
          <a:noFill/>
        </a:ln>
      </c:spPr>
    </c:plotArea>
    <c:plotVisOnly val="1"/>
    <c:dispBlanksAs val="gap"/>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stacked"/>
        <c:varyColors val="0"/>
        <c:ser>
          <c:idx val="0"/>
          <c:order val="0"/>
          <c:tx>
            <c:strRef>
              <c:f>'Pivot Tables'!$B$190</c:f>
              <c:strCache>
                <c:ptCount val="1"/>
                <c:pt idx="0">
                  <c:v>Public Financing</c:v>
                </c:pt>
              </c:strCache>
            </c:strRef>
          </c:tx>
          <c:spPr>
            <a:solidFill>
              <a:schemeClr val="accent2">
                <a:shade val="65000"/>
              </a:schemeClr>
            </a:solidFill>
            <a:ln>
              <a:noFill/>
            </a:ln>
            <a:effectLst/>
          </c:spPr>
          <c:invertIfNegative val="0"/>
          <c:cat>
            <c:strRef>
              <c:f>'Pivot Tables'!$A$191:$A$200</c:f>
              <c:strCache>
                <c:ptCount val="10"/>
                <c:pt idx="0">
                  <c:v>2015 H1</c:v>
                </c:pt>
                <c:pt idx="1">
                  <c:v>2015 H2</c:v>
                </c:pt>
                <c:pt idx="2">
                  <c:v>2016 H1</c:v>
                </c:pt>
                <c:pt idx="3">
                  <c:v>2016 H2</c:v>
                </c:pt>
                <c:pt idx="4">
                  <c:v>2017 H1</c:v>
                </c:pt>
                <c:pt idx="5">
                  <c:v>2017 H2</c:v>
                </c:pt>
                <c:pt idx="6">
                  <c:v>2018 H1</c:v>
                </c:pt>
                <c:pt idx="7">
                  <c:v>2018 H2</c:v>
                </c:pt>
                <c:pt idx="8">
                  <c:v>2019 H1</c:v>
                </c:pt>
                <c:pt idx="9">
                  <c:v>2019 H2</c:v>
                </c:pt>
              </c:strCache>
            </c:strRef>
          </c:cat>
          <c:val>
            <c:numRef>
              <c:f>'Pivot Tables'!$B$191:$B$200</c:f>
              <c:numCache>
                <c:formatCode>0</c:formatCode>
                <c:ptCount val="10"/>
                <c:pt idx="0">
                  <c:v>93.330000000000013</c:v>
                </c:pt>
                <c:pt idx="1">
                  <c:v>103.15</c:v>
                </c:pt>
                <c:pt idx="2">
                  <c:v>4.6900000000000004</c:v>
                </c:pt>
                <c:pt idx="3">
                  <c:v>256.64999999999998</c:v>
                </c:pt>
                <c:pt idx="4">
                  <c:v>135.81</c:v>
                </c:pt>
                <c:pt idx="5">
                  <c:v>155.38999999999999</c:v>
                </c:pt>
                <c:pt idx="6">
                  <c:v>424.20999999999992</c:v>
                </c:pt>
                <c:pt idx="7">
                  <c:v>7.05</c:v>
                </c:pt>
                <c:pt idx="8">
                  <c:v>8.1999999999999993</c:v>
                </c:pt>
                <c:pt idx="9">
                  <c:v>314.07</c:v>
                </c:pt>
              </c:numCache>
            </c:numRef>
          </c:val>
          <c:extLst xmlns:c16r2="http://schemas.microsoft.com/office/drawing/2015/06/chart">
            <c:ext xmlns:c16="http://schemas.microsoft.com/office/drawing/2014/chart" uri="{C3380CC4-5D6E-409C-BE32-E72D297353CC}">
              <c16:uniqueId val="{00000000-278F-6649-8923-07B7C9C5D227}"/>
            </c:ext>
          </c:extLst>
        </c:ser>
        <c:ser>
          <c:idx val="1"/>
          <c:order val="1"/>
          <c:tx>
            <c:strRef>
              <c:f>'Pivot Tables'!$C$190</c:f>
              <c:strCache>
                <c:ptCount val="1"/>
                <c:pt idx="0">
                  <c:v>Private Equity</c:v>
                </c:pt>
              </c:strCache>
            </c:strRef>
          </c:tx>
          <c:spPr>
            <a:solidFill>
              <a:schemeClr val="accent2"/>
            </a:solidFill>
            <a:ln>
              <a:noFill/>
            </a:ln>
            <a:effectLst/>
          </c:spPr>
          <c:invertIfNegative val="0"/>
          <c:cat>
            <c:strRef>
              <c:f>'Pivot Tables'!$A$191:$A$200</c:f>
              <c:strCache>
                <c:ptCount val="10"/>
                <c:pt idx="0">
                  <c:v>2015 H1</c:v>
                </c:pt>
                <c:pt idx="1">
                  <c:v>2015 H2</c:v>
                </c:pt>
                <c:pt idx="2">
                  <c:v>2016 H1</c:v>
                </c:pt>
                <c:pt idx="3">
                  <c:v>2016 H2</c:v>
                </c:pt>
                <c:pt idx="4">
                  <c:v>2017 H1</c:v>
                </c:pt>
                <c:pt idx="5">
                  <c:v>2017 H2</c:v>
                </c:pt>
                <c:pt idx="6">
                  <c:v>2018 H1</c:v>
                </c:pt>
                <c:pt idx="7">
                  <c:v>2018 H2</c:v>
                </c:pt>
                <c:pt idx="8">
                  <c:v>2019 H1</c:v>
                </c:pt>
                <c:pt idx="9">
                  <c:v>2019 H2</c:v>
                </c:pt>
              </c:strCache>
            </c:strRef>
          </c:cat>
          <c:val>
            <c:numRef>
              <c:f>'Pivot Tables'!$C$191:$C$200</c:f>
              <c:numCache>
                <c:formatCode>0</c:formatCode>
                <c:ptCount val="10"/>
                <c:pt idx="0">
                  <c:v>63.260000000000005</c:v>
                </c:pt>
                <c:pt idx="1">
                  <c:v>160.19999999999999</c:v>
                </c:pt>
                <c:pt idx="2">
                  <c:v>87.35</c:v>
                </c:pt>
                <c:pt idx="3">
                  <c:v>140.66</c:v>
                </c:pt>
                <c:pt idx="4">
                  <c:v>109.8</c:v>
                </c:pt>
                <c:pt idx="5">
                  <c:v>133.20000000000002</c:v>
                </c:pt>
                <c:pt idx="6">
                  <c:v>316.06</c:v>
                </c:pt>
                <c:pt idx="7">
                  <c:v>144.74</c:v>
                </c:pt>
                <c:pt idx="8">
                  <c:v>67.330000000000013</c:v>
                </c:pt>
                <c:pt idx="9">
                  <c:v>410.67</c:v>
                </c:pt>
              </c:numCache>
            </c:numRef>
          </c:val>
          <c:extLst xmlns:c16r2="http://schemas.microsoft.com/office/drawing/2015/06/chart">
            <c:ext xmlns:c16="http://schemas.microsoft.com/office/drawing/2014/chart" uri="{C3380CC4-5D6E-409C-BE32-E72D297353CC}">
              <c16:uniqueId val="{00000001-278F-6649-8923-07B7C9C5D227}"/>
            </c:ext>
          </c:extLst>
        </c:ser>
        <c:ser>
          <c:idx val="2"/>
          <c:order val="2"/>
          <c:tx>
            <c:strRef>
              <c:f>'Pivot Tables'!$D$190</c:f>
              <c:strCache>
                <c:ptCount val="1"/>
                <c:pt idx="0">
                  <c:v>Grants and Loans</c:v>
                </c:pt>
              </c:strCache>
            </c:strRef>
          </c:tx>
          <c:spPr>
            <a:solidFill>
              <a:schemeClr val="accent2">
                <a:tint val="65000"/>
              </a:schemeClr>
            </a:solidFill>
            <a:ln>
              <a:noFill/>
            </a:ln>
            <a:effectLst/>
          </c:spPr>
          <c:invertIfNegative val="0"/>
          <c:cat>
            <c:strRef>
              <c:f>'Pivot Tables'!$A$191:$A$200</c:f>
              <c:strCache>
                <c:ptCount val="10"/>
                <c:pt idx="0">
                  <c:v>2015 H1</c:v>
                </c:pt>
                <c:pt idx="1">
                  <c:v>2015 H2</c:v>
                </c:pt>
                <c:pt idx="2">
                  <c:v>2016 H1</c:v>
                </c:pt>
                <c:pt idx="3">
                  <c:v>2016 H2</c:v>
                </c:pt>
                <c:pt idx="4">
                  <c:v>2017 H1</c:v>
                </c:pt>
                <c:pt idx="5">
                  <c:v>2017 H2</c:v>
                </c:pt>
                <c:pt idx="6">
                  <c:v>2018 H1</c:v>
                </c:pt>
                <c:pt idx="7">
                  <c:v>2018 H2</c:v>
                </c:pt>
                <c:pt idx="8">
                  <c:v>2019 H1</c:v>
                </c:pt>
                <c:pt idx="9">
                  <c:v>2019 H2</c:v>
                </c:pt>
              </c:strCache>
            </c:strRef>
          </c:cat>
          <c:val>
            <c:numRef>
              <c:f>'Pivot Tables'!$D$191:$D$200</c:f>
              <c:numCache>
                <c:formatCode>0</c:formatCode>
                <c:ptCount val="10"/>
                <c:pt idx="0">
                  <c:v>61.14</c:v>
                </c:pt>
                <c:pt idx="1">
                  <c:v>7.66</c:v>
                </c:pt>
                <c:pt idx="2">
                  <c:v>9.25</c:v>
                </c:pt>
                <c:pt idx="3">
                  <c:v>33.76</c:v>
                </c:pt>
                <c:pt idx="4">
                  <c:v>2.6399999999999997</c:v>
                </c:pt>
                <c:pt idx="5">
                  <c:v>100.14999999999999</c:v>
                </c:pt>
                <c:pt idx="6">
                  <c:v>0</c:v>
                </c:pt>
                <c:pt idx="7">
                  <c:v>9.8000000000000007</c:v>
                </c:pt>
                <c:pt idx="8">
                  <c:v>130.17000000000002</c:v>
                </c:pt>
                <c:pt idx="9">
                  <c:v>57.63</c:v>
                </c:pt>
              </c:numCache>
            </c:numRef>
          </c:val>
          <c:extLst xmlns:c16r2="http://schemas.microsoft.com/office/drawing/2015/06/chart">
            <c:ext xmlns:c16="http://schemas.microsoft.com/office/drawing/2014/chart" uri="{C3380CC4-5D6E-409C-BE32-E72D297353CC}">
              <c16:uniqueId val="{00000002-278F-6649-8923-07B7C9C5D227}"/>
            </c:ext>
          </c:extLst>
        </c:ser>
        <c:dLbls>
          <c:showLegendKey val="0"/>
          <c:showVal val="0"/>
          <c:showCatName val="0"/>
          <c:showSerName val="0"/>
          <c:showPercent val="0"/>
          <c:showBubbleSize val="0"/>
        </c:dLbls>
        <c:gapWidth val="150"/>
        <c:overlap val="100"/>
        <c:axId val="319349200"/>
        <c:axId val="319349984"/>
      </c:barChart>
      <c:catAx>
        <c:axId val="319349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9349984"/>
        <c:crosses val="autoZero"/>
        <c:auto val="1"/>
        <c:lblAlgn val="ctr"/>
        <c:lblOffset val="100"/>
        <c:noMultiLvlLbl val="0"/>
      </c:catAx>
      <c:valAx>
        <c:axId val="319349984"/>
        <c:scaling>
          <c:orientation val="minMax"/>
          <c:max val="8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b="1">
                    <a:solidFill>
                      <a:schemeClr val="tx1"/>
                    </a:solidFill>
                  </a:rPr>
                  <a:t>FInancing Value (Million USD)</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934920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1" i="0" u="none" strike="noStrike" kern="1200" baseline="0">
                <a:solidFill>
                  <a:schemeClr val="tx1"/>
                </a:solidFill>
                <a:latin typeface="+mn-lt"/>
                <a:ea typeface="+mn-ea"/>
                <a:cs typeface="+mn-cs"/>
              </a:defRPr>
            </a:pPr>
            <a:endParaRPr lang="en-US"/>
          </a:p>
        </c:txPr>
      </c:dTable>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pivotSource>
    <c:name>[Country Trend Report Germany.xlsx]Pivot Tables!PivotTable11</c:name>
    <c:fmtId val="3"/>
  </c:pivotSource>
  <c:chart>
    <c:autoTitleDeleted val="0"/>
    <c:pivotFmts>
      <c:pivotFmt>
        <c:idx val="0"/>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2"/>
          </a:solidFill>
          <a:ln w="28575" cap="rnd">
            <a:solidFill>
              <a:schemeClr val="accent2"/>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2"/>
          </a:solidFill>
          <a:ln w="28575" cap="rnd">
            <a:solidFill>
              <a:schemeClr val="accent2"/>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
        <c:spPr>
          <a:solidFill>
            <a:schemeClr val="accent2"/>
          </a:solidFill>
          <a:ln w="28575" cap="rnd">
            <a:solidFill>
              <a:schemeClr val="accent2"/>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barChart>
        <c:barDir val="col"/>
        <c:grouping val="clustered"/>
        <c:varyColors val="0"/>
        <c:ser>
          <c:idx val="0"/>
          <c:order val="0"/>
          <c:tx>
            <c:strRef>
              <c:f>'Pivot Tables'!$B$130</c:f>
              <c:strCache>
                <c:ptCount val="1"/>
                <c:pt idx="0">
                  <c:v>Financing Value</c:v>
                </c:pt>
              </c:strCache>
            </c:strRef>
          </c:tx>
          <c:spPr>
            <a:solidFill>
              <a:schemeClr val="accent2">
                <a:shade val="76000"/>
              </a:schemeClr>
            </a:solidFill>
            <a:ln>
              <a:noFill/>
            </a:ln>
            <a:effectLst/>
          </c:spPr>
          <c:invertIfNegative val="0"/>
          <c:cat>
            <c:strRef>
              <c:f>'Pivot Tables'!$A$131:$A$141</c:f>
              <c:strCache>
                <c:ptCount val="10"/>
                <c:pt idx="0">
                  <c:v>2015 H1</c:v>
                </c:pt>
                <c:pt idx="1">
                  <c:v>2015 H2</c:v>
                </c:pt>
                <c:pt idx="2">
                  <c:v>2016 H1</c:v>
                </c:pt>
                <c:pt idx="3">
                  <c:v>2016 H2</c:v>
                </c:pt>
                <c:pt idx="4">
                  <c:v>2017 H1</c:v>
                </c:pt>
                <c:pt idx="5">
                  <c:v>2017 H2</c:v>
                </c:pt>
                <c:pt idx="6">
                  <c:v>2018 H1</c:v>
                </c:pt>
                <c:pt idx="7">
                  <c:v>2018 H2</c:v>
                </c:pt>
                <c:pt idx="8">
                  <c:v>2019 H1</c:v>
                </c:pt>
                <c:pt idx="9">
                  <c:v>2019 H2</c:v>
                </c:pt>
              </c:strCache>
            </c:strRef>
          </c:cat>
          <c:val>
            <c:numRef>
              <c:f>'Pivot Tables'!$B$131:$B$141</c:f>
              <c:numCache>
                <c:formatCode>General</c:formatCode>
                <c:ptCount val="10"/>
                <c:pt idx="0">
                  <c:v>63.260000000000005</c:v>
                </c:pt>
                <c:pt idx="1">
                  <c:v>160.19999999999999</c:v>
                </c:pt>
                <c:pt idx="2">
                  <c:v>87.35</c:v>
                </c:pt>
                <c:pt idx="3">
                  <c:v>140.66000000000003</c:v>
                </c:pt>
                <c:pt idx="4">
                  <c:v>109.8</c:v>
                </c:pt>
                <c:pt idx="5">
                  <c:v>133.19999999999999</c:v>
                </c:pt>
                <c:pt idx="6">
                  <c:v>316.06</c:v>
                </c:pt>
                <c:pt idx="7">
                  <c:v>144.74</c:v>
                </c:pt>
                <c:pt idx="8">
                  <c:v>67.330000000000013</c:v>
                </c:pt>
                <c:pt idx="9">
                  <c:v>410.67</c:v>
                </c:pt>
              </c:numCache>
            </c:numRef>
          </c:val>
          <c:extLst xmlns:c16r2="http://schemas.microsoft.com/office/drawing/2015/06/chart">
            <c:ext xmlns:c16="http://schemas.microsoft.com/office/drawing/2014/chart" uri="{C3380CC4-5D6E-409C-BE32-E72D297353CC}">
              <c16:uniqueId val="{00000000-A6E7-4448-8B20-C0AF68C13F4D}"/>
            </c:ext>
          </c:extLst>
        </c:ser>
        <c:dLbls>
          <c:showLegendKey val="0"/>
          <c:showVal val="0"/>
          <c:showCatName val="0"/>
          <c:showSerName val="0"/>
          <c:showPercent val="0"/>
          <c:showBubbleSize val="0"/>
        </c:dLbls>
        <c:gapWidth val="219"/>
        <c:overlap val="-27"/>
        <c:axId val="319348808"/>
        <c:axId val="319350376"/>
      </c:barChart>
      <c:lineChart>
        <c:grouping val="stacked"/>
        <c:varyColors val="0"/>
        <c:ser>
          <c:idx val="1"/>
          <c:order val="1"/>
          <c:tx>
            <c:strRef>
              <c:f>'Pivot Tables'!$C$130</c:f>
              <c:strCache>
                <c:ptCount val="1"/>
                <c:pt idx="0">
                  <c:v>Number of Rounds</c:v>
                </c:pt>
              </c:strCache>
            </c:strRef>
          </c:tx>
          <c:spPr>
            <a:ln w="28575" cap="rnd">
              <a:solidFill>
                <a:schemeClr val="accent2">
                  <a:tint val="77000"/>
                </a:schemeClr>
              </a:solidFill>
              <a:round/>
            </a:ln>
            <a:effectLst/>
          </c:spPr>
          <c:marker>
            <c:symbol val="none"/>
          </c:marker>
          <c:cat>
            <c:strRef>
              <c:f>'Pivot Tables'!$A$131:$A$141</c:f>
              <c:strCache>
                <c:ptCount val="10"/>
                <c:pt idx="0">
                  <c:v>2015 H1</c:v>
                </c:pt>
                <c:pt idx="1">
                  <c:v>2015 H2</c:v>
                </c:pt>
                <c:pt idx="2">
                  <c:v>2016 H1</c:v>
                </c:pt>
                <c:pt idx="3">
                  <c:v>2016 H2</c:v>
                </c:pt>
                <c:pt idx="4">
                  <c:v>2017 H1</c:v>
                </c:pt>
                <c:pt idx="5">
                  <c:v>2017 H2</c:v>
                </c:pt>
                <c:pt idx="6">
                  <c:v>2018 H1</c:v>
                </c:pt>
                <c:pt idx="7">
                  <c:v>2018 H2</c:v>
                </c:pt>
                <c:pt idx="8">
                  <c:v>2019 H1</c:v>
                </c:pt>
                <c:pt idx="9">
                  <c:v>2019 H2</c:v>
                </c:pt>
              </c:strCache>
            </c:strRef>
          </c:cat>
          <c:val>
            <c:numRef>
              <c:f>'Pivot Tables'!$C$131:$C$141</c:f>
              <c:numCache>
                <c:formatCode>General</c:formatCode>
                <c:ptCount val="10"/>
                <c:pt idx="0">
                  <c:v>3</c:v>
                </c:pt>
                <c:pt idx="1">
                  <c:v>9</c:v>
                </c:pt>
                <c:pt idx="2">
                  <c:v>5</c:v>
                </c:pt>
                <c:pt idx="3">
                  <c:v>10</c:v>
                </c:pt>
                <c:pt idx="4">
                  <c:v>6</c:v>
                </c:pt>
                <c:pt idx="5">
                  <c:v>5</c:v>
                </c:pt>
                <c:pt idx="6">
                  <c:v>5</c:v>
                </c:pt>
                <c:pt idx="7">
                  <c:v>8</c:v>
                </c:pt>
                <c:pt idx="8">
                  <c:v>5</c:v>
                </c:pt>
                <c:pt idx="9">
                  <c:v>8</c:v>
                </c:pt>
              </c:numCache>
            </c:numRef>
          </c:val>
          <c:smooth val="0"/>
          <c:extLst xmlns:c16r2="http://schemas.microsoft.com/office/drawing/2015/06/chart">
            <c:ext xmlns:c16="http://schemas.microsoft.com/office/drawing/2014/chart" uri="{C3380CC4-5D6E-409C-BE32-E72D297353CC}">
              <c16:uniqueId val="{00000001-A6E7-4448-8B20-C0AF68C13F4D}"/>
            </c:ext>
          </c:extLst>
        </c:ser>
        <c:dLbls>
          <c:showLegendKey val="0"/>
          <c:showVal val="0"/>
          <c:showCatName val="0"/>
          <c:showSerName val="0"/>
          <c:showPercent val="0"/>
          <c:showBubbleSize val="0"/>
        </c:dLbls>
        <c:marker val="1"/>
        <c:smooth val="0"/>
        <c:axId val="319351552"/>
        <c:axId val="319354688"/>
      </c:lineChart>
      <c:catAx>
        <c:axId val="319348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9350376"/>
        <c:crosses val="autoZero"/>
        <c:auto val="1"/>
        <c:lblAlgn val="ctr"/>
        <c:lblOffset val="100"/>
        <c:noMultiLvlLbl val="0"/>
      </c:catAx>
      <c:valAx>
        <c:axId val="319350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b="1" i="0">
                    <a:solidFill>
                      <a:schemeClr val="tx1"/>
                    </a:solidFill>
                    <a:latin typeface="Calibri" panose="020F0502020204030204" pitchFamily="34" charset="0"/>
                    <a:cs typeface="Calibri" panose="020F0502020204030204" pitchFamily="34" charset="0"/>
                  </a:rPr>
                  <a:t>Financing Value (Million USD)</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9348808"/>
        <c:crosses val="autoZero"/>
        <c:crossBetween val="between"/>
      </c:valAx>
      <c:valAx>
        <c:axId val="319354688"/>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9351552"/>
        <c:crosses val="max"/>
        <c:crossBetween val="between"/>
      </c:valAx>
      <c:catAx>
        <c:axId val="319351552"/>
        <c:scaling>
          <c:orientation val="minMax"/>
        </c:scaling>
        <c:delete val="1"/>
        <c:axPos val="b"/>
        <c:numFmt formatCode="General" sourceLinked="1"/>
        <c:majorTickMark val="out"/>
        <c:minorTickMark val="none"/>
        <c:tickLblPos val="nextTo"/>
        <c:crossAx val="319354688"/>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1" i="0" u="none" strike="noStrike" kern="1200" baseline="0">
                <a:solidFill>
                  <a:schemeClr val="tx1"/>
                </a:solidFill>
                <a:latin typeface="+mn-lt"/>
                <a:ea typeface="+mn-ea"/>
                <a:cs typeface="+mn-cs"/>
              </a:defRPr>
            </a:pPr>
            <a:endParaRPr lang="en-US"/>
          </a:p>
        </c:txPr>
      </c:dTable>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Visible val="1"/>
      </c14:pivotOptions>
    </c:ext>
  </c:extLst>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withinLinear" id="15">
  <a:schemeClr val="accent2"/>
</cs:colorStyle>
</file>

<file path=ppt/charts/colors4.xml><?xml version="1.0" encoding="utf-8"?>
<cs:colorStyle xmlns:cs="http://schemas.microsoft.com/office/drawing/2012/chartStyle" xmlns:a="http://schemas.openxmlformats.org/drawingml/2006/main" meth="withinLinear" id="15">
  <a:schemeClr val="accent2"/>
</cs:colorStyle>
</file>

<file path=ppt/charts/colors5.xml><?xml version="1.0" encoding="utf-8"?>
<cs:colorStyle xmlns:cs="http://schemas.microsoft.com/office/drawing/2012/chartStyle" xmlns:a="http://schemas.openxmlformats.org/drawingml/2006/main" meth="withinLinear" id="15">
  <a:schemeClr val="accent2"/>
</cs:colorStyle>
</file>

<file path=ppt/charts/colors6.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de-DE"/>
          </a:p>
        </p:txBody>
      </p:sp>
      <p:sp>
        <p:nvSpPr>
          <p:cNvPr id="3" name="Datumsplatzhalter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5E552D7B-0E3B-4617-B32F-8499E8B04C88}" type="datetimeFigureOut">
              <a:rPr lang="de-DE" smtClean="0"/>
              <a:t>29.06.2020</a:t>
            </a:fld>
            <a:endParaRPr lang="de-DE"/>
          </a:p>
        </p:txBody>
      </p:sp>
      <p:sp>
        <p:nvSpPr>
          <p:cNvPr id="4" name="Fußzeilenplatzhalter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de-DE"/>
          </a:p>
        </p:txBody>
      </p:sp>
      <p:sp>
        <p:nvSpPr>
          <p:cNvPr id="5" name="Foliennummernplatzhalt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4AAADB1D-FB8B-44E1-992B-0B4DB4EB5627}" type="slidenum">
              <a:rPr lang="de-DE" smtClean="0"/>
              <a:t>‹#›</a:t>
            </a:fld>
            <a:endParaRPr lang="de-DE"/>
          </a:p>
        </p:txBody>
      </p:sp>
    </p:spTree>
    <p:extLst>
      <p:ext uri="{BB962C8B-B14F-4D97-AF65-F5344CB8AC3E}">
        <p14:creationId xmlns:p14="http://schemas.microsoft.com/office/powerpoint/2010/main" val="2005958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pPr>
              <a:defRPr/>
            </a:pPr>
            <a:endParaRPr lang="en-GB"/>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pPr>
              <a:defRPr/>
            </a:pPr>
            <a:fld id="{0C9D0C0C-9087-49E5-8AE5-33AC5D856FC8}" type="datetimeFigureOut">
              <a:rPr lang="de-DE"/>
              <a:pPr>
                <a:defRPr/>
              </a:pPr>
              <a:t>29.06.2020</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GB" noProof="0"/>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pPr>
              <a:defRPr/>
            </a:pPr>
            <a:endParaRPr lang="en-GB"/>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pPr>
              <a:defRPr/>
            </a:pPr>
            <a:fld id="{1C59CBE9-FAF9-40BB-89F5-55AA77CBACB2}" type="slidenum">
              <a:rPr lang="en-GB"/>
              <a:pPr>
                <a:defRPr/>
              </a:pPr>
              <a:t>‹#›</a:t>
            </a:fld>
            <a:endParaRPr lang="en-GB"/>
          </a:p>
        </p:txBody>
      </p:sp>
    </p:spTree>
    <p:extLst>
      <p:ext uri="{BB962C8B-B14F-4D97-AF65-F5344CB8AC3E}">
        <p14:creationId xmlns:p14="http://schemas.microsoft.com/office/powerpoint/2010/main" val="2233807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856DB6-A69E-4F71-96CC-8B06F3C687CA}" type="slidenum">
              <a:rPr lang="en-GB" smtClean="0"/>
              <a:pPr/>
              <a:t>1</a:t>
            </a:fld>
            <a:endParaRPr lang="en-GB" smtClean="0"/>
          </a:p>
        </p:txBody>
      </p:sp>
    </p:spTree>
    <p:extLst>
      <p:ext uri="{BB962C8B-B14F-4D97-AF65-F5344CB8AC3E}">
        <p14:creationId xmlns:p14="http://schemas.microsoft.com/office/powerpoint/2010/main" val="1032243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DEA086-3F56-43A7-9CA8-D450FE0DDB9B}" type="slidenum">
              <a:rPr lang="en-GB" smtClean="0"/>
              <a:pPr/>
              <a:t>10</a:t>
            </a:fld>
            <a:endParaRPr lang="en-GB"/>
          </a:p>
        </p:txBody>
      </p:sp>
    </p:spTree>
    <p:extLst>
      <p:ext uri="{BB962C8B-B14F-4D97-AF65-F5344CB8AC3E}">
        <p14:creationId xmlns:p14="http://schemas.microsoft.com/office/powerpoint/2010/main" val="667754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12</a:t>
            </a:fld>
            <a:endParaRPr lang="en-GB"/>
          </a:p>
        </p:txBody>
      </p:sp>
    </p:spTree>
    <p:extLst>
      <p:ext uri="{BB962C8B-B14F-4D97-AF65-F5344CB8AC3E}">
        <p14:creationId xmlns:p14="http://schemas.microsoft.com/office/powerpoint/2010/main" val="4041299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13</a:t>
            </a:fld>
            <a:endParaRPr lang="en-GB"/>
          </a:p>
        </p:txBody>
      </p:sp>
    </p:spTree>
    <p:extLst>
      <p:ext uri="{BB962C8B-B14F-4D97-AF65-F5344CB8AC3E}">
        <p14:creationId xmlns:p14="http://schemas.microsoft.com/office/powerpoint/2010/main" val="1080866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78D550-4A12-487C-8277-B733CD646E66}" type="slidenum">
              <a:rPr lang="en-GB" smtClean="0"/>
              <a:pPr/>
              <a:t>14</a:t>
            </a:fld>
            <a:endParaRPr lang="en-GB"/>
          </a:p>
        </p:txBody>
      </p:sp>
    </p:spTree>
    <p:extLst>
      <p:ext uri="{BB962C8B-B14F-4D97-AF65-F5344CB8AC3E}">
        <p14:creationId xmlns:p14="http://schemas.microsoft.com/office/powerpoint/2010/main" val="2721723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4E2E73-DCF7-42EF-A399-9DCC453DE971}" type="slidenum">
              <a:rPr lang="en-GB" smtClean="0"/>
              <a:pPr/>
              <a:t>19</a:t>
            </a:fld>
            <a:endParaRPr lang="en-GB"/>
          </a:p>
        </p:txBody>
      </p:sp>
    </p:spTree>
    <p:extLst>
      <p:ext uri="{BB962C8B-B14F-4D97-AF65-F5344CB8AC3E}">
        <p14:creationId xmlns:p14="http://schemas.microsoft.com/office/powerpoint/2010/main" val="635844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9A2B70-112C-449D-ABB3-7BC2E5BDF05D}" type="slidenum">
              <a:rPr lang="en-GB" smtClean="0"/>
              <a:pPr/>
              <a:t>2</a:t>
            </a:fld>
            <a:endParaRPr lang="en-GB" smtClean="0"/>
          </a:p>
        </p:txBody>
      </p:sp>
    </p:spTree>
    <p:extLst>
      <p:ext uri="{BB962C8B-B14F-4D97-AF65-F5344CB8AC3E}">
        <p14:creationId xmlns:p14="http://schemas.microsoft.com/office/powerpoint/2010/main" val="1783068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3</a:t>
            </a:fld>
            <a:endParaRPr lang="en-GB"/>
          </a:p>
        </p:txBody>
      </p:sp>
    </p:spTree>
    <p:extLst>
      <p:ext uri="{BB962C8B-B14F-4D97-AF65-F5344CB8AC3E}">
        <p14:creationId xmlns:p14="http://schemas.microsoft.com/office/powerpoint/2010/main" val="3961079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4</a:t>
            </a:fld>
            <a:endParaRPr lang="en-GB"/>
          </a:p>
        </p:txBody>
      </p:sp>
    </p:spTree>
    <p:extLst>
      <p:ext uri="{BB962C8B-B14F-4D97-AF65-F5344CB8AC3E}">
        <p14:creationId xmlns:p14="http://schemas.microsoft.com/office/powerpoint/2010/main" val="3700035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B183E3-C084-458A-9D27-9EC21A0AA3B1}" type="slidenum">
              <a:rPr lang="en-GB" smtClean="0"/>
              <a:pPr/>
              <a:t>5</a:t>
            </a:fld>
            <a:endParaRPr lang="en-GB"/>
          </a:p>
        </p:txBody>
      </p:sp>
    </p:spTree>
    <p:extLst>
      <p:ext uri="{BB962C8B-B14F-4D97-AF65-F5344CB8AC3E}">
        <p14:creationId xmlns:p14="http://schemas.microsoft.com/office/powerpoint/2010/main" val="3175057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6</a:t>
            </a:fld>
            <a:endParaRPr lang="en-GB"/>
          </a:p>
        </p:txBody>
      </p:sp>
    </p:spTree>
    <p:extLst>
      <p:ext uri="{BB962C8B-B14F-4D97-AF65-F5344CB8AC3E}">
        <p14:creationId xmlns:p14="http://schemas.microsoft.com/office/powerpoint/2010/main" val="3903752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179A89-CAC0-46B2-8D9D-223C64A817C7}" type="slidenum">
              <a:rPr lang="en-GB" smtClean="0"/>
              <a:pPr/>
              <a:t>7</a:t>
            </a:fld>
            <a:endParaRPr lang="en-GB"/>
          </a:p>
        </p:txBody>
      </p:sp>
    </p:spTree>
    <p:extLst>
      <p:ext uri="{BB962C8B-B14F-4D97-AF65-F5344CB8AC3E}">
        <p14:creationId xmlns:p14="http://schemas.microsoft.com/office/powerpoint/2010/main" val="3589286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5D38B9-8DFA-4841-B6CF-62347D772160}" type="slidenum">
              <a:rPr lang="en-GB" smtClean="0"/>
              <a:pPr/>
              <a:t>8</a:t>
            </a:fld>
            <a:endParaRPr lang="en-GB"/>
          </a:p>
        </p:txBody>
      </p:sp>
    </p:spTree>
    <p:extLst>
      <p:ext uri="{BB962C8B-B14F-4D97-AF65-F5344CB8AC3E}">
        <p14:creationId xmlns:p14="http://schemas.microsoft.com/office/powerpoint/2010/main" val="3007219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050163-7AC1-44DF-90B2-48FA127940A0}" type="slidenum">
              <a:rPr lang="en-GB" smtClean="0"/>
              <a:pPr/>
              <a:t>9</a:t>
            </a:fld>
            <a:endParaRPr lang="en-GB"/>
          </a:p>
        </p:txBody>
      </p:sp>
    </p:spTree>
    <p:extLst>
      <p:ext uri="{BB962C8B-B14F-4D97-AF65-F5344CB8AC3E}">
        <p14:creationId xmlns:p14="http://schemas.microsoft.com/office/powerpoint/2010/main" val="2141783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Blender Pro Book" pitchFamily="34" charset="0"/>
              </a:defRPr>
            </a:lvl1pPr>
          </a:lstStyle>
          <a:p>
            <a:r>
              <a:rPr lang="en-US" dirty="0"/>
              <a:t>Click to edit Master title style</a:t>
            </a:r>
            <a:endParaRPr lang="de-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lvl1pPr>
              <a:defRPr sz="3600">
                <a:latin typeface="Blender Pro Book" pitchFamily="34" charset="0"/>
              </a:defRPr>
            </a:lvl1pPr>
          </a:lstStyle>
          <a:p>
            <a:r>
              <a:rPr lang="en-US" dirty="0"/>
              <a:t>Click to edit Master title style</a:t>
            </a:r>
            <a:endParaRPr lang="de-CH"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7" name="Rectangle 6"/>
          <p:cNvSpPr/>
          <p:nvPr/>
        </p:nvSpPr>
        <p:spPr>
          <a:xfrm>
            <a:off x="214313" y="1428750"/>
            <a:ext cx="8715375" cy="5214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de-CH" dirty="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CH"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de-C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CH"/>
          </a:p>
        </p:txBody>
      </p:sp>
      <p:pic>
        <p:nvPicPr>
          <p:cNvPr id="1031" name="Picture 3" descr="V:\11_Templates\Printing\Logo\VEV_logo_4C.gif"/>
          <p:cNvPicPr>
            <a:picLocks noChangeAspect="1" noChangeArrowheads="1"/>
          </p:cNvPicPr>
          <p:nvPr/>
        </p:nvPicPr>
        <p:blipFill>
          <a:blip r:embed="rId4" cstate="print"/>
          <a:srcRect/>
          <a:stretch>
            <a:fillRect/>
          </a:stretch>
        </p:blipFill>
        <p:spPr bwMode="auto">
          <a:xfrm>
            <a:off x="7482798" y="6278217"/>
            <a:ext cx="1196614" cy="241082"/>
          </a:xfrm>
          <a:prstGeom prst="rect">
            <a:avLst/>
          </a:prstGeom>
          <a:noFill/>
          <a:ln w="9525">
            <a:noFill/>
            <a:miter lim="800000"/>
            <a:headEnd/>
            <a:tailEnd/>
          </a:ln>
        </p:spPr>
      </p:pic>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79149" y="6250552"/>
            <a:ext cx="781077" cy="268747"/>
          </a:xfrm>
          <a:prstGeom prst="rect">
            <a:avLst/>
          </a:prstGeom>
        </p:spPr>
      </p:pic>
    </p:spTree>
  </p:cSld>
  <p:clrMap bg1="lt1" tx1="dk1" bg2="lt2" tx2="dk2" accent1="accent1" accent2="accent2" accent3="accent3" accent4="accent4" accent5="accent5" accent6="accent6" hlink="hlink" folHlink="folHlink"/>
  <p:sldLayoutIdLst>
    <p:sldLayoutId id="2147483797" r:id="rId1"/>
    <p:sldLayoutId id="2147483798" r:id="rId2"/>
  </p:sldLayoutIdLst>
  <p:hf sldNum="0" hdr="0" dt="0"/>
  <p:txStyles>
    <p:titleStyle>
      <a:lvl1pPr algn="l" rtl="0" eaLnBrk="0" fontAlgn="base" hangingPunct="0">
        <a:spcBef>
          <a:spcPct val="0"/>
        </a:spcBef>
        <a:spcAft>
          <a:spcPct val="0"/>
        </a:spcAft>
        <a:defRPr sz="3200" kern="1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biotechgate.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hyperlink" Target="https://www.exportinitiative-gesundheitswirtschaft.de/EIG/Navigation/DE/Home/home.html" TargetMode="Externa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www.exportinitiative-gesundheitswirtschaft.de/EIG/Navigation/EN/Company-Directory/company-directory.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biodeutschland.org/en/search-members.html" TargetMode="External"/><Relationship Id="rId2" Type="http://schemas.openxmlformats.org/officeDocument/2006/relationships/hyperlink" Target="https://www.biodeutschland.org/en/"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hyperlink" Target="https://www.bio.nrw.de/db/" TargetMode="External"/><Relationship Id="rId2" Type="http://schemas.openxmlformats.org/officeDocument/2006/relationships/hyperlink" Target="https://www.bio.nrw.de/"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hyperlink" Target="https://www.biorn.org/guide-to-the-region" TargetMode="External"/><Relationship Id="rId2" Type="http://schemas.openxmlformats.org/officeDocument/2006/relationships/hyperlink" Target="https://www.biorn.org/" TargetMode="Externa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jpeg"/><Relationship Id="rId7" Type="http://schemas.openxmlformats.org/officeDocument/2006/relationships/hyperlink" Target="https://venturevaluation.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germanbiotech.com/de/portal/index.php" TargetMode="External"/><Relationship Id="rId5" Type="http://schemas.openxmlformats.org/officeDocument/2006/relationships/hyperlink" Target="http://www.biotechgate.com/web/cms/index.php/start.html" TargetMode="Externa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V:\5_Projects\14allbio\Report Layout\Layout Graphik2\Image titlepage\titel_eubericht_rgb.jpg"/>
          <p:cNvPicPr>
            <a:picLocks noChangeAspect="1" noChangeArrowheads="1"/>
          </p:cNvPicPr>
          <p:nvPr/>
        </p:nvPicPr>
        <p:blipFill>
          <a:blip r:embed="rId3" cstate="print"/>
          <a:srcRect t="5028" b="10757"/>
          <a:stretch>
            <a:fillRect/>
          </a:stretch>
        </p:blipFill>
        <p:spPr bwMode="auto">
          <a:xfrm>
            <a:off x="214313" y="214312"/>
            <a:ext cx="8715375" cy="4942880"/>
          </a:xfrm>
          <a:prstGeom prst="rect">
            <a:avLst/>
          </a:prstGeom>
          <a:noFill/>
          <a:ln w="9525">
            <a:noFill/>
            <a:miter lim="800000"/>
            <a:headEnd/>
            <a:tailEnd/>
          </a:ln>
        </p:spPr>
      </p:pic>
      <p:sp>
        <p:nvSpPr>
          <p:cNvPr id="4099" name="Title 1"/>
          <p:cNvSpPr>
            <a:spLocks noGrp="1"/>
          </p:cNvSpPr>
          <p:nvPr>
            <p:ph type="ctrTitle"/>
          </p:nvPr>
        </p:nvSpPr>
        <p:spPr>
          <a:xfrm>
            <a:off x="323528" y="5013176"/>
            <a:ext cx="8215313" cy="1164679"/>
          </a:xfrm>
        </p:spPr>
        <p:txBody>
          <a:bodyPr>
            <a:normAutofit/>
          </a:bodyPr>
          <a:lstStyle/>
          <a:p>
            <a:pPr eaLnBrk="1" hangingPunct="1"/>
            <a:r>
              <a:rPr lang="en-GB" sz="3200" b="1" dirty="0" smtClean="0">
                <a:solidFill>
                  <a:schemeClr val="tx1"/>
                </a:solidFill>
                <a:latin typeface="+mj-lt"/>
              </a:rPr>
              <a:t>The German Life Sciences Trend Analysis 2020</a:t>
            </a:r>
            <a:endParaRPr lang="en-GB" sz="1800" b="1" dirty="0" smtClean="0">
              <a:solidFill>
                <a:schemeClr val="tx1"/>
              </a:solidFill>
              <a:latin typeface="+mj-lt"/>
            </a:endParaRPr>
          </a:p>
        </p:txBody>
      </p:sp>
      <p:pic>
        <p:nvPicPr>
          <p:cNvPr id="5" name="Picture 5" descr="german flag.jpg"/>
          <p:cNvPicPr>
            <a:picLocks noChangeAspect="1"/>
          </p:cNvPicPr>
          <p:nvPr/>
        </p:nvPicPr>
        <p:blipFill>
          <a:blip r:embed="rId4" cstate="print"/>
          <a:stretch>
            <a:fillRect/>
          </a:stretch>
        </p:blipFill>
        <p:spPr>
          <a:xfrm>
            <a:off x="685801" y="609600"/>
            <a:ext cx="1523999" cy="1014153"/>
          </a:xfrm>
          <a:prstGeom prst="rect">
            <a:avLst/>
          </a:prstGeom>
        </p:spPr>
      </p:pic>
    </p:spTree>
    <p:extLst>
      <p:ext uri="{BB962C8B-B14F-4D97-AF65-F5344CB8AC3E}">
        <p14:creationId xmlns:p14="http://schemas.microsoft.com/office/powerpoint/2010/main" val="1740459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1520" y="289101"/>
            <a:ext cx="8229600" cy="1143000"/>
          </a:xfrm>
        </p:spPr>
        <p:txBody>
          <a:bodyPr>
            <a:normAutofit/>
          </a:bodyPr>
          <a:lstStyle/>
          <a:p>
            <a:pPr eaLnBrk="1" hangingPunct="1"/>
            <a:r>
              <a:rPr lang="en-GB" sz="2400" b="1" dirty="0" smtClean="0">
                <a:latin typeface="+mj-lt"/>
                <a:cs typeface="Arial" pitchFamily="34" charset="0"/>
              </a:rPr>
              <a:t>Number </a:t>
            </a:r>
            <a:r>
              <a:rPr lang="en-GB" sz="2400" b="1" dirty="0">
                <a:latin typeface="+mj-lt"/>
                <a:cs typeface="Arial" pitchFamily="34" charset="0"/>
              </a:rPr>
              <a:t>of Products in Development</a:t>
            </a:r>
          </a:p>
        </p:txBody>
      </p:sp>
      <p:sp>
        <p:nvSpPr>
          <p:cNvPr id="6" name="Title 1"/>
          <p:cNvSpPr txBox="1">
            <a:spLocks/>
          </p:cNvSpPr>
          <p:nvPr/>
        </p:nvSpPr>
        <p:spPr bwMode="auto">
          <a:xfrm>
            <a:off x="457200" y="6075290"/>
            <a:ext cx="5842992" cy="61130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3600" kern="1200">
                <a:solidFill>
                  <a:schemeClr val="bg1"/>
                </a:solidFill>
                <a:latin typeface="Blender Pro Book" pitchFamily="34" charset="0"/>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a:lstStyle>
          <a:p>
            <a:r>
              <a:rPr lang="en-US" sz="800" dirty="0">
                <a:solidFill>
                  <a:schemeClr val="tx1"/>
                </a:solidFill>
                <a:latin typeface="+mn-lt"/>
              </a:rPr>
              <a:t>The graph contains data of biotech products according to development phase and includes information of both private and public companies. Information displayed in the chart may alter as new information is continuously received.</a:t>
            </a:r>
            <a:endParaRPr lang="en-GB" sz="800" dirty="0">
              <a:solidFill>
                <a:schemeClr val="tx1"/>
              </a:solidFill>
              <a:latin typeface="+mn-lt"/>
            </a:endParaRPr>
          </a:p>
        </p:txBody>
      </p:sp>
      <p:graphicFrame>
        <p:nvGraphicFramePr>
          <p:cNvPr id="7" name="Chart 6">
            <a:extLst>
              <a:ext uri="{FF2B5EF4-FFF2-40B4-BE49-F238E27FC236}">
                <a16:creationId xmlns="" xmlns:a16="http://schemas.microsoft.com/office/drawing/2014/main" id="{FB188BF0-CDA5-0E48-91CB-AB343C7B89C5}"/>
              </a:ext>
            </a:extLst>
          </p:cNvPr>
          <p:cNvGraphicFramePr>
            <a:graphicFrameLocks/>
          </p:cNvGraphicFramePr>
          <p:nvPr>
            <p:extLst>
              <p:ext uri="{D42A27DB-BD31-4B8C-83A1-F6EECF244321}">
                <p14:modId xmlns:p14="http://schemas.microsoft.com/office/powerpoint/2010/main" val="3286298526"/>
              </p:ext>
            </p:extLst>
          </p:nvPr>
        </p:nvGraphicFramePr>
        <p:xfrm>
          <a:off x="-10646" y="1417638"/>
          <a:ext cx="9145502" cy="46759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089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E4C643-24AC-8B48-96F2-2CF6FB3DFBE7}"/>
              </a:ext>
            </a:extLst>
          </p:cNvPr>
          <p:cNvSpPr>
            <a:spLocks noGrp="1"/>
          </p:cNvSpPr>
          <p:nvPr>
            <p:ph type="title"/>
          </p:nvPr>
        </p:nvSpPr>
        <p:spPr>
          <a:xfrm>
            <a:off x="297370" y="274638"/>
            <a:ext cx="8229600" cy="1143000"/>
          </a:xfrm>
        </p:spPr>
        <p:txBody>
          <a:bodyPr>
            <a:normAutofit/>
          </a:bodyPr>
          <a:lstStyle/>
          <a:p>
            <a:r>
              <a:rPr lang="aa-ET" sz="2400" b="1" dirty="0">
                <a:latin typeface="+mj-lt"/>
                <a:cs typeface="Arial" pitchFamily="34" charset="0"/>
              </a:rPr>
              <a:t>Overall </a:t>
            </a:r>
            <a:r>
              <a:rPr lang="aa-ET" sz="2400" b="1" dirty="0" smtClean="0">
                <a:latin typeface="+mj-lt"/>
                <a:cs typeface="Arial" pitchFamily="34" charset="0"/>
              </a:rPr>
              <a:t>Biotechnology</a:t>
            </a:r>
            <a:r>
              <a:rPr lang="en-IE" sz="2400" b="1" dirty="0" smtClean="0">
                <a:latin typeface="+mj-lt"/>
                <a:cs typeface="Arial" pitchFamily="34" charset="0"/>
              </a:rPr>
              <a:t> </a:t>
            </a:r>
            <a:r>
              <a:rPr lang="aa-ET" sz="2400" b="1" dirty="0" smtClean="0">
                <a:latin typeface="+mj-lt"/>
                <a:cs typeface="Arial" pitchFamily="34" charset="0"/>
              </a:rPr>
              <a:t>Financing </a:t>
            </a:r>
            <a:r>
              <a:rPr lang="aa-ET" sz="2400" b="1" dirty="0">
                <a:latin typeface="+mj-lt"/>
                <a:cs typeface="Arial" pitchFamily="34" charset="0"/>
              </a:rPr>
              <a:t>in Germany – 5 year</a:t>
            </a:r>
          </a:p>
        </p:txBody>
      </p:sp>
      <p:sp>
        <p:nvSpPr>
          <p:cNvPr id="4" name="Title 1">
            <a:extLst>
              <a:ext uri="{FF2B5EF4-FFF2-40B4-BE49-F238E27FC236}">
                <a16:creationId xmlns="" xmlns:a16="http://schemas.microsoft.com/office/drawing/2014/main" id="{B3C85C1F-2064-E54F-9E43-ECC7F7D44AA6}"/>
              </a:ext>
            </a:extLst>
          </p:cNvPr>
          <p:cNvSpPr txBox="1">
            <a:spLocks/>
          </p:cNvSpPr>
          <p:nvPr/>
        </p:nvSpPr>
        <p:spPr bwMode="auto">
          <a:xfrm>
            <a:off x="323529" y="6165304"/>
            <a:ext cx="5770984" cy="61130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3600" kern="1200">
                <a:solidFill>
                  <a:schemeClr val="bg1"/>
                </a:solidFill>
                <a:latin typeface="Blender Pro Book" pitchFamily="34" charset="0"/>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a:lstStyle>
          <a:p>
            <a:r>
              <a:rPr lang="en-US" sz="800" dirty="0">
                <a:solidFill>
                  <a:schemeClr val="tx1"/>
                </a:solidFill>
                <a:latin typeface="+mn-lt"/>
              </a:rPr>
              <a:t>The graph contains Grants and Loans (incl. Convertible Loan, Debt financing, Grant or Government subvention), Private Equity financing rounds and public financing (incl. IPO, Post-IPO) of biotech companies (incl. therapeutic and diagnostic, R&amp;D services and others). Financing amounts and number of rounds from previous months may alter as new information on financing rounds is received and/or new tranches to existing financing rounds are added. </a:t>
            </a:r>
          </a:p>
          <a:p>
            <a:endParaRPr lang="en-GB" sz="800" dirty="0">
              <a:solidFill>
                <a:schemeClr val="tx1"/>
              </a:solidFill>
              <a:latin typeface="+mj-lt"/>
              <a:cs typeface="Arial" pitchFamily="34" charset="0"/>
            </a:endParaRPr>
          </a:p>
        </p:txBody>
      </p:sp>
      <p:graphicFrame>
        <p:nvGraphicFramePr>
          <p:cNvPr id="7" name="Chart 6">
            <a:extLst>
              <a:ext uri="{FF2B5EF4-FFF2-40B4-BE49-F238E27FC236}">
                <a16:creationId xmlns="" xmlns:a16="http://schemas.microsoft.com/office/drawing/2014/main" id="{7ABD04A4-04C7-7049-A0F1-740B3057388B}"/>
              </a:ext>
            </a:extLst>
          </p:cNvPr>
          <p:cNvGraphicFramePr>
            <a:graphicFrameLocks/>
          </p:cNvGraphicFramePr>
          <p:nvPr>
            <p:extLst/>
          </p:nvPr>
        </p:nvGraphicFramePr>
        <p:xfrm>
          <a:off x="216000" y="1541471"/>
          <a:ext cx="8712000" cy="45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8022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15516" y="256986"/>
            <a:ext cx="8229600" cy="1143000"/>
          </a:xfrm>
        </p:spPr>
        <p:txBody>
          <a:bodyPr>
            <a:normAutofit/>
          </a:bodyPr>
          <a:lstStyle/>
          <a:p>
            <a:r>
              <a:rPr lang="en-GB" sz="2400" b="1" dirty="0" smtClean="0">
                <a:latin typeface="+mj-lt"/>
                <a:cs typeface="Arial" pitchFamily="34" charset="0"/>
              </a:rPr>
              <a:t>Private </a:t>
            </a:r>
            <a:r>
              <a:rPr lang="en-GB" sz="2400" b="1" dirty="0">
                <a:latin typeface="+mj-lt"/>
                <a:cs typeface="Arial" pitchFamily="34" charset="0"/>
              </a:rPr>
              <a:t>Equity </a:t>
            </a:r>
            <a:r>
              <a:rPr lang="en-GB" sz="2400" b="1" dirty="0" smtClean="0">
                <a:latin typeface="+mj-lt"/>
                <a:cs typeface="Arial" pitchFamily="34" charset="0"/>
              </a:rPr>
              <a:t>Investments in German Biotech – </a:t>
            </a:r>
            <a:r>
              <a:rPr lang="en-GB" sz="2400" b="1" dirty="0">
                <a:latin typeface="+mj-lt"/>
                <a:cs typeface="Arial" pitchFamily="34" charset="0"/>
              </a:rPr>
              <a:t>5 year</a:t>
            </a:r>
          </a:p>
        </p:txBody>
      </p:sp>
      <p:sp>
        <p:nvSpPr>
          <p:cNvPr id="6" name="Title 1"/>
          <p:cNvSpPr txBox="1">
            <a:spLocks/>
          </p:cNvSpPr>
          <p:nvPr/>
        </p:nvSpPr>
        <p:spPr bwMode="auto">
          <a:xfrm>
            <a:off x="323529" y="6165304"/>
            <a:ext cx="5770984" cy="61130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3600" kern="1200">
                <a:solidFill>
                  <a:schemeClr val="bg1"/>
                </a:solidFill>
                <a:latin typeface="Blender Pro Book" pitchFamily="34" charset="0"/>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a:lstStyle>
          <a:p>
            <a:r>
              <a:rPr lang="en-US" sz="800" dirty="0">
                <a:solidFill>
                  <a:schemeClr val="tx1"/>
                </a:solidFill>
                <a:latin typeface="+mn-lt"/>
              </a:rPr>
              <a:t>The graph contains only private equity financing rounds (excl. IPOs, research grants, loans) of biotech companies (incl. therapeutic and diagnostic, R&amp;D services and others) that were private and independent at the financing round. Financing amounts and number of rounds from previous months may alter as new information on financing rounds is received and/or new tranches to existing financing rounds are added. </a:t>
            </a:r>
          </a:p>
          <a:p>
            <a:endParaRPr lang="en-GB" sz="800" dirty="0">
              <a:solidFill>
                <a:schemeClr val="tx1"/>
              </a:solidFill>
              <a:latin typeface="+mj-lt"/>
              <a:cs typeface="Arial" pitchFamily="34" charset="0"/>
            </a:endParaRPr>
          </a:p>
        </p:txBody>
      </p:sp>
      <p:graphicFrame>
        <p:nvGraphicFramePr>
          <p:cNvPr id="5" name="Chart 4">
            <a:extLst>
              <a:ext uri="{FF2B5EF4-FFF2-40B4-BE49-F238E27FC236}">
                <a16:creationId xmlns="" xmlns:a16="http://schemas.microsoft.com/office/drawing/2014/main" id="{F4A4AB01-AB4A-754D-AF6F-88AA085FA715}"/>
              </a:ext>
            </a:extLst>
          </p:cNvPr>
          <p:cNvGraphicFramePr>
            <a:graphicFrameLocks/>
          </p:cNvGraphicFramePr>
          <p:nvPr>
            <p:extLst>
              <p:ext uri="{D42A27DB-BD31-4B8C-83A1-F6EECF244321}">
                <p14:modId xmlns:p14="http://schemas.microsoft.com/office/powerpoint/2010/main" val="890458502"/>
              </p:ext>
            </p:extLst>
          </p:nvPr>
        </p:nvGraphicFramePr>
        <p:xfrm>
          <a:off x="215516" y="1532645"/>
          <a:ext cx="8712967" cy="450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2469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1520" y="241023"/>
            <a:ext cx="8229600" cy="1143000"/>
          </a:xfrm>
        </p:spPr>
        <p:txBody>
          <a:bodyPr>
            <a:normAutofit/>
          </a:bodyPr>
          <a:lstStyle/>
          <a:p>
            <a:r>
              <a:rPr lang="en-US" sz="2000" b="1" dirty="0">
                <a:latin typeface="+mj-lt"/>
                <a:cs typeface="Arial" pitchFamily="34" charset="0"/>
              </a:rPr>
              <a:t>Major Private Biotech Financing </a:t>
            </a:r>
            <a:r>
              <a:rPr lang="en-US" sz="2000" b="1" dirty="0" smtClean="0">
                <a:latin typeface="+mj-lt"/>
                <a:cs typeface="Arial" pitchFamily="34" charset="0"/>
              </a:rPr>
              <a:t>Rounds (2019)</a:t>
            </a:r>
            <a:endParaRPr lang="en-GB" sz="2000" b="1" dirty="0">
              <a:latin typeface="+mj-lt"/>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228879352"/>
              </p:ext>
            </p:extLst>
          </p:nvPr>
        </p:nvGraphicFramePr>
        <p:xfrm>
          <a:off x="467544" y="2060849"/>
          <a:ext cx="8110937" cy="2678795"/>
        </p:xfrm>
        <a:graphic>
          <a:graphicData uri="http://schemas.openxmlformats.org/drawingml/2006/table">
            <a:tbl>
              <a:tblPr firstRow="1" bandRow="1">
                <a:tableStyleId>{85BE263C-DBD7-4A20-BB59-AAB30ACAA65A}</a:tableStyleId>
              </a:tblPr>
              <a:tblGrid>
                <a:gridCol w="1872208">
                  <a:extLst>
                    <a:ext uri="{9D8B030D-6E8A-4147-A177-3AD203B41FA5}">
                      <a16:colId xmlns="" xmlns:a16="http://schemas.microsoft.com/office/drawing/2014/main" val="20000"/>
                    </a:ext>
                  </a:extLst>
                </a:gridCol>
                <a:gridCol w="3672408">
                  <a:extLst>
                    <a:ext uri="{9D8B030D-6E8A-4147-A177-3AD203B41FA5}">
                      <a16:colId xmlns="" xmlns:a16="http://schemas.microsoft.com/office/drawing/2014/main" val="20001"/>
                    </a:ext>
                  </a:extLst>
                </a:gridCol>
                <a:gridCol w="1512168">
                  <a:extLst>
                    <a:ext uri="{9D8B030D-6E8A-4147-A177-3AD203B41FA5}">
                      <a16:colId xmlns="" xmlns:a16="http://schemas.microsoft.com/office/drawing/2014/main" val="20002"/>
                    </a:ext>
                  </a:extLst>
                </a:gridCol>
                <a:gridCol w="1054153">
                  <a:extLst>
                    <a:ext uri="{9D8B030D-6E8A-4147-A177-3AD203B41FA5}">
                      <a16:colId xmlns="" xmlns:a16="http://schemas.microsoft.com/office/drawing/2014/main" val="20003"/>
                    </a:ext>
                  </a:extLst>
                </a:gridCol>
              </a:tblGrid>
              <a:tr h="824246">
                <a:tc>
                  <a:txBody>
                    <a:bodyPr/>
                    <a:lstStyle/>
                    <a:p>
                      <a:pPr algn="ctr">
                        <a:lnSpc>
                          <a:spcPct val="115000"/>
                        </a:lnSpc>
                        <a:spcAft>
                          <a:spcPts val="0"/>
                        </a:spcAft>
                      </a:pPr>
                      <a:r>
                        <a:rPr lang="en-US" sz="1400" kern="1200" dirty="0">
                          <a:solidFill>
                            <a:schemeClr val="dk1"/>
                          </a:solidFill>
                          <a:latin typeface="+mj-lt"/>
                          <a:ea typeface="Calibri"/>
                          <a:cs typeface="Times New Roman"/>
                        </a:rPr>
                        <a:t>Company</a:t>
                      </a:r>
                    </a:p>
                  </a:txBody>
                  <a:tcPr marL="68580" marR="68580" marT="0" marB="0" anchor="ctr"/>
                </a:tc>
                <a:tc>
                  <a:txBody>
                    <a:bodyPr/>
                    <a:lstStyle/>
                    <a:p>
                      <a:pPr algn="ctr">
                        <a:lnSpc>
                          <a:spcPct val="115000"/>
                        </a:lnSpc>
                        <a:spcAft>
                          <a:spcPts val="0"/>
                        </a:spcAft>
                      </a:pPr>
                      <a:r>
                        <a:rPr lang="en-US" sz="1400" kern="1200" dirty="0">
                          <a:solidFill>
                            <a:schemeClr val="dk1"/>
                          </a:solidFill>
                          <a:latin typeface="+mj-lt"/>
                          <a:ea typeface="Calibri"/>
                          <a:cs typeface="Times New Roman"/>
                        </a:rPr>
                        <a:t>Sector</a:t>
                      </a:r>
                    </a:p>
                  </a:txBody>
                  <a:tcPr marL="68580" marR="68580" marT="0" marB="0" anchor="ctr"/>
                </a:tc>
                <a:tc>
                  <a:txBody>
                    <a:bodyPr/>
                    <a:lstStyle/>
                    <a:p>
                      <a:pPr algn="ctr">
                        <a:lnSpc>
                          <a:spcPct val="115000"/>
                        </a:lnSpc>
                        <a:spcAft>
                          <a:spcPts val="0"/>
                        </a:spcAft>
                      </a:pPr>
                      <a:r>
                        <a:rPr lang="nl-BE" sz="1400" kern="1200" dirty="0">
                          <a:solidFill>
                            <a:schemeClr val="dk1"/>
                          </a:solidFill>
                          <a:latin typeface="+mj-lt"/>
                          <a:ea typeface="Calibri"/>
                          <a:cs typeface="Times New Roman"/>
                        </a:rPr>
                        <a:t>Type</a:t>
                      </a:r>
                      <a:r>
                        <a:rPr lang="nl-BE" sz="1400" kern="1200" baseline="0" dirty="0">
                          <a:solidFill>
                            <a:schemeClr val="dk1"/>
                          </a:solidFill>
                          <a:latin typeface="+mj-lt"/>
                          <a:ea typeface="Calibri"/>
                          <a:cs typeface="Times New Roman"/>
                        </a:rPr>
                        <a:t> of Round</a:t>
                      </a:r>
                      <a:endParaRPr lang="en-US" sz="1400" kern="1200" dirty="0">
                        <a:solidFill>
                          <a:schemeClr val="dk1"/>
                        </a:solidFill>
                        <a:latin typeface="+mj-lt"/>
                        <a:ea typeface="Calibri"/>
                        <a:cs typeface="Times New Roman"/>
                      </a:endParaRPr>
                    </a:p>
                  </a:txBody>
                  <a:tcPr marL="68580" marR="68580" marT="0" marB="0" anchor="ctr"/>
                </a:tc>
                <a:tc>
                  <a:txBody>
                    <a:bodyPr/>
                    <a:lstStyle/>
                    <a:p>
                      <a:pPr algn="ctr">
                        <a:lnSpc>
                          <a:spcPct val="115000"/>
                        </a:lnSpc>
                        <a:spcAft>
                          <a:spcPts val="0"/>
                        </a:spcAft>
                      </a:pPr>
                      <a:r>
                        <a:rPr lang="en-US" sz="1400" kern="1200" dirty="0">
                          <a:solidFill>
                            <a:schemeClr val="dk1"/>
                          </a:solidFill>
                          <a:latin typeface="+mj-lt"/>
                          <a:ea typeface="Calibri"/>
                          <a:cs typeface="Times New Roman"/>
                        </a:rPr>
                        <a:t>USD M</a:t>
                      </a:r>
                    </a:p>
                  </a:txBody>
                  <a:tcPr marL="68580" marR="68580" marT="0" marB="0" anchor="ctr"/>
                </a:tc>
                <a:extLst>
                  <a:ext uri="{0D108BD9-81ED-4DB2-BD59-A6C34878D82A}">
                    <a16:rowId xmlns="" xmlns:a16="http://schemas.microsoft.com/office/drawing/2014/main" val="10000"/>
                  </a:ext>
                </a:extLst>
              </a:tr>
              <a:tr h="618183">
                <a:tc>
                  <a:txBody>
                    <a:bodyPr/>
                    <a:lstStyle/>
                    <a:p>
                      <a:pPr algn="ctr" fontAlgn="b"/>
                      <a:r>
                        <a:rPr lang="en-GB" sz="1400" b="0" i="0" u="none" strike="noStrike" dirty="0" err="1">
                          <a:solidFill>
                            <a:schemeClr val="tx1"/>
                          </a:solidFill>
                          <a:effectLst/>
                          <a:latin typeface="+mj-lt"/>
                        </a:rPr>
                        <a:t>BioNTech</a:t>
                      </a:r>
                      <a:r>
                        <a:rPr lang="en-GB" sz="1400" b="0" i="0" u="none" strike="noStrike" dirty="0">
                          <a:solidFill>
                            <a:schemeClr val="tx1"/>
                          </a:solidFill>
                          <a:effectLst/>
                          <a:latin typeface="+mj-lt"/>
                        </a:rPr>
                        <a:t> SE</a:t>
                      </a:r>
                    </a:p>
                  </a:txBody>
                  <a:tcPr marL="0" marR="0" marT="0" marB="0" anchor="ctr"/>
                </a:tc>
                <a:tc>
                  <a:txBody>
                    <a:bodyPr/>
                    <a:lstStyle/>
                    <a:p>
                      <a:pPr algn="ctr" fontAlgn="b"/>
                      <a:r>
                        <a:rPr lang="en-GB" sz="1400" b="0" i="0" u="none" strike="noStrike" dirty="0">
                          <a:solidFill>
                            <a:schemeClr val="tx1"/>
                          </a:solidFill>
                          <a:effectLst/>
                          <a:latin typeface="+mj-lt"/>
                        </a:rPr>
                        <a:t>Biotechnology - Therapeutics and Diagnostics</a:t>
                      </a:r>
                    </a:p>
                  </a:txBody>
                  <a:tcPr marL="0" marR="0" marT="0" marB="0" anchor="ctr"/>
                </a:tc>
                <a:tc>
                  <a:txBody>
                    <a:bodyPr/>
                    <a:lstStyle/>
                    <a:p>
                      <a:pPr algn="ctr" fontAlgn="b"/>
                      <a:r>
                        <a:rPr lang="en-GB" sz="1400" b="0" i="0" u="none" strike="noStrike" dirty="0">
                          <a:solidFill>
                            <a:schemeClr val="tx1"/>
                          </a:solidFill>
                          <a:effectLst/>
                          <a:latin typeface="+mj-lt"/>
                        </a:rPr>
                        <a:t>Series B / 2. Round</a:t>
                      </a:r>
                    </a:p>
                  </a:txBody>
                  <a:tcPr marL="0" marR="0" marT="0" marB="0" anchor="ctr"/>
                </a:tc>
                <a:tc>
                  <a:txBody>
                    <a:bodyPr/>
                    <a:lstStyle/>
                    <a:p>
                      <a:pPr algn="ctr" fontAlgn="b"/>
                      <a:r>
                        <a:rPr lang="en-GB" sz="1400" b="0" i="0" u="none" strike="noStrike" dirty="0">
                          <a:solidFill>
                            <a:schemeClr val="tx1"/>
                          </a:solidFill>
                          <a:effectLst/>
                          <a:latin typeface="+mj-lt"/>
                        </a:rPr>
                        <a:t>325</a:t>
                      </a:r>
                    </a:p>
                  </a:txBody>
                  <a:tcPr marL="0" marR="0" marT="0" marB="0" anchor="ctr"/>
                </a:tc>
                <a:extLst>
                  <a:ext uri="{0D108BD9-81ED-4DB2-BD59-A6C34878D82A}">
                    <a16:rowId xmlns="" xmlns:a16="http://schemas.microsoft.com/office/drawing/2014/main" val="10001"/>
                  </a:ext>
                </a:extLst>
              </a:tr>
              <a:tr h="618183">
                <a:tc>
                  <a:txBody>
                    <a:bodyPr/>
                    <a:lstStyle/>
                    <a:p>
                      <a:pPr algn="ctr" fontAlgn="b"/>
                      <a:r>
                        <a:rPr lang="en-GB" sz="1400" b="0" i="0" u="none" strike="noStrike" dirty="0">
                          <a:solidFill>
                            <a:schemeClr val="tx1"/>
                          </a:solidFill>
                          <a:effectLst/>
                          <a:latin typeface="+mj-lt"/>
                        </a:rPr>
                        <a:t>ATAI Life Sciences</a:t>
                      </a:r>
                    </a:p>
                  </a:txBody>
                  <a:tcPr marL="0" marR="0" marT="0" marB="0" anchor="ctr"/>
                </a:tc>
                <a:tc>
                  <a:txBody>
                    <a:bodyPr/>
                    <a:lstStyle/>
                    <a:p>
                      <a:pPr algn="ctr" fontAlgn="b"/>
                      <a:r>
                        <a:rPr lang="en-GB" sz="1400" b="0" i="0" u="none" strike="noStrike" kern="1200" dirty="0">
                          <a:solidFill>
                            <a:schemeClr val="tx1"/>
                          </a:solidFill>
                          <a:effectLst/>
                          <a:latin typeface="+mn-lt"/>
                          <a:ea typeface="+mn-ea"/>
                          <a:cs typeface="+mn-cs"/>
                        </a:rPr>
                        <a:t>Biotechnology - Therapeutics and Diagnostics</a:t>
                      </a:r>
                    </a:p>
                  </a:txBody>
                  <a:tcPr marL="0" marR="0" marT="0" marB="0" anchor="ctr"/>
                </a:tc>
                <a:tc>
                  <a:txBody>
                    <a:bodyPr/>
                    <a:lstStyle/>
                    <a:p>
                      <a:pPr algn="ctr" fontAlgn="b"/>
                      <a:r>
                        <a:rPr lang="en-GB" sz="1400" b="0" i="0" u="none" strike="noStrike" kern="1200" dirty="0">
                          <a:solidFill>
                            <a:schemeClr val="tx1"/>
                          </a:solidFill>
                          <a:effectLst/>
                          <a:latin typeface="+mn-lt"/>
                          <a:ea typeface="+mn-ea"/>
                          <a:cs typeface="+mn-cs"/>
                        </a:rPr>
                        <a:t>Series B / 2. Round</a:t>
                      </a:r>
                    </a:p>
                    <a:p>
                      <a:pPr algn="ctr" fontAlgn="b"/>
                      <a:endParaRPr lang="en-GB" sz="1400" b="0" i="0" u="none" strike="noStrike" dirty="0">
                        <a:solidFill>
                          <a:schemeClr val="tx1"/>
                        </a:solidFill>
                        <a:effectLst/>
                        <a:latin typeface="+mj-lt"/>
                      </a:endParaRPr>
                    </a:p>
                  </a:txBody>
                  <a:tcPr marL="0" marR="0" marT="0" marB="0" anchor="ctr"/>
                </a:tc>
                <a:tc>
                  <a:txBody>
                    <a:bodyPr/>
                    <a:lstStyle/>
                    <a:p>
                      <a:pPr algn="ctr" fontAlgn="b"/>
                      <a:r>
                        <a:rPr lang="en-GB" sz="1400" b="0" i="0" u="none" strike="noStrike" dirty="0">
                          <a:solidFill>
                            <a:schemeClr val="tx1"/>
                          </a:solidFill>
                          <a:effectLst/>
                          <a:latin typeface="+mj-lt"/>
                        </a:rPr>
                        <a:t>43</a:t>
                      </a:r>
                    </a:p>
                  </a:txBody>
                  <a:tcPr marL="0" marR="0" marT="0" marB="0" anchor="ctr"/>
                </a:tc>
                <a:extLst>
                  <a:ext uri="{0D108BD9-81ED-4DB2-BD59-A6C34878D82A}">
                    <a16:rowId xmlns="" xmlns:a16="http://schemas.microsoft.com/office/drawing/2014/main" val="10002"/>
                  </a:ext>
                </a:extLst>
              </a:tr>
              <a:tr h="618183">
                <a:tc>
                  <a:txBody>
                    <a:bodyPr/>
                    <a:lstStyle/>
                    <a:p>
                      <a:pPr algn="ctr" fontAlgn="b"/>
                      <a:r>
                        <a:rPr lang="en-GB" sz="1400" b="0" i="0" u="none" strike="noStrike" dirty="0">
                          <a:solidFill>
                            <a:schemeClr val="tx1"/>
                          </a:solidFill>
                          <a:effectLst/>
                          <a:latin typeface="+mj-lt"/>
                        </a:rPr>
                        <a:t>Breakpoint Therapeutics</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kern="1200" dirty="0">
                          <a:solidFill>
                            <a:schemeClr val="tx1"/>
                          </a:solidFill>
                          <a:effectLst/>
                          <a:latin typeface="+mn-lt"/>
                          <a:ea typeface="+mn-ea"/>
                          <a:cs typeface="+mn-cs"/>
                        </a:rPr>
                        <a:t>Biotechnology - Therapeutics and Diagnostics</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kern="1200" dirty="0">
                          <a:solidFill>
                            <a:schemeClr val="tx1"/>
                          </a:solidFill>
                          <a:effectLst/>
                          <a:latin typeface="+mn-lt"/>
                          <a:ea typeface="+mn-ea"/>
                          <a:cs typeface="+mn-cs"/>
                        </a:rPr>
                        <a:t>Series Unknown</a:t>
                      </a:r>
                    </a:p>
                    <a:p>
                      <a:pPr algn="ctr" fontAlgn="b"/>
                      <a:endParaRPr lang="en-GB" sz="1400" b="0" i="0" u="none" strike="noStrike" dirty="0">
                        <a:solidFill>
                          <a:schemeClr val="tx1"/>
                        </a:solidFill>
                        <a:effectLst/>
                        <a:latin typeface="+mj-lt"/>
                      </a:endParaRPr>
                    </a:p>
                  </a:txBody>
                  <a:tcPr marL="0" marR="0" marT="0" marB="0" anchor="ctr"/>
                </a:tc>
                <a:tc>
                  <a:txBody>
                    <a:bodyPr/>
                    <a:lstStyle/>
                    <a:p>
                      <a:pPr algn="ctr" fontAlgn="b"/>
                      <a:r>
                        <a:rPr lang="en-GB" sz="1400" b="0" i="0" u="none" strike="noStrike" dirty="0">
                          <a:solidFill>
                            <a:schemeClr val="tx1"/>
                          </a:solidFill>
                          <a:effectLst/>
                          <a:latin typeface="+mj-lt"/>
                        </a:rPr>
                        <a:t>33.7</a:t>
                      </a:r>
                    </a:p>
                  </a:txBody>
                  <a:tcPr marL="0" marR="0" marT="0" marB="0" anchor="ctr"/>
                </a:tc>
                <a:extLst>
                  <a:ext uri="{0D108BD9-81ED-4DB2-BD59-A6C34878D82A}">
                    <a16:rowId xmlns="" xmlns:a16="http://schemas.microsoft.com/office/drawing/2014/main" val="10003"/>
                  </a:ext>
                </a:extLst>
              </a:tr>
            </a:tbl>
          </a:graphicData>
        </a:graphic>
      </p:graphicFrame>
      <p:sp>
        <p:nvSpPr>
          <p:cNvPr id="5" name="Title 1"/>
          <p:cNvSpPr txBox="1">
            <a:spLocks/>
          </p:cNvSpPr>
          <p:nvPr/>
        </p:nvSpPr>
        <p:spPr bwMode="auto">
          <a:xfrm>
            <a:off x="457200" y="6093296"/>
            <a:ext cx="5915000" cy="61130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3600" kern="1200">
                <a:solidFill>
                  <a:schemeClr val="bg1"/>
                </a:solidFill>
                <a:latin typeface="Blender Pro Book" pitchFamily="34" charset="0"/>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a:lstStyle>
          <a:p>
            <a:r>
              <a:rPr lang="en-US" sz="800" dirty="0">
                <a:solidFill>
                  <a:schemeClr val="tx1"/>
                </a:solidFill>
                <a:latin typeface="+mn-lt"/>
              </a:rPr>
              <a:t>The table shows the three biggest private equity financing rounds (excl. IPOs, research grants, private placements…) of private and independent biotech companies (incl. therapeutic and diagnostic, R&amp;D services and others) in 2019. Information displayed in the table may alter as new information is continuously received and/or new tranches to existing financing rounds are added. </a:t>
            </a:r>
            <a:endParaRPr lang="en-GB" sz="800" dirty="0">
              <a:solidFill>
                <a:schemeClr val="tx1"/>
              </a:solidFill>
              <a:latin typeface="+mn-lt"/>
            </a:endParaRPr>
          </a:p>
        </p:txBody>
      </p:sp>
    </p:spTree>
    <p:extLst>
      <p:ext uri="{BB962C8B-B14F-4D97-AF65-F5344CB8AC3E}">
        <p14:creationId xmlns:p14="http://schemas.microsoft.com/office/powerpoint/2010/main" val="2223567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51520" y="239133"/>
            <a:ext cx="8229600" cy="1143000"/>
          </a:xfrm>
        </p:spPr>
        <p:txBody>
          <a:bodyPr>
            <a:normAutofit/>
          </a:bodyPr>
          <a:lstStyle/>
          <a:p>
            <a:r>
              <a:rPr lang="en-GB" sz="2400" b="1" dirty="0">
                <a:latin typeface="+mj-lt"/>
                <a:cs typeface="Arial" pitchFamily="34" charset="0"/>
              </a:rPr>
              <a:t>About Biotechgate</a:t>
            </a:r>
          </a:p>
        </p:txBody>
      </p:sp>
      <p:sp>
        <p:nvSpPr>
          <p:cNvPr id="15363" name="TextBox 2"/>
          <p:cNvSpPr txBox="1">
            <a:spLocks noChangeArrowheads="1"/>
          </p:cNvSpPr>
          <p:nvPr/>
        </p:nvSpPr>
        <p:spPr bwMode="auto">
          <a:xfrm>
            <a:off x="467544" y="2924944"/>
            <a:ext cx="8072437" cy="3323987"/>
          </a:xfrm>
          <a:prstGeom prst="rect">
            <a:avLst/>
          </a:prstGeom>
          <a:noFill/>
          <a:ln w="9525">
            <a:noFill/>
            <a:miter lim="800000"/>
            <a:headEnd/>
            <a:tailEnd/>
          </a:ln>
        </p:spPr>
        <p:txBody>
          <a:bodyPr>
            <a:spAutoFit/>
          </a:bodyPr>
          <a:lstStyle/>
          <a:p>
            <a:r>
              <a:rPr lang="en-GB" sz="1600" b="1" dirty="0">
                <a:latin typeface="+mn-lt"/>
                <a:cs typeface="Arial" pitchFamily="34" charset="0"/>
              </a:rPr>
              <a:t>Biotechgate</a:t>
            </a:r>
            <a:r>
              <a:rPr lang="en-GB" sz="1600" dirty="0">
                <a:latin typeface="+mn-lt"/>
                <a:cs typeface="Arial" pitchFamily="34" charset="0"/>
              </a:rPr>
              <a:t> is a </a:t>
            </a:r>
            <a:r>
              <a:rPr lang="en-GB" sz="1600" b="1" dirty="0">
                <a:latin typeface="+mn-lt"/>
                <a:cs typeface="Arial" pitchFamily="34" charset="0"/>
              </a:rPr>
              <a:t>business development database </a:t>
            </a:r>
            <a:r>
              <a:rPr lang="en-GB" sz="1600" dirty="0">
                <a:latin typeface="+mn-lt"/>
                <a:cs typeface="Arial" pitchFamily="34" charset="0"/>
              </a:rPr>
              <a:t>that contains </a:t>
            </a:r>
            <a:r>
              <a:rPr lang="en-US" sz="1600" dirty="0">
                <a:latin typeface="+mn-lt"/>
                <a:cs typeface="Arial" pitchFamily="34" charset="0"/>
              </a:rPr>
              <a:t>over 55,000 high quality profiles of life science companies which include company description, contact information, product pipeline information, financing rounds and management details. Profiles are regularly updated by the companies themselves, as well as by an experienced database team, to ensure the accuracy and relevance of </a:t>
            </a:r>
            <a:r>
              <a:rPr lang="en-GB" sz="1600" dirty="0">
                <a:latin typeface="+mn-lt"/>
                <a:cs typeface="Arial" pitchFamily="34" charset="0"/>
              </a:rPr>
              <a:t>the data. Biotechgate contains also a database of over 5,000 </a:t>
            </a:r>
            <a:r>
              <a:rPr lang="en-GB" sz="1600" b="1" dirty="0">
                <a:latin typeface="+mn-lt"/>
                <a:cs typeface="Arial" pitchFamily="34" charset="0"/>
              </a:rPr>
              <a:t>licensing deals. </a:t>
            </a:r>
          </a:p>
          <a:p>
            <a:endParaRPr lang="en-GB" sz="1600" dirty="0">
              <a:latin typeface="+mn-lt"/>
              <a:cs typeface="Arial" pitchFamily="34" charset="0"/>
            </a:endParaRPr>
          </a:p>
          <a:p>
            <a:r>
              <a:rPr lang="en-GB" sz="1600" dirty="0">
                <a:latin typeface="+mn-lt"/>
                <a:cs typeface="Arial" pitchFamily="34" charset="0"/>
              </a:rPr>
              <a:t>In 2019 a </a:t>
            </a:r>
            <a:r>
              <a:rPr lang="en-GB" sz="1600" b="1" dirty="0">
                <a:latin typeface="+mn-lt"/>
                <a:cs typeface="Arial" pitchFamily="34" charset="0"/>
              </a:rPr>
              <a:t>clinical trial database </a:t>
            </a:r>
            <a:r>
              <a:rPr lang="en-GB" sz="1600" dirty="0">
                <a:latin typeface="+mn-lt"/>
                <a:cs typeface="Arial" pitchFamily="34" charset="0"/>
              </a:rPr>
              <a:t>containing over 500,000 records was added to Biotechgate. The new database is integrated with registries around the world.</a:t>
            </a:r>
          </a:p>
          <a:p>
            <a:endParaRPr lang="en-GB" sz="1600" dirty="0">
              <a:latin typeface="+mn-lt"/>
              <a:cs typeface="Arial" pitchFamily="34" charset="0"/>
            </a:endParaRPr>
          </a:p>
          <a:p>
            <a:r>
              <a:rPr lang="en-GB" sz="1600" dirty="0">
                <a:latin typeface="+mn-lt"/>
                <a:cs typeface="Arial" pitchFamily="34" charset="0"/>
              </a:rPr>
              <a:t>To register for a free trial access or to learn more about the different subscription options, please visit </a:t>
            </a:r>
            <a:r>
              <a:rPr lang="en-GB" sz="1600" dirty="0">
                <a:latin typeface="+mn-lt"/>
                <a:cs typeface="Arial" pitchFamily="34" charset="0"/>
                <a:hlinkClick r:id="rId3"/>
              </a:rPr>
              <a:t>www.biotechgate.com</a:t>
            </a:r>
            <a:r>
              <a:rPr lang="en-GB" sz="1600" dirty="0">
                <a:latin typeface="+mn-lt"/>
                <a:cs typeface="Arial" pitchFamily="34" charset="0"/>
              </a:rPr>
              <a:t>. </a:t>
            </a:r>
          </a:p>
          <a:p>
            <a:endParaRPr lang="en-GB" dirty="0">
              <a:latin typeface="+mj-lt"/>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3568" y="1844824"/>
            <a:ext cx="2166738" cy="902554"/>
          </a:xfrm>
          <a:prstGeom prst="rect">
            <a:avLst/>
          </a:prstGeom>
        </p:spPr>
      </p:pic>
    </p:spTree>
    <p:extLst>
      <p:ext uri="{BB962C8B-B14F-4D97-AF65-F5344CB8AC3E}">
        <p14:creationId xmlns:p14="http://schemas.microsoft.com/office/powerpoint/2010/main" val="880711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a:bodyPr>
          <a:lstStyle/>
          <a:p>
            <a:r>
              <a:rPr lang="en-IE" sz="2400" dirty="0" smtClean="0">
                <a:latin typeface="+mj-lt"/>
              </a:rPr>
              <a:t>Our partners</a:t>
            </a:r>
            <a:endParaRPr lang="en-IE" sz="2400" dirty="0">
              <a:latin typeface="+mj-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356992"/>
            <a:ext cx="2304256" cy="1117215"/>
          </a:xfrm>
          <a:prstGeom prst="rect">
            <a:avLst/>
          </a:prstGeom>
        </p:spPr>
      </p:pic>
      <p:sp>
        <p:nvSpPr>
          <p:cNvPr id="4" name="TextBox 3"/>
          <p:cNvSpPr txBox="1"/>
          <p:nvPr/>
        </p:nvSpPr>
        <p:spPr>
          <a:xfrm>
            <a:off x="3275856" y="1988840"/>
            <a:ext cx="5328592" cy="4278094"/>
          </a:xfrm>
          <a:prstGeom prst="rect">
            <a:avLst/>
          </a:prstGeom>
          <a:noFill/>
        </p:spPr>
        <p:txBody>
          <a:bodyPr wrap="square" rtlCol="0">
            <a:spAutoFit/>
          </a:bodyPr>
          <a:lstStyle/>
          <a:p>
            <a:r>
              <a:rPr lang="en-IE" sz="1600" dirty="0">
                <a:latin typeface="Blender Pro Bold" pitchFamily="34" charset="0"/>
                <a:cs typeface="Arial" pitchFamily="34" charset="0"/>
                <a:hlinkClick r:id="rId3"/>
              </a:rPr>
              <a:t>HEALTH MADE IN GERMANY </a:t>
            </a:r>
            <a:r>
              <a:rPr lang="en-IE" sz="1600" dirty="0">
                <a:latin typeface="Blender Pro Bold" pitchFamily="34" charset="0"/>
                <a:cs typeface="Arial" pitchFamily="34" charset="0"/>
              </a:rPr>
              <a:t>is the export initiative for the German healthcare </a:t>
            </a:r>
            <a:r>
              <a:rPr lang="en-IE" sz="1600" dirty="0" smtClean="0">
                <a:latin typeface="Blender Pro Bold" pitchFamily="34" charset="0"/>
                <a:cs typeface="Arial" pitchFamily="34" charset="0"/>
              </a:rPr>
              <a:t>industry </a:t>
            </a:r>
            <a:r>
              <a:rPr lang="en-IE" sz="1600" dirty="0"/>
              <a:t>implemented by Germany Trade &amp; Invest, the economic development agency of the </a:t>
            </a:r>
            <a:r>
              <a:rPr lang="en-IE" sz="1600" dirty="0">
                <a:latin typeface="+mn-lt"/>
              </a:rPr>
              <a:t>Federal</a:t>
            </a:r>
            <a:r>
              <a:rPr lang="en-IE" sz="1600" dirty="0"/>
              <a:t> Republic of Germany, on behalf of the German Federal Ministry for Economic Affairs and Energy (</a:t>
            </a:r>
            <a:r>
              <a:rPr lang="en-IE" sz="1600" dirty="0" err="1" smtClean="0"/>
              <a:t>BMWi</a:t>
            </a:r>
            <a:r>
              <a:rPr lang="en-IE" sz="1600" dirty="0" smtClean="0"/>
              <a:t>). </a:t>
            </a:r>
          </a:p>
          <a:p>
            <a:endParaRPr lang="en-IE" sz="1600" dirty="0" smtClean="0"/>
          </a:p>
          <a:p>
            <a:r>
              <a:rPr lang="en-IE" sz="1600" dirty="0">
                <a:latin typeface="Blender Pro Bold" pitchFamily="34" charset="0"/>
                <a:cs typeface="Arial" pitchFamily="34" charset="0"/>
              </a:rPr>
              <a:t>HEALTH MADE IN GERMANY </a:t>
            </a:r>
            <a:r>
              <a:rPr lang="en-IE" sz="1600" dirty="0" smtClean="0">
                <a:latin typeface="Blender Pro Bold" pitchFamily="34" charset="0"/>
                <a:cs typeface="Arial" pitchFamily="34" charset="0"/>
              </a:rPr>
              <a:t> partnered with Venture Valuation/Biotechgate to create an </a:t>
            </a:r>
            <a:r>
              <a:rPr lang="en-IE" sz="1600" dirty="0" smtClean="0">
                <a:latin typeface="Blender Pro Bold" pitchFamily="34" charset="0"/>
                <a:cs typeface="Arial" pitchFamily="34" charset="0"/>
                <a:hlinkClick r:id="rId4"/>
              </a:rPr>
              <a:t>online company directory </a:t>
            </a:r>
            <a:r>
              <a:rPr lang="en-IE" sz="1600" dirty="0" smtClean="0">
                <a:latin typeface="Blender Pro Bold" pitchFamily="34" charset="0"/>
                <a:cs typeface="Arial" pitchFamily="34" charset="0"/>
              </a:rPr>
              <a:t>that gives free </a:t>
            </a:r>
            <a:r>
              <a:rPr lang="en-IE" sz="1600" dirty="0">
                <a:latin typeface="Blender Pro Bold" pitchFamily="34" charset="0"/>
                <a:cs typeface="Arial" pitchFamily="34" charset="0"/>
              </a:rPr>
              <a:t>access to more than 3500 profiles of companies active in the German healthcare market. </a:t>
            </a:r>
            <a:r>
              <a:rPr lang="en-IE" sz="1600" dirty="0" smtClean="0">
                <a:latin typeface="Blender Pro Bold" pitchFamily="34" charset="0"/>
                <a:cs typeface="Arial" pitchFamily="34" charset="0"/>
              </a:rPr>
              <a:t>The </a:t>
            </a:r>
            <a:r>
              <a:rPr lang="en-IE" sz="1600" dirty="0">
                <a:latin typeface="Blender Pro Bold" pitchFamily="34" charset="0"/>
                <a:cs typeface="Arial" pitchFamily="34" charset="0"/>
              </a:rPr>
              <a:t>individual company profiles provide </a:t>
            </a:r>
            <a:r>
              <a:rPr lang="en-IE" sz="1600" dirty="0" smtClean="0">
                <a:latin typeface="Blender Pro Bold" pitchFamily="34" charset="0"/>
                <a:cs typeface="Arial" pitchFamily="34" charset="0"/>
              </a:rPr>
              <a:t>detailed </a:t>
            </a:r>
            <a:r>
              <a:rPr lang="en-IE" sz="1600" dirty="0">
                <a:latin typeface="Blender Pro Bold" pitchFamily="34" charset="0"/>
                <a:cs typeface="Arial" pitchFamily="34" charset="0"/>
              </a:rPr>
              <a:t>information about each company’s activities, product and services range, financial data and contact information. This </a:t>
            </a:r>
            <a:r>
              <a:rPr lang="en-IE" sz="1600" dirty="0" smtClean="0">
                <a:latin typeface="Blender Pro Bold" pitchFamily="34" charset="0"/>
                <a:cs typeface="Arial" pitchFamily="34" charset="0"/>
              </a:rPr>
              <a:t>allows </a:t>
            </a:r>
            <a:r>
              <a:rPr lang="en-IE" sz="1600" dirty="0">
                <a:latin typeface="Blender Pro Bold" pitchFamily="34" charset="0"/>
                <a:cs typeface="Arial" pitchFamily="34" charset="0"/>
              </a:rPr>
              <a:t>to establish direct contact with potential partners in Germany.</a:t>
            </a:r>
          </a:p>
          <a:p>
            <a:endParaRPr lang="en-IE" sz="1600" dirty="0">
              <a:latin typeface="Blender Pro Bold" pitchFamily="34" charset="0"/>
              <a:cs typeface="Arial" pitchFamily="34" charset="0"/>
            </a:endParaRPr>
          </a:p>
        </p:txBody>
      </p:sp>
    </p:spTree>
    <p:extLst>
      <p:ext uri="{BB962C8B-B14F-4D97-AF65-F5344CB8AC3E}">
        <p14:creationId xmlns:p14="http://schemas.microsoft.com/office/powerpoint/2010/main" val="1904265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567" y="260648"/>
            <a:ext cx="8229600" cy="1143000"/>
          </a:xfrm>
        </p:spPr>
        <p:txBody>
          <a:bodyPr/>
          <a:lstStyle/>
          <a:p>
            <a:r>
              <a:rPr lang="en-IE" sz="2400" dirty="0" smtClean="0">
                <a:latin typeface="+mn-lt"/>
              </a:rPr>
              <a:t>Our</a:t>
            </a:r>
            <a:r>
              <a:rPr lang="en-IE" dirty="0" smtClean="0"/>
              <a:t> </a:t>
            </a:r>
            <a:r>
              <a:rPr lang="en-IE" sz="2400" dirty="0" smtClean="0">
                <a:latin typeface="+mn-lt"/>
              </a:rPr>
              <a:t>partners</a:t>
            </a:r>
            <a:endParaRPr lang="en-IE" sz="2400" dirty="0">
              <a:latin typeface="+mn-lt"/>
            </a:endParaRPr>
          </a:p>
        </p:txBody>
      </p:sp>
      <p:sp>
        <p:nvSpPr>
          <p:cNvPr id="4" name="TextBox 3"/>
          <p:cNvSpPr txBox="1"/>
          <p:nvPr/>
        </p:nvSpPr>
        <p:spPr>
          <a:xfrm>
            <a:off x="3203848" y="2204864"/>
            <a:ext cx="5328592" cy="3785652"/>
          </a:xfrm>
          <a:prstGeom prst="rect">
            <a:avLst/>
          </a:prstGeom>
          <a:noFill/>
        </p:spPr>
        <p:txBody>
          <a:bodyPr wrap="square" rtlCol="0">
            <a:spAutoFit/>
          </a:bodyPr>
          <a:lstStyle/>
          <a:p>
            <a:r>
              <a:rPr lang="en-IE" sz="1600" dirty="0"/>
              <a:t>As the sector association of the biotechnology industry, </a:t>
            </a:r>
            <a:r>
              <a:rPr lang="en-IE" sz="1600" dirty="0">
                <a:hlinkClick r:id="rId2"/>
              </a:rPr>
              <a:t>BIO Deutschland </a:t>
            </a:r>
            <a:r>
              <a:rPr lang="en-IE" sz="1600" dirty="0"/>
              <a:t>has set itself the objective of supporting and promoting the development of an innovative economic sector based on modern biosciences</a:t>
            </a:r>
            <a:r>
              <a:rPr lang="en-IE" sz="1600" dirty="0" smtClean="0"/>
              <a:t>.</a:t>
            </a:r>
          </a:p>
          <a:p>
            <a:r>
              <a:rPr lang="en-IE" sz="1600" dirty="0"/>
              <a:t>BIO Deutschland is Germany’s biotechnology sector representative at the BDI, the voice of the German Industry, and at the European </a:t>
            </a:r>
            <a:r>
              <a:rPr lang="en-IE" sz="1600" dirty="0">
                <a:latin typeface="+mn-lt"/>
              </a:rPr>
              <a:t>association</a:t>
            </a:r>
            <a:r>
              <a:rPr lang="en-IE" sz="1600" dirty="0"/>
              <a:t>, </a:t>
            </a:r>
            <a:r>
              <a:rPr lang="en-IE" sz="1600" dirty="0" err="1"/>
              <a:t>EuropaBio</a:t>
            </a:r>
            <a:r>
              <a:rPr lang="en-IE" sz="1600" dirty="0"/>
              <a:t>, in Brussels. BIO Deutschland also works closely with other biotech organisations in Europe and the USA in order to lobby for the interests of the sector in an internationally coordinated way</a:t>
            </a:r>
            <a:r>
              <a:rPr lang="en-IE" sz="1600" dirty="0" smtClean="0"/>
              <a:t>.</a:t>
            </a:r>
          </a:p>
          <a:p>
            <a:endParaRPr lang="en-IE" sz="1600" dirty="0" smtClean="0"/>
          </a:p>
          <a:p>
            <a:r>
              <a:rPr lang="en-IE" sz="1600" dirty="0" smtClean="0"/>
              <a:t>Venture Valuation/Biotechgate provides the </a:t>
            </a:r>
            <a:r>
              <a:rPr lang="en-IE" sz="1600" dirty="0" smtClean="0">
                <a:hlinkClick r:id="rId3"/>
              </a:rPr>
              <a:t>online directory </a:t>
            </a:r>
            <a:r>
              <a:rPr lang="en-IE" sz="1600" dirty="0" smtClean="0"/>
              <a:t>of BIO Deutschland member companies.</a:t>
            </a:r>
            <a:endParaRPr lang="en-IE" sz="16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9" y="3729928"/>
            <a:ext cx="2808312" cy="499255"/>
          </a:xfrm>
          <a:prstGeom prst="rect">
            <a:avLst/>
          </a:prstGeom>
        </p:spPr>
      </p:pic>
    </p:spTree>
    <p:extLst>
      <p:ext uri="{BB962C8B-B14F-4D97-AF65-F5344CB8AC3E}">
        <p14:creationId xmlns:p14="http://schemas.microsoft.com/office/powerpoint/2010/main" val="4078823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a:bodyPr>
          <a:lstStyle/>
          <a:p>
            <a:r>
              <a:rPr lang="en-IE" sz="2400" dirty="0" smtClean="0">
                <a:latin typeface="+mn-lt"/>
              </a:rPr>
              <a:t>Our partners</a:t>
            </a:r>
            <a:endParaRPr lang="en-IE" sz="2400" dirty="0">
              <a:latin typeface="+mn-lt"/>
            </a:endParaRPr>
          </a:p>
        </p:txBody>
      </p:sp>
      <p:sp>
        <p:nvSpPr>
          <p:cNvPr id="4" name="TextBox 3"/>
          <p:cNvSpPr txBox="1"/>
          <p:nvPr/>
        </p:nvSpPr>
        <p:spPr>
          <a:xfrm>
            <a:off x="3275856" y="1628800"/>
            <a:ext cx="5328592" cy="4524315"/>
          </a:xfrm>
          <a:prstGeom prst="rect">
            <a:avLst/>
          </a:prstGeom>
          <a:noFill/>
        </p:spPr>
        <p:txBody>
          <a:bodyPr wrap="square" rtlCol="0">
            <a:spAutoFit/>
          </a:bodyPr>
          <a:lstStyle/>
          <a:p>
            <a:r>
              <a:rPr lang="en-IE" sz="1600" dirty="0">
                <a:latin typeface="+mn-lt"/>
                <a:hlinkClick r:id="rId2"/>
              </a:rPr>
              <a:t>BIO.NRW</a:t>
            </a:r>
            <a:r>
              <a:rPr lang="en-IE" sz="1600" dirty="0">
                <a:latin typeface="+mn-lt"/>
              </a:rPr>
              <a:t> is the official network for Biotechnology and Life Science in North Rhine-Westphalia (NRW), Germany’s largest and economically most powerful federal state. Since 2009, BIO.NRW acts on behalf of the State Government of NRW and the office is run by the </a:t>
            </a:r>
            <a:r>
              <a:rPr lang="en-IE" sz="1600" dirty="0" err="1">
                <a:latin typeface="+mn-lt"/>
              </a:rPr>
              <a:t>Juelich</a:t>
            </a:r>
            <a:r>
              <a:rPr lang="en-IE" sz="1600" dirty="0">
                <a:latin typeface="+mn-lt"/>
              </a:rPr>
              <a:t> Research </a:t>
            </a:r>
            <a:r>
              <a:rPr lang="en-IE" sz="1600" dirty="0" err="1">
                <a:latin typeface="+mn-lt"/>
              </a:rPr>
              <a:t>Center</a:t>
            </a:r>
            <a:r>
              <a:rPr lang="en-IE" sz="1600" dirty="0">
                <a:latin typeface="+mn-lt"/>
              </a:rPr>
              <a:t>. BIO.NRW stimulates cooperation between companies, research institutes, and the state sector along value-added chains in the most important areas of Life Sciences – hereby setting a focus on the support of start-ups with regard to financing, internationalization and access to public funding, i.e. project consortia.</a:t>
            </a:r>
          </a:p>
          <a:p>
            <a:r>
              <a:rPr lang="en-IE" sz="1600" dirty="0">
                <a:latin typeface="+mn-lt"/>
              </a:rPr>
              <a:t/>
            </a:r>
            <a:br>
              <a:rPr lang="en-IE" sz="1600" dirty="0">
                <a:latin typeface="+mn-lt"/>
              </a:rPr>
            </a:br>
            <a:r>
              <a:rPr lang="en-IE" sz="1600" dirty="0">
                <a:latin typeface="+mn-lt"/>
              </a:rPr>
              <a:t>Thanks to the partnership with Venture Valuation, BIO.NRW provides </a:t>
            </a:r>
            <a:r>
              <a:rPr lang="en-IE" sz="1600" dirty="0">
                <a:latin typeface="+mn-lt"/>
                <a:hlinkClick r:id="rId3"/>
              </a:rPr>
              <a:t>free database </a:t>
            </a:r>
            <a:r>
              <a:rPr lang="en-IE" sz="1600" dirty="0">
                <a:latin typeface="+mn-lt"/>
              </a:rPr>
              <a:t>of clear and comprehensive information about life science and biotechnology companies from North Rhine-Westphalia. The information includes company profiles, contact details and a summary of products, services and technologies.</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600" y="3484041"/>
            <a:ext cx="1647825" cy="981075"/>
          </a:xfrm>
          <a:prstGeom prst="rect">
            <a:avLst/>
          </a:prstGeom>
        </p:spPr>
      </p:pic>
    </p:spTree>
    <p:extLst>
      <p:ext uri="{BB962C8B-B14F-4D97-AF65-F5344CB8AC3E}">
        <p14:creationId xmlns:p14="http://schemas.microsoft.com/office/powerpoint/2010/main" val="2666225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34270"/>
            <a:ext cx="8229600" cy="1143000"/>
          </a:xfrm>
        </p:spPr>
        <p:txBody>
          <a:bodyPr>
            <a:normAutofit/>
          </a:bodyPr>
          <a:lstStyle/>
          <a:p>
            <a:r>
              <a:rPr lang="en-IE" sz="2400" dirty="0" smtClean="0">
                <a:latin typeface="+mj-lt"/>
              </a:rPr>
              <a:t>Our partners</a:t>
            </a:r>
            <a:endParaRPr lang="en-IE" sz="2400" dirty="0">
              <a:latin typeface="+mj-lt"/>
            </a:endParaRPr>
          </a:p>
        </p:txBody>
      </p:sp>
      <p:sp>
        <p:nvSpPr>
          <p:cNvPr id="4" name="TextBox 3"/>
          <p:cNvSpPr txBox="1"/>
          <p:nvPr/>
        </p:nvSpPr>
        <p:spPr>
          <a:xfrm>
            <a:off x="3275856" y="1628800"/>
            <a:ext cx="5328592" cy="5016758"/>
          </a:xfrm>
          <a:prstGeom prst="rect">
            <a:avLst/>
          </a:prstGeom>
          <a:noFill/>
        </p:spPr>
        <p:txBody>
          <a:bodyPr wrap="square" rtlCol="0">
            <a:spAutoFit/>
          </a:bodyPr>
          <a:lstStyle/>
          <a:p>
            <a:r>
              <a:rPr lang="en-GB" sz="1600" dirty="0">
                <a:latin typeface="+mn-lt"/>
                <a:hlinkClick r:id="rId2"/>
              </a:rPr>
              <a:t>BioRN </a:t>
            </a:r>
            <a:r>
              <a:rPr lang="en-GB" sz="1600" dirty="0">
                <a:latin typeface="+mn-lt"/>
              </a:rPr>
              <a:t>is the science and industry cluster of the Rhine-Main-Neckar region around Heidelberg, one of Germany’s strongest biotech hubs. It is a non-profit network fostering health innovations and serving its members by creating a rich translational ecosystem as well as promoting, representing and connecting the regional innovation stakeholders.</a:t>
            </a:r>
            <a:endParaRPr lang="en-IE" sz="1600" dirty="0">
              <a:latin typeface="+mn-lt"/>
            </a:endParaRPr>
          </a:p>
          <a:p>
            <a:r>
              <a:rPr lang="en-GB" sz="1600" dirty="0" smtClean="0">
                <a:latin typeface="+mn-lt"/>
              </a:rPr>
              <a:t>The vision of BioRN </a:t>
            </a:r>
            <a:r>
              <a:rPr lang="en-GB" sz="1600" dirty="0">
                <a:latin typeface="+mn-lt"/>
              </a:rPr>
              <a:t>is to develop the region into a world-leading life science cluster attracting international investments and top global talent.</a:t>
            </a:r>
            <a:endParaRPr lang="en-IE" sz="1600" dirty="0">
              <a:latin typeface="+mn-lt"/>
            </a:endParaRPr>
          </a:p>
          <a:p>
            <a:r>
              <a:rPr lang="en-GB" sz="1600" dirty="0">
                <a:latin typeface="+mn-lt"/>
              </a:rPr>
              <a:t>BioRN has more than 100 institutional members, including the top academic and research institutions, 7 global pharmaceutical companies, a large range of small and medium-sized enterprises bolstering the life science ecosystem as well as local government organizations and interest groups.</a:t>
            </a:r>
            <a:endParaRPr lang="en-IE" sz="1600" dirty="0">
              <a:latin typeface="+mn-lt"/>
            </a:endParaRPr>
          </a:p>
          <a:p>
            <a:r>
              <a:rPr lang="en-GB" sz="1600" dirty="0" smtClean="0">
                <a:latin typeface="+mn-lt"/>
              </a:rPr>
              <a:t> </a:t>
            </a:r>
          </a:p>
          <a:p>
            <a:r>
              <a:rPr lang="en-GB" sz="1600" dirty="0" smtClean="0">
                <a:latin typeface="+mn-lt"/>
              </a:rPr>
              <a:t>Biotechgate/Venture </a:t>
            </a:r>
            <a:r>
              <a:rPr lang="en-GB" sz="1600" dirty="0">
                <a:latin typeface="+mn-lt"/>
              </a:rPr>
              <a:t>Valuation provide the </a:t>
            </a:r>
            <a:r>
              <a:rPr lang="en-GB" sz="1600" dirty="0">
                <a:latin typeface="+mn-lt"/>
                <a:hlinkClick r:id="rId3"/>
              </a:rPr>
              <a:t>Guide to the Region Rhine-Main-Neckar </a:t>
            </a:r>
            <a:r>
              <a:rPr lang="en-GB" sz="1600" dirty="0">
                <a:latin typeface="+mn-lt"/>
              </a:rPr>
              <a:t>available </a:t>
            </a:r>
            <a:r>
              <a:rPr lang="en-GB" sz="1600" dirty="0" smtClean="0">
                <a:latin typeface="+mn-lt"/>
              </a:rPr>
              <a:t>at </a:t>
            </a:r>
            <a:r>
              <a:rPr lang="en-GB" sz="1600" dirty="0">
                <a:latin typeface="+mn-lt"/>
              </a:rPr>
              <a:t>the BioRN website. </a:t>
            </a:r>
          </a:p>
          <a:p>
            <a:endParaRPr lang="en-GB" sz="1600" dirty="0">
              <a:latin typeface="+mn-lt"/>
            </a:endParaRPr>
          </a:p>
          <a:p>
            <a:endParaRPr lang="en-IE" sz="1600" dirty="0">
              <a:latin typeface="+mn-lt"/>
            </a:endParaRPr>
          </a:p>
        </p:txBody>
      </p:sp>
      <p:sp>
        <p:nvSpPr>
          <p:cNvPr id="3" name="Rectangle 1"/>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3421671"/>
            <a:ext cx="2138427" cy="1124399"/>
          </a:xfrm>
          <a:prstGeom prst="rect">
            <a:avLst/>
          </a:prstGeom>
        </p:spPr>
      </p:pic>
    </p:spTree>
    <p:extLst>
      <p:ext uri="{BB962C8B-B14F-4D97-AF65-F5344CB8AC3E}">
        <p14:creationId xmlns:p14="http://schemas.microsoft.com/office/powerpoint/2010/main" val="3137466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51520" y="260648"/>
            <a:ext cx="8229600" cy="1143000"/>
          </a:xfrm>
        </p:spPr>
        <p:txBody>
          <a:bodyPr>
            <a:normAutofit/>
          </a:bodyPr>
          <a:lstStyle/>
          <a:p>
            <a:r>
              <a:rPr lang="en-GB" sz="2400" b="1" dirty="0">
                <a:latin typeface="+mj-lt"/>
                <a:cs typeface="Arial" pitchFamily="34" charset="0"/>
              </a:rPr>
              <a:t>Terms of Use</a:t>
            </a:r>
          </a:p>
        </p:txBody>
      </p:sp>
      <p:sp>
        <p:nvSpPr>
          <p:cNvPr id="16387" name="Text Box 8"/>
          <p:cNvSpPr txBox="1">
            <a:spLocks noChangeArrowheads="1"/>
          </p:cNvSpPr>
          <p:nvPr/>
        </p:nvSpPr>
        <p:spPr bwMode="auto">
          <a:xfrm>
            <a:off x="428625" y="1643063"/>
            <a:ext cx="8358188" cy="4031873"/>
          </a:xfrm>
          <a:prstGeom prst="rect">
            <a:avLst/>
          </a:prstGeom>
          <a:noFill/>
          <a:ln w="9525">
            <a:noFill/>
            <a:miter lim="800000"/>
            <a:headEnd/>
            <a:tailEnd/>
          </a:ln>
        </p:spPr>
        <p:txBody>
          <a:bodyPr>
            <a:spAutoFit/>
          </a:bodyPr>
          <a:lstStyle/>
          <a:p>
            <a:r>
              <a:rPr lang="en-CA" sz="1600" dirty="0">
                <a:latin typeface="+mn-lt"/>
                <a:cs typeface="Arial" pitchFamily="34" charset="0"/>
              </a:rPr>
              <a:t>The </a:t>
            </a:r>
            <a:r>
              <a:rPr lang="en-CA" sz="1600" dirty="0" smtClean="0">
                <a:latin typeface="+mn-lt"/>
                <a:cs typeface="Arial" pitchFamily="34" charset="0"/>
              </a:rPr>
              <a:t>‘German </a:t>
            </a:r>
            <a:r>
              <a:rPr lang="en-CA" sz="1600" dirty="0">
                <a:latin typeface="+mn-lt"/>
                <a:cs typeface="Arial" pitchFamily="34" charset="0"/>
              </a:rPr>
              <a:t>Life Sciences Trend Analysis’ is based on data entered in the Biotechgate Database available at www.biotechgate.com. The statistics and graphs in this presentation are based on figures and information entered in this database and we do not guarantee any accuracy hereof.</a:t>
            </a:r>
          </a:p>
          <a:p>
            <a:endParaRPr lang="en-CA" sz="1600" dirty="0">
              <a:latin typeface="+mn-lt"/>
              <a:cs typeface="Arial" pitchFamily="34" charset="0"/>
            </a:endParaRPr>
          </a:p>
          <a:p>
            <a:r>
              <a:rPr lang="en-CA" sz="1600" dirty="0">
                <a:latin typeface="+mn-lt"/>
                <a:cs typeface="Arial" pitchFamily="34" charset="0"/>
              </a:rPr>
              <a:t>The use of the figures and graphs provided in this report is free of charge for any presentations as long as www.biotechgate.com is clearly cited as the source. For all other uses please contact us for terms and conditions.</a:t>
            </a:r>
            <a:br>
              <a:rPr lang="en-CA" sz="1600" dirty="0">
                <a:latin typeface="+mn-lt"/>
                <a:cs typeface="Arial" pitchFamily="34" charset="0"/>
              </a:rPr>
            </a:br>
            <a:r>
              <a:rPr lang="en-CA" sz="1600" dirty="0">
                <a:latin typeface="+mn-lt"/>
                <a:cs typeface="Arial" pitchFamily="34" charset="0"/>
              </a:rPr>
              <a:t/>
            </a:r>
            <a:br>
              <a:rPr lang="en-CA" sz="1600" dirty="0">
                <a:latin typeface="+mn-lt"/>
                <a:cs typeface="Arial" pitchFamily="34" charset="0"/>
              </a:rPr>
            </a:br>
            <a:r>
              <a:rPr lang="en-CA" sz="1600" dirty="0">
                <a:latin typeface="+mn-lt"/>
                <a:cs typeface="Arial" pitchFamily="34" charset="0"/>
              </a:rPr>
              <a:t>Biotechgate</a:t>
            </a:r>
            <a:br>
              <a:rPr lang="en-CA" sz="1600" dirty="0">
                <a:latin typeface="+mn-lt"/>
                <a:cs typeface="Arial" pitchFamily="34" charset="0"/>
              </a:rPr>
            </a:br>
            <a:r>
              <a:rPr lang="en-CA" sz="1600" dirty="0">
                <a:latin typeface="+mn-lt"/>
                <a:cs typeface="Arial" pitchFamily="34" charset="0"/>
              </a:rPr>
              <a:t>c/o Venture Valuation VV AG</a:t>
            </a:r>
            <a:br>
              <a:rPr lang="en-CA" sz="1600" dirty="0">
                <a:latin typeface="+mn-lt"/>
                <a:cs typeface="Arial" pitchFamily="34" charset="0"/>
              </a:rPr>
            </a:br>
            <a:r>
              <a:rPr lang="en-CA" sz="1600" dirty="0" err="1">
                <a:latin typeface="+mn-lt"/>
                <a:cs typeface="Arial" pitchFamily="34" charset="0"/>
              </a:rPr>
              <a:t>Kasernenstrasse</a:t>
            </a:r>
            <a:r>
              <a:rPr lang="en-CA" sz="1600" dirty="0">
                <a:latin typeface="+mn-lt"/>
                <a:cs typeface="Arial" pitchFamily="34" charset="0"/>
              </a:rPr>
              <a:t> 11			</a:t>
            </a:r>
          </a:p>
          <a:p>
            <a:r>
              <a:rPr lang="en-CA" sz="1600" dirty="0">
                <a:latin typeface="+mn-lt"/>
                <a:cs typeface="Arial" pitchFamily="34" charset="0"/>
              </a:rPr>
              <a:t>8004 Zurich			</a:t>
            </a:r>
          </a:p>
          <a:p>
            <a:r>
              <a:rPr lang="en-CA" sz="1600" dirty="0">
                <a:latin typeface="+mn-lt"/>
                <a:cs typeface="Arial" pitchFamily="34" charset="0"/>
              </a:rPr>
              <a:t>Switzerland</a:t>
            </a:r>
          </a:p>
          <a:p>
            <a:r>
              <a:rPr lang="en-CA" sz="1600" dirty="0">
                <a:latin typeface="+mn-lt"/>
                <a:cs typeface="Arial" pitchFamily="34" charset="0"/>
              </a:rPr>
              <a:t>			</a:t>
            </a:r>
            <a:r>
              <a:rPr lang="en-CA" sz="1600" dirty="0">
                <a:latin typeface="+mn-lt"/>
              </a:rPr>
              <a:t>	</a:t>
            </a:r>
          </a:p>
          <a:p>
            <a:r>
              <a:rPr lang="en-CA" sz="1600" dirty="0">
                <a:latin typeface="+mn-lt"/>
                <a:cs typeface="Arial" pitchFamily="34" charset="0"/>
              </a:rPr>
              <a:t>+41 (43) 321 86 60 </a:t>
            </a:r>
            <a:r>
              <a:rPr lang="en-CA" sz="1600" dirty="0">
                <a:latin typeface="+mn-lt"/>
              </a:rPr>
              <a:t>		</a:t>
            </a:r>
          </a:p>
          <a:p>
            <a:r>
              <a:rPr lang="en-CA" sz="1600" dirty="0">
                <a:latin typeface="+mn-lt"/>
                <a:cs typeface="Arial" pitchFamily="34" charset="0"/>
              </a:rPr>
              <a:t>www.venturevaluation.com</a:t>
            </a:r>
            <a:r>
              <a:rPr lang="en-CA" sz="1600" dirty="0">
                <a:latin typeface="+mj-lt"/>
              </a:rPr>
              <a:t>	</a:t>
            </a:r>
          </a:p>
        </p:txBody>
      </p:sp>
    </p:spTree>
    <p:extLst>
      <p:ext uri="{BB962C8B-B14F-4D97-AF65-F5344CB8AC3E}">
        <p14:creationId xmlns:p14="http://schemas.microsoft.com/office/powerpoint/2010/main" val="953362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1520" y="261705"/>
            <a:ext cx="8229600" cy="1143000"/>
          </a:xfrm>
        </p:spPr>
        <p:txBody>
          <a:bodyPr>
            <a:normAutofit/>
          </a:bodyPr>
          <a:lstStyle/>
          <a:p>
            <a:r>
              <a:rPr lang="en-GB" sz="2400" b="1" dirty="0" smtClean="0">
                <a:latin typeface="+mj-lt"/>
                <a:cs typeface="Arial" pitchFamily="34" charset="0"/>
              </a:rPr>
              <a:t>About Us</a:t>
            </a:r>
          </a:p>
        </p:txBody>
      </p:sp>
      <p:pic>
        <p:nvPicPr>
          <p:cNvPr id="5123" name="Picture 8" descr="BIO_Logo_RGB.jpg"/>
          <p:cNvPicPr>
            <a:picLocks noChangeAspect="1"/>
          </p:cNvPicPr>
          <p:nvPr/>
        </p:nvPicPr>
        <p:blipFill>
          <a:blip r:embed="rId3" cstate="print"/>
          <a:srcRect/>
          <a:stretch>
            <a:fillRect/>
          </a:stretch>
        </p:blipFill>
        <p:spPr bwMode="auto">
          <a:xfrm>
            <a:off x="683568" y="1936801"/>
            <a:ext cx="1547812" cy="501993"/>
          </a:xfrm>
          <a:prstGeom prst="rect">
            <a:avLst/>
          </a:prstGeom>
          <a:noFill/>
          <a:ln w="9525">
            <a:noFill/>
            <a:miter lim="800000"/>
            <a:headEnd/>
            <a:tailEnd/>
          </a:ln>
        </p:spPr>
      </p:pic>
      <p:pic>
        <p:nvPicPr>
          <p:cNvPr id="5124" name="Picture 4" descr="VEV_logo_4C-small.jpg"/>
          <p:cNvPicPr>
            <a:picLocks noChangeAspect="1"/>
          </p:cNvPicPr>
          <p:nvPr/>
        </p:nvPicPr>
        <p:blipFill>
          <a:blip r:embed="rId4" cstate="print"/>
          <a:srcRect/>
          <a:stretch>
            <a:fillRect/>
          </a:stretch>
        </p:blipFill>
        <p:spPr bwMode="auto">
          <a:xfrm>
            <a:off x="596343" y="5286134"/>
            <a:ext cx="2071687" cy="417513"/>
          </a:xfrm>
          <a:prstGeom prst="rect">
            <a:avLst/>
          </a:prstGeom>
          <a:noFill/>
          <a:ln w="9525">
            <a:noFill/>
            <a:miter lim="800000"/>
            <a:headEnd/>
            <a:tailEnd/>
          </a:ln>
        </p:spPr>
      </p:pic>
      <p:sp>
        <p:nvSpPr>
          <p:cNvPr id="5125" name="TextBox 2"/>
          <p:cNvSpPr txBox="1">
            <a:spLocks noChangeArrowheads="1"/>
          </p:cNvSpPr>
          <p:nvPr/>
        </p:nvSpPr>
        <p:spPr bwMode="auto">
          <a:xfrm>
            <a:off x="3137619" y="1700808"/>
            <a:ext cx="5549181" cy="4308872"/>
          </a:xfrm>
          <a:prstGeom prst="rect">
            <a:avLst/>
          </a:prstGeom>
          <a:noFill/>
          <a:ln w="9525">
            <a:noFill/>
            <a:miter lim="800000"/>
            <a:headEnd/>
            <a:tailEnd/>
          </a:ln>
        </p:spPr>
        <p:txBody>
          <a:bodyPr wrap="square">
            <a:spAutoFit/>
          </a:bodyPr>
          <a:lstStyle/>
          <a:p>
            <a:r>
              <a:rPr lang="en-US" sz="1600" dirty="0">
                <a:latin typeface="+mn-lt"/>
                <a:cs typeface="Arial" pitchFamily="34" charset="0"/>
              </a:rPr>
              <a:t>The following statistical information has been obtained from </a:t>
            </a:r>
            <a:r>
              <a:rPr lang="en-US" sz="1600" dirty="0">
                <a:latin typeface="+mn-lt"/>
                <a:cs typeface="Arial" pitchFamily="34" charset="0"/>
                <a:hlinkClick r:id="rId5"/>
              </a:rPr>
              <a:t>Biotechgate</a:t>
            </a:r>
            <a:r>
              <a:rPr lang="en-US" sz="1600" dirty="0">
                <a:latin typeface="+mn-lt"/>
                <a:cs typeface="Arial" pitchFamily="34" charset="0"/>
              </a:rPr>
              <a:t>. Biotechgate is a global, comprehensive, Life Sciences </a:t>
            </a:r>
            <a:r>
              <a:rPr lang="en-GB" sz="1600" dirty="0">
                <a:latin typeface="+mn-lt"/>
                <a:cs typeface="Arial" pitchFamily="34" charset="0"/>
              </a:rPr>
              <a:t>database encompassing the Biotechnology, </a:t>
            </a:r>
            <a:r>
              <a:rPr lang="en-US" sz="1600" dirty="0">
                <a:latin typeface="+mn-lt"/>
                <a:cs typeface="Arial" pitchFamily="34" charset="0"/>
              </a:rPr>
              <a:t>Pharmaceutical and Medical Device industries. </a:t>
            </a:r>
            <a:endParaRPr lang="en-US" sz="1600" dirty="0" smtClean="0">
              <a:latin typeface="+mn-lt"/>
              <a:cs typeface="Arial" pitchFamily="34" charset="0"/>
            </a:endParaRPr>
          </a:p>
          <a:p>
            <a:endParaRPr lang="en-CA" sz="1600" dirty="0" smtClean="0">
              <a:latin typeface="+mn-lt"/>
              <a:cs typeface="Arial" pitchFamily="34" charset="0"/>
            </a:endParaRPr>
          </a:p>
          <a:p>
            <a:r>
              <a:rPr lang="en-CA" sz="1600" dirty="0" smtClean="0">
                <a:latin typeface="+mn-lt"/>
                <a:cs typeface="Arial" pitchFamily="34" charset="0"/>
              </a:rPr>
              <a:t>The </a:t>
            </a:r>
            <a:r>
              <a:rPr lang="en-CA" sz="1600" dirty="0" smtClean="0">
                <a:latin typeface="+mn-lt"/>
                <a:cs typeface="Arial" pitchFamily="34" charset="0"/>
                <a:hlinkClick r:id="rId6"/>
              </a:rPr>
              <a:t>German Biotech Database </a:t>
            </a:r>
            <a:r>
              <a:rPr lang="en-CA" sz="1600" dirty="0">
                <a:latin typeface="+mn-lt"/>
                <a:cs typeface="Arial" pitchFamily="34" charset="0"/>
              </a:rPr>
              <a:t>is a part of the global Biotechgate and is </a:t>
            </a:r>
            <a:r>
              <a:rPr lang="fr-CH" sz="1600" dirty="0" err="1" smtClean="0">
                <a:latin typeface="+mn-lt"/>
                <a:cs typeface="Arial" pitchFamily="34" charset="0"/>
              </a:rPr>
              <a:t>brought</a:t>
            </a:r>
            <a:r>
              <a:rPr lang="fr-CH" sz="1600" dirty="0" smtClean="0">
                <a:latin typeface="+mn-lt"/>
                <a:cs typeface="Arial" pitchFamily="34" charset="0"/>
              </a:rPr>
              <a:t> to </a:t>
            </a:r>
            <a:r>
              <a:rPr lang="fr-CH" sz="1600" dirty="0" err="1" smtClean="0">
                <a:latin typeface="+mn-lt"/>
                <a:cs typeface="Arial" pitchFamily="34" charset="0"/>
              </a:rPr>
              <a:t>you</a:t>
            </a:r>
            <a:r>
              <a:rPr lang="fr-CH" sz="1600" dirty="0" smtClean="0">
                <a:latin typeface="+mn-lt"/>
                <a:cs typeface="Arial" pitchFamily="34" charset="0"/>
              </a:rPr>
              <a:t> in </a:t>
            </a:r>
            <a:r>
              <a:rPr lang="fr-CH" sz="1600" dirty="0" err="1" smtClean="0">
                <a:latin typeface="+mn-lt"/>
                <a:cs typeface="Arial" pitchFamily="34" charset="0"/>
              </a:rPr>
              <a:t>partnership</a:t>
            </a:r>
            <a:r>
              <a:rPr lang="fr-CH" sz="1600" dirty="0" smtClean="0">
                <a:latin typeface="+mn-lt"/>
                <a:cs typeface="Arial" pitchFamily="34" charset="0"/>
              </a:rPr>
              <a:t> </a:t>
            </a:r>
            <a:r>
              <a:rPr lang="fr-CH" sz="1600" dirty="0" err="1" smtClean="0">
                <a:latin typeface="+mn-lt"/>
                <a:cs typeface="Arial" pitchFamily="34" charset="0"/>
              </a:rPr>
              <a:t>with</a:t>
            </a:r>
            <a:r>
              <a:rPr lang="fr-CH" sz="1600" dirty="0" smtClean="0">
                <a:latin typeface="+mn-lt"/>
                <a:cs typeface="Arial" pitchFamily="34" charset="0"/>
              </a:rPr>
              <a:t> </a:t>
            </a:r>
            <a:r>
              <a:rPr lang="en-IE" sz="1600" dirty="0">
                <a:latin typeface="+mn-lt"/>
                <a:cs typeface="Arial" pitchFamily="34" charset="0"/>
              </a:rPr>
              <a:t>HEALTH MADE IN </a:t>
            </a:r>
            <a:r>
              <a:rPr lang="en-IE" sz="1600" dirty="0" smtClean="0">
                <a:latin typeface="+mn-lt"/>
                <a:cs typeface="Arial" pitchFamily="34" charset="0"/>
              </a:rPr>
              <a:t>GERMANY,</a:t>
            </a:r>
            <a:r>
              <a:rPr lang="fr-CH" sz="1600" dirty="0">
                <a:latin typeface="+mn-lt"/>
                <a:cs typeface="Arial" pitchFamily="34" charset="0"/>
              </a:rPr>
              <a:t> BIO </a:t>
            </a:r>
            <a:r>
              <a:rPr lang="fr-CH" sz="1600" dirty="0" err="1" smtClean="0">
                <a:latin typeface="+mn-lt"/>
                <a:cs typeface="Arial" pitchFamily="34" charset="0"/>
              </a:rPr>
              <a:t>Deutschland</a:t>
            </a:r>
            <a:r>
              <a:rPr lang="fr-CH" sz="1600" dirty="0" smtClean="0">
                <a:latin typeface="+mn-lt"/>
                <a:cs typeface="Arial" pitchFamily="34" charset="0"/>
              </a:rPr>
              <a:t>, Cluster </a:t>
            </a:r>
            <a:r>
              <a:rPr lang="fr-CH" sz="1600" dirty="0" err="1" smtClean="0">
                <a:latin typeface="+mn-lt"/>
                <a:cs typeface="Arial" pitchFamily="34" charset="0"/>
              </a:rPr>
              <a:t>Biotechnology</a:t>
            </a:r>
            <a:r>
              <a:rPr lang="fr-CH" sz="1600" dirty="0" smtClean="0">
                <a:latin typeface="+mn-lt"/>
                <a:cs typeface="Arial" pitchFamily="34" charset="0"/>
              </a:rPr>
              <a:t> </a:t>
            </a:r>
            <a:r>
              <a:rPr lang="fr-CH" sz="1600" dirty="0" err="1" smtClean="0">
                <a:latin typeface="+mn-lt"/>
                <a:cs typeface="Arial" pitchFamily="34" charset="0"/>
              </a:rPr>
              <a:t>North</a:t>
            </a:r>
            <a:r>
              <a:rPr lang="fr-CH" sz="1600" dirty="0" smtClean="0">
                <a:latin typeface="+mn-lt"/>
                <a:cs typeface="Arial" pitchFamily="34" charset="0"/>
              </a:rPr>
              <a:t> Rhine-</a:t>
            </a:r>
            <a:r>
              <a:rPr lang="fr-CH" sz="1600" dirty="0" err="1" smtClean="0">
                <a:latin typeface="+mn-lt"/>
                <a:cs typeface="Arial" pitchFamily="34" charset="0"/>
              </a:rPr>
              <a:t>Westphalia</a:t>
            </a:r>
            <a:r>
              <a:rPr lang="en-CA" sz="1600" dirty="0" smtClean="0">
                <a:latin typeface="+mn-lt"/>
                <a:cs typeface="Arial" pitchFamily="34" charset="0"/>
              </a:rPr>
              <a:t>, and BioRN. There is more information about the partners at the end of this presentation.</a:t>
            </a:r>
          </a:p>
          <a:p>
            <a:endParaRPr lang="en-US" sz="1600" dirty="0" smtClean="0">
              <a:latin typeface="+mn-lt"/>
              <a:cs typeface="Arial" pitchFamily="34" charset="0"/>
            </a:endParaRPr>
          </a:p>
          <a:p>
            <a:r>
              <a:rPr lang="en-US" sz="1600" dirty="0" smtClean="0">
                <a:latin typeface="+mn-lt"/>
                <a:cs typeface="Arial" pitchFamily="34" charset="0"/>
              </a:rPr>
              <a:t>Biotechgate </a:t>
            </a:r>
            <a:r>
              <a:rPr lang="en-US" sz="1600" dirty="0">
                <a:latin typeface="+mn-lt"/>
                <a:cs typeface="Arial" pitchFamily="34" charset="0"/>
              </a:rPr>
              <a:t>is owned and operated by </a:t>
            </a:r>
            <a:r>
              <a:rPr lang="en-US" sz="1600" dirty="0">
                <a:latin typeface="+mn-lt"/>
                <a:cs typeface="Arial" pitchFamily="34" charset="0"/>
                <a:hlinkClick r:id="rId7"/>
              </a:rPr>
              <a:t>Venture Valuation</a:t>
            </a:r>
            <a:r>
              <a:rPr lang="en-US" sz="1600" dirty="0">
                <a:latin typeface="+mn-lt"/>
                <a:cs typeface="Arial" pitchFamily="34" charset="0"/>
              </a:rPr>
              <a:t> AG, a Zurich based company specializing in independent assessment and valuation of technology-driven companies in high growth industries, such as the Life Sciences (Biotech, Pharma, Medtech), ICT, high-tech, Nanotech, </a:t>
            </a:r>
            <a:r>
              <a:rPr lang="en-US" sz="1600" dirty="0" err="1">
                <a:latin typeface="+mn-lt"/>
                <a:cs typeface="Arial" pitchFamily="34" charset="0"/>
              </a:rPr>
              <a:t>Cleantech</a:t>
            </a:r>
            <a:r>
              <a:rPr lang="en-US" sz="1600" dirty="0">
                <a:latin typeface="+mn-lt"/>
                <a:cs typeface="Arial" pitchFamily="34" charset="0"/>
              </a:rPr>
              <a:t> and Renewable energy.  </a:t>
            </a:r>
            <a:endParaRPr lang="en-US" sz="1600" dirty="0" smtClean="0">
              <a:latin typeface="+mn-lt"/>
              <a:cs typeface="Arial" pitchFamily="34" charset="0"/>
            </a:endParaRPr>
          </a:p>
          <a:p>
            <a:endParaRPr lang="en-GB" dirty="0">
              <a:latin typeface="Blender Pro Book" pitchFamily="34" charset="0"/>
            </a:endParaRPr>
          </a:p>
        </p:txBody>
      </p:sp>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62627" y="3502986"/>
            <a:ext cx="1708260" cy="705760"/>
          </a:xfrm>
          <a:prstGeom prst="rect">
            <a:avLst/>
          </a:prstGeom>
        </p:spPr>
      </p:pic>
    </p:spTree>
    <p:extLst>
      <p:ext uri="{BB962C8B-B14F-4D97-AF65-F5344CB8AC3E}">
        <p14:creationId xmlns:p14="http://schemas.microsoft.com/office/powerpoint/2010/main" val="1585410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274638"/>
            <a:ext cx="8229600" cy="1143000"/>
          </a:xfrm>
        </p:spPr>
        <p:txBody>
          <a:bodyPr>
            <a:normAutofit/>
          </a:bodyPr>
          <a:lstStyle/>
          <a:p>
            <a:pPr eaLnBrk="1" hangingPunct="1"/>
            <a:r>
              <a:rPr lang="en-GB" sz="2400" b="1" dirty="0">
                <a:latin typeface="+mj-lt"/>
                <a:cs typeface="Arial" pitchFamily="34" charset="0"/>
              </a:rPr>
              <a:t>Overview of the </a:t>
            </a:r>
            <a:r>
              <a:rPr lang="en-GB" sz="2400" b="1" dirty="0" smtClean="0">
                <a:latin typeface="+mj-lt"/>
                <a:cs typeface="Arial" pitchFamily="34" charset="0"/>
              </a:rPr>
              <a:t>German </a:t>
            </a:r>
            <a:r>
              <a:rPr lang="en-GB" sz="2400" b="1" dirty="0">
                <a:latin typeface="+mj-lt"/>
                <a:cs typeface="Arial" pitchFamily="34" charset="0"/>
              </a:rPr>
              <a:t>Life Science Industry</a:t>
            </a:r>
          </a:p>
        </p:txBody>
      </p:sp>
      <p:graphicFrame>
        <p:nvGraphicFramePr>
          <p:cNvPr id="4" name="Table 3"/>
          <p:cNvGraphicFramePr>
            <a:graphicFrameLocks noGrp="1"/>
          </p:cNvGraphicFramePr>
          <p:nvPr>
            <p:extLst>
              <p:ext uri="{D42A27DB-BD31-4B8C-83A1-F6EECF244321}">
                <p14:modId xmlns:p14="http://schemas.microsoft.com/office/powerpoint/2010/main" val="2666185664"/>
              </p:ext>
            </p:extLst>
          </p:nvPr>
        </p:nvGraphicFramePr>
        <p:xfrm>
          <a:off x="251520" y="1484783"/>
          <a:ext cx="8640960" cy="4645866"/>
        </p:xfrm>
        <a:graphic>
          <a:graphicData uri="http://schemas.openxmlformats.org/drawingml/2006/table">
            <a:tbl>
              <a:tblPr firstRow="1" bandRow="1">
                <a:tableStyleId>{85BE263C-DBD7-4A20-BB59-AAB30ACAA65A}</a:tableStyleId>
              </a:tblPr>
              <a:tblGrid>
                <a:gridCol w="6250182">
                  <a:extLst>
                    <a:ext uri="{9D8B030D-6E8A-4147-A177-3AD203B41FA5}">
                      <a16:colId xmlns="" xmlns:a16="http://schemas.microsoft.com/office/drawing/2014/main" val="20000"/>
                    </a:ext>
                  </a:extLst>
                </a:gridCol>
                <a:gridCol w="2390778">
                  <a:extLst>
                    <a:ext uri="{9D8B030D-6E8A-4147-A177-3AD203B41FA5}">
                      <a16:colId xmlns="" xmlns:a16="http://schemas.microsoft.com/office/drawing/2014/main" val="20001"/>
                    </a:ext>
                  </a:extLst>
                </a:gridCol>
              </a:tblGrid>
              <a:tr h="379426">
                <a:tc gridSpan="2">
                  <a:txBody>
                    <a:bodyPr/>
                    <a:lstStyle/>
                    <a:p>
                      <a:pPr marL="0" algn="l" defTabSz="914400" rtl="0" eaLnBrk="1" latinLnBrk="0" hangingPunct="1">
                        <a:lnSpc>
                          <a:spcPct val="115000"/>
                        </a:lnSpc>
                        <a:spcAft>
                          <a:spcPts val="0"/>
                        </a:spcAft>
                      </a:pPr>
                      <a:r>
                        <a:rPr lang="en-US" sz="1800" kern="1200" dirty="0">
                          <a:solidFill>
                            <a:schemeClr val="dk1"/>
                          </a:solidFill>
                          <a:latin typeface="+mj-lt"/>
                          <a:ea typeface="Calibri"/>
                          <a:cs typeface="Times New Roman"/>
                        </a:rPr>
                        <a:t>2020 Statistics</a:t>
                      </a:r>
                    </a:p>
                  </a:txBody>
                  <a:tcPr marL="68580" marR="68580" marT="0" marB="0"/>
                </a:tc>
                <a:tc hMerge="1">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extLst>
                  <a:ext uri="{0D108BD9-81ED-4DB2-BD59-A6C34878D82A}">
                    <a16:rowId xmlns="" xmlns:a16="http://schemas.microsoft.com/office/drawing/2014/main" val="10000"/>
                  </a:ext>
                </a:extLst>
              </a:tr>
              <a:tr h="412663">
                <a:tc>
                  <a:txBody>
                    <a:bodyPr/>
                    <a:lstStyle/>
                    <a:p>
                      <a:pPr marL="0" algn="l" defTabSz="914400" rtl="0" eaLnBrk="1" latinLnBrk="0" hangingPunct="1">
                        <a:lnSpc>
                          <a:spcPct val="115000"/>
                        </a:lnSpc>
                        <a:spcAft>
                          <a:spcPts val="0"/>
                        </a:spcAft>
                      </a:pPr>
                      <a:r>
                        <a:rPr lang="en-US" sz="1400" kern="1200" dirty="0">
                          <a:solidFill>
                            <a:schemeClr val="dk1"/>
                          </a:solidFill>
                          <a:latin typeface="+mn-lt"/>
                          <a:ea typeface="Calibri"/>
                          <a:cs typeface="Times New Roman"/>
                        </a:rPr>
                        <a:t>Biotech (all sectors)</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a:solidFill>
                            <a:schemeClr val="tx1"/>
                          </a:solidFill>
                          <a:latin typeface="+mn-lt"/>
                          <a:ea typeface="Calibri"/>
                          <a:cs typeface="Times New Roman"/>
                        </a:rPr>
                        <a:t>1195</a:t>
                      </a:r>
                    </a:p>
                  </a:txBody>
                  <a:tcPr marL="68580" marR="68580" marT="0" marB="0" anchor="ctr"/>
                </a:tc>
                <a:extLst>
                  <a:ext uri="{0D108BD9-81ED-4DB2-BD59-A6C34878D82A}">
                    <a16:rowId xmlns="" xmlns:a16="http://schemas.microsoft.com/office/drawing/2014/main" val="10001"/>
                  </a:ext>
                </a:extLst>
              </a:tr>
              <a:tr h="379426">
                <a:tc>
                  <a:txBody>
                    <a:bodyPr/>
                    <a:lstStyle/>
                    <a:p>
                      <a:pPr marL="0" algn="l" defTabSz="914400" rtl="0" eaLnBrk="1" latinLnBrk="0" hangingPunct="1">
                        <a:lnSpc>
                          <a:spcPct val="115000"/>
                        </a:lnSpc>
                        <a:spcAft>
                          <a:spcPts val="0"/>
                        </a:spcAft>
                      </a:pPr>
                      <a:r>
                        <a:rPr lang="en-US" sz="1400" kern="1200" dirty="0">
                          <a:solidFill>
                            <a:schemeClr val="dk1"/>
                          </a:solidFill>
                          <a:latin typeface="+mn-lt"/>
                          <a:ea typeface="Calibri"/>
                          <a:cs typeface="Times New Roman"/>
                        </a:rPr>
                        <a:t>Medtech</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a:solidFill>
                            <a:schemeClr val="tx1"/>
                          </a:solidFill>
                          <a:latin typeface="+mn-lt"/>
                          <a:ea typeface="Calibri"/>
                          <a:cs typeface="Times New Roman"/>
                        </a:rPr>
                        <a:t>559</a:t>
                      </a:r>
                    </a:p>
                  </a:txBody>
                  <a:tcPr marL="68580" marR="68580" marT="0" marB="0" anchor="ctr"/>
                </a:tc>
                <a:extLst>
                  <a:ext uri="{0D108BD9-81ED-4DB2-BD59-A6C34878D82A}">
                    <a16:rowId xmlns="" xmlns:a16="http://schemas.microsoft.com/office/drawing/2014/main" val="10002"/>
                  </a:ext>
                </a:extLst>
              </a:tr>
              <a:tr h="445899">
                <a:tc>
                  <a:txBody>
                    <a:bodyPr/>
                    <a:lstStyle/>
                    <a:p>
                      <a:pPr marL="0" algn="l" defTabSz="914400" rtl="0" eaLnBrk="1" latinLnBrk="0" hangingPunct="1">
                        <a:lnSpc>
                          <a:spcPct val="115000"/>
                        </a:lnSpc>
                        <a:spcAft>
                          <a:spcPts val="0"/>
                        </a:spcAft>
                      </a:pPr>
                      <a:r>
                        <a:rPr lang="en-US" sz="1400" kern="1200" dirty="0">
                          <a:solidFill>
                            <a:schemeClr val="dk1"/>
                          </a:solidFill>
                          <a:latin typeface="+mn-lt"/>
                          <a:ea typeface="Calibri"/>
                          <a:cs typeface="Times New Roman"/>
                        </a:rPr>
                        <a:t>Pharma</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a:solidFill>
                            <a:schemeClr val="tx1"/>
                          </a:solidFill>
                          <a:latin typeface="+mn-lt"/>
                          <a:ea typeface="Calibri"/>
                          <a:cs typeface="Times New Roman"/>
                        </a:rPr>
                        <a:t>120</a:t>
                      </a:r>
                    </a:p>
                  </a:txBody>
                  <a:tcPr marL="68580" marR="68580" marT="0" marB="0" anchor="ctr"/>
                </a:tc>
                <a:extLst>
                  <a:ext uri="{0D108BD9-81ED-4DB2-BD59-A6C34878D82A}">
                    <a16:rowId xmlns="" xmlns:a16="http://schemas.microsoft.com/office/drawing/2014/main" val="10003"/>
                  </a:ext>
                </a:extLst>
              </a:tr>
              <a:tr h="379426">
                <a:tc>
                  <a:txBody>
                    <a:bodyPr/>
                    <a:lstStyle/>
                    <a:p>
                      <a:pPr marL="0" algn="l" defTabSz="914400" rtl="0" eaLnBrk="1" latinLnBrk="0" hangingPunct="1">
                        <a:lnSpc>
                          <a:spcPct val="115000"/>
                        </a:lnSpc>
                        <a:spcAft>
                          <a:spcPts val="0"/>
                        </a:spcAft>
                      </a:pPr>
                      <a:r>
                        <a:rPr lang="en-US" sz="1400" kern="1200" dirty="0" smtClean="0">
                          <a:solidFill>
                            <a:schemeClr val="dk1"/>
                          </a:solidFill>
                          <a:latin typeface="+mn-lt"/>
                          <a:ea typeface="Calibri"/>
                          <a:cs typeface="Times New Roman"/>
                        </a:rPr>
                        <a:t>Digital</a:t>
                      </a:r>
                      <a:r>
                        <a:rPr lang="en-US" sz="1400" kern="1200" baseline="0" dirty="0" smtClean="0">
                          <a:solidFill>
                            <a:schemeClr val="dk1"/>
                          </a:solidFill>
                          <a:latin typeface="+mn-lt"/>
                          <a:ea typeface="Calibri"/>
                          <a:cs typeface="Times New Roman"/>
                        </a:rPr>
                        <a:t> Health</a:t>
                      </a:r>
                      <a:endParaRPr lang="en-US" sz="1400" kern="1200" dirty="0">
                        <a:solidFill>
                          <a:schemeClr val="dk1"/>
                        </a:solidFill>
                        <a:latin typeface="+mn-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a:solidFill>
                            <a:schemeClr val="tx1"/>
                          </a:solidFill>
                          <a:latin typeface="+mn-lt"/>
                          <a:ea typeface="Calibri"/>
                          <a:cs typeface="Times New Roman"/>
                        </a:rPr>
                        <a:t>55</a:t>
                      </a:r>
                    </a:p>
                  </a:txBody>
                  <a:tcPr marL="68580" marR="68580" marT="0" marB="0" anchor="ctr"/>
                </a:tc>
                <a:extLst>
                  <a:ext uri="{0D108BD9-81ED-4DB2-BD59-A6C34878D82A}">
                    <a16:rowId xmlns="" xmlns:a16="http://schemas.microsoft.com/office/drawing/2014/main" val="10004"/>
                  </a:ext>
                </a:extLst>
              </a:tr>
              <a:tr h="451433">
                <a:tc>
                  <a:txBody>
                    <a:bodyPr/>
                    <a:lstStyle/>
                    <a:p>
                      <a:pPr marL="0" algn="l" defTabSz="914400" rtl="0" eaLnBrk="1" latinLnBrk="0" hangingPunct="1">
                        <a:lnSpc>
                          <a:spcPct val="115000"/>
                        </a:lnSpc>
                        <a:spcAft>
                          <a:spcPts val="0"/>
                        </a:spcAft>
                      </a:pPr>
                      <a:r>
                        <a:rPr lang="en-US" sz="1400" kern="1200" dirty="0">
                          <a:solidFill>
                            <a:schemeClr val="dk1"/>
                          </a:solidFill>
                          <a:latin typeface="+mn-lt"/>
                          <a:ea typeface="Calibri"/>
                          <a:cs typeface="Times New Roman"/>
                        </a:rPr>
                        <a:t>Other</a:t>
                      </a:r>
                      <a:r>
                        <a:rPr lang="en-US" sz="1400" kern="1200" baseline="0" dirty="0">
                          <a:solidFill>
                            <a:schemeClr val="dk1"/>
                          </a:solidFill>
                          <a:latin typeface="+mn-lt"/>
                          <a:ea typeface="Calibri"/>
                          <a:cs typeface="Times New Roman"/>
                        </a:rPr>
                        <a:t> life science related companies</a:t>
                      </a:r>
                      <a:endParaRPr lang="en-US" sz="1400" kern="1200" dirty="0">
                        <a:solidFill>
                          <a:schemeClr val="dk1"/>
                        </a:solidFill>
                        <a:latin typeface="+mn-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a:solidFill>
                            <a:schemeClr val="tx1"/>
                          </a:solidFill>
                          <a:latin typeface="+mn-lt"/>
                          <a:ea typeface="Calibri"/>
                          <a:cs typeface="Times New Roman"/>
                        </a:rPr>
                        <a:t>1949</a:t>
                      </a:r>
                    </a:p>
                  </a:txBody>
                  <a:tcPr marL="68580" marR="68580" marT="0" marB="0" anchor="ctr"/>
                </a:tc>
                <a:extLst>
                  <a:ext uri="{0D108BD9-81ED-4DB2-BD59-A6C34878D82A}">
                    <a16:rowId xmlns="" xmlns:a16="http://schemas.microsoft.com/office/drawing/2014/main" val="10005"/>
                  </a:ext>
                </a:extLst>
              </a:tr>
              <a:tr h="531757">
                <a:tc>
                  <a:txBody>
                    <a:bodyPr/>
                    <a:lstStyle/>
                    <a:p>
                      <a:pPr marL="0" algn="l" defTabSz="914400" rtl="0" eaLnBrk="1" latinLnBrk="0" hangingPunct="1">
                        <a:lnSpc>
                          <a:spcPct val="115000"/>
                        </a:lnSpc>
                        <a:spcAft>
                          <a:spcPts val="0"/>
                        </a:spcAft>
                      </a:pPr>
                      <a:endParaRPr lang="en-US" sz="1400" kern="1200" dirty="0">
                        <a:solidFill>
                          <a:schemeClr val="dk1"/>
                        </a:solidFill>
                        <a:latin typeface="+mn-lt"/>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endParaRPr lang="en-GB" sz="1400" kern="1200" dirty="0">
                        <a:solidFill>
                          <a:schemeClr val="tx1"/>
                        </a:solidFill>
                        <a:latin typeface="+mn-lt"/>
                        <a:ea typeface="Calibri"/>
                        <a:cs typeface="Times New Roman"/>
                      </a:endParaRPr>
                    </a:p>
                  </a:txBody>
                  <a:tcPr marL="68580" marR="68580" marT="0" marB="0" anchor="ctr">
                    <a:solidFill>
                      <a:schemeClr val="bg1"/>
                    </a:solidFill>
                  </a:tcPr>
                </a:tc>
                <a:extLst>
                  <a:ext uri="{0D108BD9-81ED-4DB2-BD59-A6C34878D82A}">
                    <a16:rowId xmlns="" xmlns:a16="http://schemas.microsoft.com/office/drawing/2014/main" val="10006"/>
                  </a:ext>
                </a:extLst>
              </a:tr>
              <a:tr h="432048">
                <a:tc>
                  <a:txBody>
                    <a:bodyPr/>
                    <a:lstStyle/>
                    <a:p>
                      <a:pPr marL="0" algn="l" defTabSz="914400" rtl="0" eaLnBrk="1" latinLnBrk="0" hangingPunct="1">
                        <a:lnSpc>
                          <a:spcPct val="115000"/>
                        </a:lnSpc>
                        <a:spcAft>
                          <a:spcPts val="0"/>
                        </a:spcAft>
                      </a:pPr>
                      <a:r>
                        <a:rPr lang="en-US" sz="1400" kern="1200" dirty="0">
                          <a:solidFill>
                            <a:schemeClr val="dk1"/>
                          </a:solidFill>
                          <a:latin typeface="+mn-lt"/>
                          <a:ea typeface="Calibri"/>
                          <a:cs typeface="Times New Roman"/>
                        </a:rPr>
                        <a:t>Percentage of Publicly Owned Companies</a:t>
                      </a: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a:solidFill>
                            <a:schemeClr val="tx1"/>
                          </a:solidFill>
                          <a:latin typeface="+mn-lt"/>
                          <a:ea typeface="Calibri"/>
                          <a:cs typeface="Times New Roman"/>
                        </a:rPr>
                        <a:t>2%</a:t>
                      </a:r>
                    </a:p>
                  </a:txBody>
                  <a:tcPr marL="68580" marR="68580" marT="0" marB="0" anchor="ctr">
                    <a:solidFill>
                      <a:srgbClr val="E7E7E7"/>
                    </a:solidFill>
                  </a:tcPr>
                </a:tc>
                <a:extLst>
                  <a:ext uri="{0D108BD9-81ED-4DB2-BD59-A6C34878D82A}">
                    <a16:rowId xmlns="" xmlns:a16="http://schemas.microsoft.com/office/drawing/2014/main" val="10007"/>
                  </a:ext>
                </a:extLst>
              </a:tr>
              <a:tr h="484670">
                <a:tc>
                  <a:txBody>
                    <a:bodyPr/>
                    <a:lstStyle/>
                    <a:p>
                      <a:pPr marL="0" algn="l" defTabSz="914400" rtl="0" eaLnBrk="1" latinLnBrk="0" hangingPunct="1">
                        <a:lnSpc>
                          <a:spcPct val="115000"/>
                        </a:lnSpc>
                        <a:spcAft>
                          <a:spcPts val="0"/>
                        </a:spcAft>
                        <a:tabLst>
                          <a:tab pos="828675" algn="l"/>
                        </a:tabLst>
                      </a:pPr>
                      <a:r>
                        <a:rPr lang="en-US" sz="1400" kern="1200" dirty="0">
                          <a:solidFill>
                            <a:schemeClr val="tx1"/>
                          </a:solidFill>
                          <a:latin typeface="+mn-lt"/>
                          <a:ea typeface="Calibri"/>
                          <a:cs typeface="Times New Roman"/>
                        </a:rPr>
                        <a:t>Biotech Venture financing 2018/2019</a:t>
                      </a:r>
                      <a:endParaRPr lang="en-US" sz="1400" kern="1200" baseline="30000" dirty="0">
                        <a:solidFill>
                          <a:schemeClr val="tx1"/>
                        </a:solidFill>
                        <a:latin typeface="+mn-lt"/>
                        <a:ea typeface="+mn-ea"/>
                        <a:cs typeface="+mn-cs"/>
                      </a:endParaRPr>
                    </a:p>
                    <a:p>
                      <a:pPr marL="0" algn="l" defTabSz="914400" rtl="0" eaLnBrk="1" latinLnBrk="0" hangingPunct="1">
                        <a:lnSpc>
                          <a:spcPct val="115000"/>
                        </a:lnSpc>
                        <a:spcAft>
                          <a:spcPts val="0"/>
                        </a:spcAft>
                        <a:tabLst>
                          <a:tab pos="828675" algn="l"/>
                        </a:tabLst>
                      </a:pPr>
                      <a:r>
                        <a:rPr lang="en-US" sz="1400" kern="1200" baseline="30000" dirty="0">
                          <a:solidFill>
                            <a:schemeClr val="tx1"/>
                          </a:solidFill>
                          <a:latin typeface="+mn-lt"/>
                          <a:ea typeface="+mn-ea"/>
                          <a:cs typeface="+mn-cs"/>
                        </a:rPr>
                        <a:t>excl. IPOs, research grants, private placements</a:t>
                      </a:r>
                      <a:endParaRPr lang="en-US" sz="1400" kern="1200" baseline="30000" dirty="0">
                        <a:solidFill>
                          <a:schemeClr val="tx1"/>
                        </a:solidFill>
                        <a:latin typeface="+mn-lt"/>
                        <a:ea typeface="Calibri"/>
                        <a:cs typeface="Times New Roman"/>
                      </a:endParaRPr>
                    </a:p>
                  </a:txBody>
                  <a:tcPr marL="68580" marR="68580" marT="0" marB="0" anchor="ctr">
                    <a:solidFill>
                      <a:schemeClr val="bg1"/>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de-CH" sz="1400" kern="1200" dirty="0">
                          <a:solidFill>
                            <a:schemeClr val="tx1"/>
                          </a:solidFill>
                          <a:latin typeface="+mn-lt"/>
                          <a:ea typeface="Calibri"/>
                          <a:cs typeface="Times New Roman"/>
                        </a:rPr>
                        <a:t>USD 460.8m /</a:t>
                      </a:r>
                      <a:r>
                        <a:rPr lang="de-CH" sz="1400" kern="1200" baseline="0" dirty="0">
                          <a:solidFill>
                            <a:schemeClr val="tx1"/>
                          </a:solidFill>
                          <a:latin typeface="+mn-lt"/>
                          <a:ea typeface="Calibri"/>
                          <a:cs typeface="Times New Roman"/>
                        </a:rPr>
                        <a:t> 478.0</a:t>
                      </a:r>
                      <a:r>
                        <a:rPr lang="de-CH" sz="1400" kern="1200" dirty="0">
                          <a:solidFill>
                            <a:schemeClr val="tx1"/>
                          </a:solidFill>
                          <a:latin typeface="+mn-lt"/>
                          <a:ea typeface="Calibri"/>
                          <a:cs typeface="Times New Roman"/>
                        </a:rPr>
                        <a:t>m </a:t>
                      </a:r>
                    </a:p>
                  </a:txBody>
                  <a:tcPr marL="68580" marR="68580" marT="0" marB="0" anchor="ctr">
                    <a:solidFill>
                      <a:schemeClr val="bg1"/>
                    </a:solidFill>
                  </a:tcPr>
                </a:tc>
                <a:extLst>
                  <a:ext uri="{0D108BD9-81ED-4DB2-BD59-A6C34878D82A}">
                    <a16:rowId xmlns="" xmlns:a16="http://schemas.microsoft.com/office/drawing/2014/main" val="10008"/>
                  </a:ext>
                </a:extLst>
              </a:tr>
              <a:tr h="379426">
                <a:tc>
                  <a:txBody>
                    <a:bodyPr/>
                    <a:lstStyle/>
                    <a:p>
                      <a:pPr marL="0" marR="0" lvl="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a:solidFill>
                            <a:schemeClr val="tx1"/>
                          </a:solidFill>
                          <a:latin typeface="+mn-lt"/>
                          <a:ea typeface="Calibri"/>
                          <a:cs typeface="Times New Roman"/>
                        </a:rPr>
                        <a:t>Life Sciences Venture Financing 2018/2019</a:t>
                      </a:r>
                      <a:endParaRPr lang="en-US" sz="1400" kern="1200" baseline="30000" dirty="0">
                        <a:solidFill>
                          <a:schemeClr val="tx1"/>
                        </a:solidFill>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baseline="30000" dirty="0">
                          <a:solidFill>
                            <a:schemeClr val="tx1"/>
                          </a:solidFill>
                          <a:latin typeface="+mn-lt"/>
                          <a:ea typeface="+mn-ea"/>
                          <a:cs typeface="+mn-cs"/>
                        </a:rPr>
                        <a:t>excl. IPOs, research grants, private placements</a:t>
                      </a:r>
                      <a:endParaRPr lang="en-US" sz="1400" kern="1200" baseline="30000" dirty="0">
                        <a:solidFill>
                          <a:schemeClr val="tx1"/>
                        </a:solidFill>
                        <a:latin typeface="+mn-lt"/>
                        <a:ea typeface="Calibri"/>
                        <a:cs typeface="Times New Roman"/>
                      </a:endParaRPr>
                    </a:p>
                  </a:txBody>
                  <a:tcPr marL="68580" marR="68580" marT="0" marB="0" anchor="ctr">
                    <a:solidFill>
                      <a:srgbClr val="E7E7E7"/>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de-CH" sz="1400" kern="1200" dirty="0">
                          <a:solidFill>
                            <a:schemeClr val="tx1"/>
                          </a:solidFill>
                          <a:latin typeface="+mn-lt"/>
                          <a:ea typeface="Calibri"/>
                          <a:cs typeface="Times New Roman"/>
                        </a:rPr>
                        <a:t>USD</a:t>
                      </a:r>
                      <a:r>
                        <a:rPr lang="de-CH" sz="1400" kern="1200" baseline="0" dirty="0">
                          <a:solidFill>
                            <a:schemeClr val="tx1"/>
                          </a:solidFill>
                          <a:latin typeface="+mn-lt"/>
                          <a:ea typeface="Calibri"/>
                          <a:cs typeface="Times New Roman"/>
                        </a:rPr>
                        <a:t> 482.5</a:t>
                      </a:r>
                      <a:r>
                        <a:rPr lang="de-CH" sz="1400" kern="1200" dirty="0">
                          <a:solidFill>
                            <a:schemeClr val="tx1"/>
                          </a:solidFill>
                          <a:latin typeface="+mn-lt"/>
                          <a:ea typeface="Calibri"/>
                          <a:cs typeface="Times New Roman"/>
                        </a:rPr>
                        <a:t>m / 519.5m</a:t>
                      </a:r>
                    </a:p>
                  </a:txBody>
                  <a:tcPr marL="68580" marR="68580" marT="0" marB="0" anchor="ctr">
                    <a:solidFill>
                      <a:srgbClr val="E7E7E7"/>
                    </a:solidFill>
                  </a:tcPr>
                </a:tc>
                <a:extLst>
                  <a:ext uri="{0D108BD9-81ED-4DB2-BD59-A6C34878D82A}">
                    <a16:rowId xmlns="" xmlns:a16="http://schemas.microsoft.com/office/drawing/2014/main" val="10009"/>
                  </a:ext>
                </a:extLst>
              </a:tr>
              <a:tr h="340178">
                <a:tc>
                  <a:txBody>
                    <a:bodyPr/>
                    <a:lstStyle/>
                    <a:p>
                      <a:pPr marL="0" marR="0" lvl="0" indent="0" algn="l" defTabSz="914400" rtl="0" eaLnBrk="1" fontAlgn="auto" latinLnBrk="0" hangingPunct="1">
                        <a:lnSpc>
                          <a:spcPct val="115000"/>
                        </a:lnSpc>
                        <a:spcBef>
                          <a:spcPts val="0"/>
                        </a:spcBef>
                        <a:spcAft>
                          <a:spcPts val="0"/>
                        </a:spcAft>
                        <a:buClrTx/>
                        <a:buSzTx/>
                        <a:buFontTx/>
                        <a:buNone/>
                        <a:tabLst>
                          <a:tab pos="828675" algn="l"/>
                        </a:tabLst>
                        <a:defRPr/>
                      </a:pPr>
                      <a:endParaRPr lang="en-US" sz="1400" kern="1200" baseline="0" dirty="0">
                        <a:solidFill>
                          <a:schemeClr val="dk1"/>
                        </a:solidFill>
                        <a:latin typeface="+mj-lt"/>
                        <a:ea typeface="Calibri"/>
                        <a:cs typeface="Times New Roman"/>
                      </a:endParaRPr>
                    </a:p>
                  </a:txBody>
                  <a:tcPr marL="68580" marR="68580" marT="0" marB="0" anchor="ctr">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n-GB" sz="1400" kern="1200" dirty="0">
                        <a:solidFill>
                          <a:schemeClr val="tx1"/>
                        </a:solidFill>
                        <a:latin typeface="+mj-lt"/>
                        <a:ea typeface="Calibri"/>
                        <a:cs typeface="Times New Roman"/>
                      </a:endParaRPr>
                    </a:p>
                  </a:txBody>
                  <a:tcPr marL="68580" marR="68580" marT="0" marB="0" anchor="ct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10"/>
                  </a:ext>
                </a:extLst>
              </a:tr>
            </a:tbl>
          </a:graphicData>
        </a:graphic>
      </p:graphicFrame>
      <p:sp>
        <p:nvSpPr>
          <p:cNvPr id="5" name="Title 1"/>
          <p:cNvSpPr txBox="1">
            <a:spLocks/>
          </p:cNvSpPr>
          <p:nvPr/>
        </p:nvSpPr>
        <p:spPr bwMode="auto">
          <a:xfrm>
            <a:off x="251520" y="6093296"/>
            <a:ext cx="6192688" cy="61130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3600" kern="1200">
                <a:solidFill>
                  <a:schemeClr val="bg1"/>
                </a:solidFill>
                <a:latin typeface="Blender Pro Book" pitchFamily="34" charset="0"/>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a:lstStyle>
          <a:p>
            <a:r>
              <a:rPr lang="en-US" sz="800" dirty="0">
                <a:solidFill>
                  <a:schemeClr val="tx1"/>
                </a:solidFill>
                <a:latin typeface="+mn-lt"/>
              </a:rPr>
              <a:t>Life Science industry = Biotech, </a:t>
            </a:r>
            <a:r>
              <a:rPr lang="en-US" sz="800" dirty="0" err="1">
                <a:solidFill>
                  <a:schemeClr val="tx1"/>
                </a:solidFill>
                <a:latin typeface="+mn-lt"/>
              </a:rPr>
              <a:t>Medtech</a:t>
            </a:r>
            <a:r>
              <a:rPr lang="en-US" sz="800" dirty="0">
                <a:solidFill>
                  <a:schemeClr val="tx1"/>
                </a:solidFill>
                <a:latin typeface="+mn-lt"/>
              </a:rPr>
              <a:t> and Pharma. Biotech = therapeutic and diagnostic, R&amp;D services and others. Information displayed incl. both private and public companies. Financing data only incl. private equity rounds of private companies at financing (excl. private placements in public companies). Data may alter as new information is continuously received and/or new tranches to existing financing rounds are added.  </a:t>
            </a:r>
            <a:endParaRPr lang="en-GB" sz="800" dirty="0">
              <a:solidFill>
                <a:schemeClr val="tx1"/>
              </a:solidFill>
              <a:latin typeface="+mn-lt"/>
            </a:endParaRPr>
          </a:p>
        </p:txBody>
      </p:sp>
    </p:spTree>
    <p:extLst>
      <p:ext uri="{BB962C8B-B14F-4D97-AF65-F5344CB8AC3E}">
        <p14:creationId xmlns:p14="http://schemas.microsoft.com/office/powerpoint/2010/main" val="2289676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274638"/>
            <a:ext cx="8229600" cy="1143000"/>
          </a:xfrm>
        </p:spPr>
        <p:txBody>
          <a:bodyPr>
            <a:normAutofit/>
          </a:bodyPr>
          <a:lstStyle/>
          <a:p>
            <a:pPr eaLnBrk="1" hangingPunct="1"/>
            <a:r>
              <a:rPr lang="en-GB" sz="2400" b="1" dirty="0">
                <a:latin typeface="+mj-lt"/>
                <a:cs typeface="Arial" pitchFamily="34" charset="0"/>
              </a:rPr>
              <a:t>Overview of the </a:t>
            </a:r>
            <a:r>
              <a:rPr lang="en-GB" sz="2400" b="1" dirty="0" smtClean="0">
                <a:latin typeface="+mj-lt"/>
                <a:cs typeface="Arial" pitchFamily="34" charset="0"/>
              </a:rPr>
              <a:t>German </a:t>
            </a:r>
            <a:r>
              <a:rPr lang="en-GB" sz="2400" b="1" dirty="0">
                <a:latin typeface="+mj-lt"/>
                <a:cs typeface="Arial" pitchFamily="34" charset="0"/>
              </a:rPr>
              <a:t>Biotechnology Industry</a:t>
            </a:r>
          </a:p>
        </p:txBody>
      </p:sp>
      <p:graphicFrame>
        <p:nvGraphicFramePr>
          <p:cNvPr id="4" name="Table 3"/>
          <p:cNvGraphicFramePr>
            <a:graphicFrameLocks noGrp="1"/>
          </p:cNvGraphicFramePr>
          <p:nvPr>
            <p:extLst>
              <p:ext uri="{D42A27DB-BD31-4B8C-83A1-F6EECF244321}">
                <p14:modId xmlns:p14="http://schemas.microsoft.com/office/powerpoint/2010/main" val="2800694081"/>
              </p:ext>
            </p:extLst>
          </p:nvPr>
        </p:nvGraphicFramePr>
        <p:xfrm>
          <a:off x="226864" y="1450182"/>
          <a:ext cx="8640960" cy="4347677"/>
        </p:xfrm>
        <a:graphic>
          <a:graphicData uri="http://schemas.openxmlformats.org/drawingml/2006/table">
            <a:tbl>
              <a:tblPr firstRow="1" bandRow="1">
                <a:tableStyleId>{85BE263C-DBD7-4A20-BB59-AAB30ACAA65A}</a:tableStyleId>
              </a:tblPr>
              <a:tblGrid>
                <a:gridCol w="6250182">
                  <a:extLst>
                    <a:ext uri="{9D8B030D-6E8A-4147-A177-3AD203B41FA5}">
                      <a16:colId xmlns="" xmlns:a16="http://schemas.microsoft.com/office/drawing/2014/main" val="20000"/>
                    </a:ext>
                  </a:extLst>
                </a:gridCol>
                <a:gridCol w="2390778">
                  <a:extLst>
                    <a:ext uri="{9D8B030D-6E8A-4147-A177-3AD203B41FA5}">
                      <a16:colId xmlns="" xmlns:a16="http://schemas.microsoft.com/office/drawing/2014/main" val="20001"/>
                    </a:ext>
                  </a:extLst>
                </a:gridCol>
              </a:tblGrid>
              <a:tr h="420217">
                <a:tc gridSpan="2">
                  <a:txBody>
                    <a:bodyPr/>
                    <a:lstStyle/>
                    <a:p>
                      <a:pPr marL="0" algn="l" defTabSz="914400" rtl="0" eaLnBrk="1" latinLnBrk="0" hangingPunct="1">
                        <a:lnSpc>
                          <a:spcPct val="115000"/>
                        </a:lnSpc>
                        <a:spcAft>
                          <a:spcPts val="0"/>
                        </a:spcAft>
                      </a:pPr>
                      <a:r>
                        <a:rPr lang="en-US" sz="1800" kern="1200" dirty="0">
                          <a:solidFill>
                            <a:schemeClr val="dk1"/>
                          </a:solidFill>
                          <a:latin typeface="+mj-lt"/>
                          <a:ea typeface="Calibri"/>
                          <a:cs typeface="Times New Roman"/>
                        </a:rPr>
                        <a:t>2020 Statistics</a:t>
                      </a:r>
                    </a:p>
                  </a:txBody>
                  <a:tcPr marL="68580" marR="68580" marT="0" marB="0">
                    <a:solidFill>
                      <a:schemeClr val="accent2"/>
                    </a:solidFill>
                  </a:tcPr>
                </a:tc>
                <a:tc hMerge="1">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extLst>
                  <a:ext uri="{0D108BD9-81ED-4DB2-BD59-A6C34878D82A}">
                    <a16:rowId xmlns="" xmlns:a16="http://schemas.microsoft.com/office/drawing/2014/main" val="10000"/>
                  </a:ext>
                </a:extLst>
              </a:tr>
              <a:tr h="520824">
                <a:tc>
                  <a:txBody>
                    <a:bodyPr/>
                    <a:lstStyle/>
                    <a:p>
                      <a:pPr marL="0" algn="l" defTabSz="914400" rtl="0" eaLnBrk="1" latinLnBrk="0" hangingPunct="1">
                        <a:lnSpc>
                          <a:spcPct val="115000"/>
                        </a:lnSpc>
                        <a:spcAft>
                          <a:spcPts val="0"/>
                        </a:spcAft>
                      </a:pPr>
                      <a:r>
                        <a:rPr lang="en-US" sz="1400" kern="1200" dirty="0">
                          <a:solidFill>
                            <a:schemeClr val="dk1"/>
                          </a:solidFill>
                          <a:latin typeface="Calibri" pitchFamily="34" charset="0"/>
                          <a:ea typeface="Calibri"/>
                          <a:cs typeface="Times New Roman"/>
                        </a:rPr>
                        <a:t>Biotech – Therapeutics and Diagnostics</a:t>
                      </a: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a:solidFill>
                            <a:schemeClr val="tx1"/>
                          </a:solidFill>
                          <a:latin typeface="Calibri" pitchFamily="34" charset="0"/>
                          <a:ea typeface="Calibri"/>
                          <a:cs typeface="Times New Roman"/>
                        </a:rPr>
                        <a:t>206</a:t>
                      </a:r>
                    </a:p>
                  </a:txBody>
                  <a:tcPr marL="68580" marR="68580" marT="0" marB="0" anchor="ctr">
                    <a:solidFill>
                      <a:schemeClr val="bg1"/>
                    </a:solidFill>
                  </a:tcPr>
                </a:tc>
                <a:extLst>
                  <a:ext uri="{0D108BD9-81ED-4DB2-BD59-A6C34878D82A}">
                    <a16:rowId xmlns="" xmlns:a16="http://schemas.microsoft.com/office/drawing/2014/main" val="10001"/>
                  </a:ext>
                </a:extLst>
              </a:tr>
              <a:tr h="499120">
                <a:tc>
                  <a:txBody>
                    <a:bodyPr/>
                    <a:lstStyle/>
                    <a:p>
                      <a:pPr marL="0" algn="l" defTabSz="914400" rtl="0" eaLnBrk="1" latinLnBrk="0" hangingPunct="1">
                        <a:lnSpc>
                          <a:spcPct val="115000"/>
                        </a:lnSpc>
                        <a:spcAft>
                          <a:spcPts val="0"/>
                        </a:spcAft>
                      </a:pPr>
                      <a:r>
                        <a:rPr lang="en-US" sz="1400" kern="1200" dirty="0">
                          <a:solidFill>
                            <a:schemeClr val="dk1"/>
                          </a:solidFill>
                          <a:latin typeface="Calibri" pitchFamily="34" charset="0"/>
                          <a:ea typeface="Calibri"/>
                          <a:cs typeface="Times New Roman"/>
                        </a:rPr>
                        <a:t>Biotech</a:t>
                      </a:r>
                      <a:r>
                        <a:rPr lang="en-US" sz="1400" kern="1200" baseline="0" dirty="0">
                          <a:solidFill>
                            <a:schemeClr val="dk1"/>
                          </a:solidFill>
                          <a:latin typeface="Calibri" pitchFamily="34" charset="0"/>
                          <a:ea typeface="Calibri"/>
                          <a:cs typeface="Times New Roman"/>
                        </a:rPr>
                        <a:t> – R&amp;D Services</a:t>
                      </a:r>
                      <a:endParaRPr lang="en-US"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a:solidFill>
                            <a:schemeClr val="tx1"/>
                          </a:solidFill>
                          <a:latin typeface="Calibri" pitchFamily="34" charset="0"/>
                          <a:ea typeface="Calibri"/>
                          <a:cs typeface="Times New Roman"/>
                        </a:rPr>
                        <a:t>794</a:t>
                      </a:r>
                    </a:p>
                  </a:txBody>
                  <a:tcPr marL="68580" marR="68580" marT="0" marB="0" anchor="ctr">
                    <a:solidFill>
                      <a:srgbClr val="E7E7E7"/>
                    </a:solidFill>
                  </a:tcPr>
                </a:tc>
                <a:extLst>
                  <a:ext uri="{0D108BD9-81ED-4DB2-BD59-A6C34878D82A}">
                    <a16:rowId xmlns="" xmlns:a16="http://schemas.microsoft.com/office/drawing/2014/main" val="10002"/>
                  </a:ext>
                </a:extLst>
              </a:tr>
              <a:tr h="432048">
                <a:tc>
                  <a:txBody>
                    <a:bodyPr/>
                    <a:lstStyle/>
                    <a:p>
                      <a:pPr marL="0" algn="l" defTabSz="914400" rtl="0" eaLnBrk="1" latinLnBrk="0" hangingPunct="1">
                        <a:lnSpc>
                          <a:spcPct val="115000"/>
                        </a:lnSpc>
                        <a:spcAft>
                          <a:spcPts val="0"/>
                        </a:spcAft>
                      </a:pPr>
                      <a:r>
                        <a:rPr lang="en-US" sz="1400" kern="1200" dirty="0">
                          <a:solidFill>
                            <a:schemeClr val="dk1"/>
                          </a:solidFill>
                          <a:latin typeface="Calibri" pitchFamily="34" charset="0"/>
                          <a:ea typeface="Calibri"/>
                          <a:cs typeface="Times New Roman"/>
                        </a:rPr>
                        <a:t>Biotech - Other</a:t>
                      </a: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a:solidFill>
                            <a:schemeClr val="tx1"/>
                          </a:solidFill>
                          <a:latin typeface="Calibri" pitchFamily="34" charset="0"/>
                          <a:ea typeface="Calibri"/>
                          <a:cs typeface="Times New Roman"/>
                        </a:rPr>
                        <a:t>195</a:t>
                      </a:r>
                    </a:p>
                  </a:txBody>
                  <a:tcPr marL="68580" marR="68580" marT="0" marB="0" anchor="ctr">
                    <a:solidFill>
                      <a:schemeClr val="bg1"/>
                    </a:solidFill>
                  </a:tcPr>
                </a:tc>
                <a:extLst>
                  <a:ext uri="{0D108BD9-81ED-4DB2-BD59-A6C34878D82A}">
                    <a16:rowId xmlns="" xmlns:a16="http://schemas.microsoft.com/office/drawing/2014/main" val="10003"/>
                  </a:ext>
                </a:extLst>
              </a:tr>
              <a:tr h="504056">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kern="1200" dirty="0">
                          <a:solidFill>
                            <a:schemeClr val="dk1"/>
                          </a:solidFill>
                          <a:latin typeface="Calibri" pitchFamily="34" charset="0"/>
                          <a:ea typeface="Calibri"/>
                          <a:cs typeface="Times New Roman"/>
                        </a:rPr>
                        <a:t>Total Biotech companies</a:t>
                      </a:r>
                      <a:endParaRPr lang="en-US" sz="1400" kern="1200" baseline="30000" dirty="0">
                        <a:solidFill>
                          <a:schemeClr val="dk1"/>
                        </a:solidFill>
                        <a:latin typeface="Calibri" pitchFamily="34" charset="0"/>
                        <a:ea typeface="Calibri"/>
                        <a:cs typeface="Times New Roman"/>
                      </a:endParaRPr>
                    </a:p>
                  </a:txBody>
                  <a:tcPr marL="68580" marR="68580" marT="0" marB="0" anchor="ctr">
                    <a:solidFill>
                      <a:srgbClr val="E7E7E7"/>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400" kern="1200" dirty="0">
                          <a:solidFill>
                            <a:schemeClr val="tx1"/>
                          </a:solidFill>
                          <a:latin typeface="Calibri" pitchFamily="34" charset="0"/>
                          <a:ea typeface="Calibri"/>
                          <a:cs typeface="Times New Roman"/>
                        </a:rPr>
                        <a:t>1195</a:t>
                      </a:r>
                    </a:p>
                  </a:txBody>
                  <a:tcPr marL="68580" marR="68580" marT="0" marB="0" anchor="ctr">
                    <a:solidFill>
                      <a:srgbClr val="E7E7E7"/>
                    </a:solidFill>
                  </a:tcPr>
                </a:tc>
                <a:extLst>
                  <a:ext uri="{0D108BD9-81ED-4DB2-BD59-A6C34878D82A}">
                    <a16:rowId xmlns="" xmlns:a16="http://schemas.microsoft.com/office/drawing/2014/main" val="10004"/>
                  </a:ext>
                </a:extLst>
              </a:tr>
              <a:tr h="520824">
                <a:tc>
                  <a:txBody>
                    <a:bodyPr/>
                    <a:lstStyle/>
                    <a:p>
                      <a:pPr marL="0" algn="l" defTabSz="914400" rtl="0" eaLnBrk="1" latinLnBrk="0" hangingPunct="1">
                        <a:lnSpc>
                          <a:spcPct val="115000"/>
                        </a:lnSpc>
                        <a:spcAft>
                          <a:spcPts val="0"/>
                        </a:spcAft>
                      </a:pPr>
                      <a:endParaRPr lang="en-US" sz="1400" kern="1200" baseline="30000" dirty="0">
                        <a:solidFill>
                          <a:schemeClr val="dk1"/>
                        </a:solidFill>
                        <a:latin typeface="Calibri" pitchFamily="34" charset="0"/>
                        <a:ea typeface="Calibri"/>
                        <a:cs typeface="Times New Roman"/>
                      </a:endParaRPr>
                    </a:p>
                  </a:txBody>
                  <a:tcPr marL="68580" marR="68580" marT="0" marB="0" anchor="ctr">
                    <a:noFill/>
                  </a:tcPr>
                </a:tc>
                <a:tc>
                  <a:txBody>
                    <a:bodyPr/>
                    <a:lstStyle/>
                    <a:p>
                      <a:pPr marL="0" algn="ctr" defTabSz="914400" rtl="0" eaLnBrk="1" latinLnBrk="0" hangingPunct="1">
                        <a:lnSpc>
                          <a:spcPct val="115000"/>
                        </a:lnSpc>
                        <a:spcAft>
                          <a:spcPts val="0"/>
                        </a:spcAft>
                      </a:pPr>
                      <a:endParaRPr lang="en-GB" sz="1400" kern="1200" dirty="0">
                        <a:solidFill>
                          <a:schemeClr val="tx1"/>
                        </a:solidFill>
                        <a:latin typeface="Calibri" pitchFamily="34" charset="0"/>
                        <a:ea typeface="Calibri"/>
                        <a:cs typeface="Times New Roman"/>
                      </a:endParaRPr>
                    </a:p>
                  </a:txBody>
                  <a:tcPr marL="68580" marR="68580" marT="0" marB="0" anchor="ctr">
                    <a:noFill/>
                  </a:tcPr>
                </a:tc>
                <a:extLst>
                  <a:ext uri="{0D108BD9-81ED-4DB2-BD59-A6C34878D82A}">
                    <a16:rowId xmlns="" xmlns:a16="http://schemas.microsoft.com/office/drawing/2014/main" val="10005"/>
                  </a:ext>
                </a:extLst>
              </a:tr>
              <a:tr h="520824">
                <a:tc>
                  <a:txBody>
                    <a:bodyPr/>
                    <a:lstStyle/>
                    <a:p>
                      <a:pPr marL="0" algn="l" defTabSz="914400" rtl="0" eaLnBrk="1" latinLnBrk="0" hangingPunct="1">
                        <a:lnSpc>
                          <a:spcPct val="115000"/>
                        </a:lnSpc>
                        <a:spcAft>
                          <a:spcPts val="0"/>
                        </a:spcAft>
                      </a:pPr>
                      <a:r>
                        <a:rPr lang="en-US" sz="1400" kern="1200" dirty="0">
                          <a:solidFill>
                            <a:schemeClr val="dk1"/>
                          </a:solidFill>
                          <a:latin typeface="Calibri" pitchFamily="34" charset="0"/>
                          <a:ea typeface="Calibri"/>
                          <a:cs typeface="Times New Roman"/>
                        </a:rPr>
                        <a:t>Percentage</a:t>
                      </a:r>
                      <a:r>
                        <a:rPr lang="en-US" sz="1400" kern="1200" baseline="0" dirty="0">
                          <a:solidFill>
                            <a:schemeClr val="dk1"/>
                          </a:solidFill>
                          <a:latin typeface="Calibri" pitchFamily="34" charset="0"/>
                          <a:ea typeface="Calibri"/>
                          <a:cs typeface="Times New Roman"/>
                        </a:rPr>
                        <a:t> of SMEs</a:t>
                      </a:r>
                      <a:endParaRPr lang="en-GB" sz="1400" kern="1200" baseline="30000" dirty="0">
                        <a:solidFill>
                          <a:schemeClr val="tx1"/>
                        </a:solidFill>
                        <a:latin typeface="Blender Pro" panose="02000506040000020004" pitchFamily="50" charset="0"/>
                        <a:ea typeface="+mn-ea"/>
                        <a:cs typeface="+mn-cs"/>
                      </a:endParaRPr>
                    </a:p>
                    <a:p>
                      <a:pPr marL="0" algn="l" defTabSz="914400" rtl="0" eaLnBrk="1" latinLnBrk="0" hangingPunct="1">
                        <a:lnSpc>
                          <a:spcPct val="115000"/>
                        </a:lnSpc>
                        <a:spcAft>
                          <a:spcPts val="0"/>
                        </a:spcAft>
                      </a:pPr>
                      <a:r>
                        <a:rPr lang="en-US" sz="1400" baseline="30000" dirty="0">
                          <a:solidFill>
                            <a:schemeClr val="tx1"/>
                          </a:solidFill>
                          <a:latin typeface="Blender Pro" panose="02000506040000020004" pitchFamily="50" charset="0"/>
                        </a:rPr>
                        <a:t>SMEs are defined as companies with less than 200 employees</a:t>
                      </a:r>
                      <a:endParaRPr lang="en-US" sz="1400" kern="1200" baseline="30000" dirty="0">
                        <a:solidFill>
                          <a:schemeClr val="dk1"/>
                        </a:solidFill>
                        <a:latin typeface="Calibri" pitchFamily="34" charset="0"/>
                        <a:ea typeface="Calibri"/>
                        <a:cs typeface="Times New Roman"/>
                      </a:endParaRP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tx1"/>
                          </a:solidFill>
                          <a:latin typeface="Calibri" pitchFamily="34" charset="0"/>
                          <a:ea typeface="Calibri"/>
                          <a:cs typeface="Times New Roman"/>
                        </a:rPr>
                        <a:t>69%</a:t>
                      </a:r>
                      <a:endParaRPr lang="en-GB" sz="1400" kern="1200" dirty="0">
                        <a:solidFill>
                          <a:schemeClr val="tx1"/>
                        </a:solidFill>
                        <a:latin typeface="Calibri" pitchFamily="34" charset="0"/>
                        <a:ea typeface="Calibri"/>
                        <a:cs typeface="Times New Roman"/>
                      </a:endParaRPr>
                    </a:p>
                  </a:txBody>
                  <a:tcPr marL="68580" marR="68580" marT="0" marB="0" anchor="ctr">
                    <a:solidFill>
                      <a:srgbClr val="E7E7E7"/>
                    </a:solidFill>
                  </a:tcPr>
                </a:tc>
                <a:extLst>
                  <a:ext uri="{0D108BD9-81ED-4DB2-BD59-A6C34878D82A}">
                    <a16:rowId xmlns="" xmlns:a16="http://schemas.microsoft.com/office/drawing/2014/main" val="10006"/>
                  </a:ext>
                </a:extLst>
              </a:tr>
              <a:tr h="520824">
                <a:tc>
                  <a:txBody>
                    <a:bodyPr/>
                    <a:lstStyle/>
                    <a:p>
                      <a:pPr marL="0" algn="l" defTabSz="914400" rtl="0" eaLnBrk="1" latinLnBrk="0" hangingPunct="1">
                        <a:lnSpc>
                          <a:spcPct val="115000"/>
                        </a:lnSpc>
                        <a:spcAft>
                          <a:spcPts val="0"/>
                        </a:spcAft>
                      </a:pPr>
                      <a:r>
                        <a:rPr lang="en-US" sz="1400" kern="1200" dirty="0">
                          <a:solidFill>
                            <a:schemeClr val="dk1"/>
                          </a:solidFill>
                          <a:latin typeface="Calibri" pitchFamily="34" charset="0"/>
                          <a:ea typeface="Calibri"/>
                          <a:cs typeface="Times New Roman"/>
                        </a:rPr>
                        <a:t>Percentage of publicly owned companies</a:t>
                      </a: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tx1"/>
                          </a:solidFill>
                          <a:latin typeface="Calibri" pitchFamily="34" charset="0"/>
                          <a:ea typeface="Calibri"/>
                          <a:cs typeface="Times New Roman"/>
                        </a:rPr>
                        <a:t>2%</a:t>
                      </a:r>
                      <a:endParaRPr lang="en-GB" sz="1400" kern="1200" dirty="0">
                        <a:solidFill>
                          <a:schemeClr val="tx1"/>
                        </a:solidFill>
                        <a:latin typeface="Calibri" pitchFamily="34" charset="0"/>
                        <a:ea typeface="Calibri"/>
                        <a:cs typeface="Times New Roman"/>
                      </a:endParaRPr>
                    </a:p>
                  </a:txBody>
                  <a:tcPr marL="68580" marR="68580" marT="0" marB="0" anchor="ctr">
                    <a:solidFill>
                      <a:schemeClr val="bg1"/>
                    </a:solidFill>
                  </a:tcPr>
                </a:tc>
                <a:extLst>
                  <a:ext uri="{0D108BD9-81ED-4DB2-BD59-A6C34878D82A}">
                    <a16:rowId xmlns="" xmlns:a16="http://schemas.microsoft.com/office/drawing/2014/main" val="10007"/>
                  </a:ext>
                </a:extLst>
              </a:tr>
              <a:tr h="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kern="1200" dirty="0">
                          <a:solidFill>
                            <a:schemeClr val="tx1"/>
                          </a:solidFill>
                          <a:latin typeface="Calibri" pitchFamily="34" charset="0"/>
                          <a:ea typeface="Calibri"/>
                          <a:cs typeface="Times New Roman"/>
                        </a:rPr>
                        <a:t>Biotech </a:t>
                      </a:r>
                      <a:r>
                        <a:rPr lang="en-US" sz="1400" kern="1200" dirty="0">
                          <a:solidFill>
                            <a:schemeClr val="dk1"/>
                          </a:solidFill>
                          <a:latin typeface="Calibri" pitchFamily="34" charset="0"/>
                          <a:ea typeface="Calibri"/>
                          <a:cs typeface="Times New Roman"/>
                        </a:rPr>
                        <a:t>venture </a:t>
                      </a:r>
                      <a:r>
                        <a:rPr lang="en-US" sz="1400" kern="1200" dirty="0">
                          <a:solidFill>
                            <a:schemeClr val="tx1"/>
                          </a:solidFill>
                          <a:latin typeface="Calibri" pitchFamily="34" charset="0"/>
                          <a:ea typeface="Calibri"/>
                          <a:cs typeface="Times New Roman"/>
                        </a:rPr>
                        <a:t>financing 2018/2019</a:t>
                      </a:r>
                      <a:endParaRPr lang="en-US" sz="1400" kern="1200" baseline="30000" dirty="0">
                        <a:solidFill>
                          <a:schemeClr val="tx1"/>
                        </a:solidFill>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US" sz="1400" kern="1200" baseline="30000" dirty="0">
                          <a:solidFill>
                            <a:schemeClr val="tx1"/>
                          </a:solidFill>
                          <a:latin typeface="+mn-lt"/>
                          <a:ea typeface="+mn-ea"/>
                          <a:cs typeface="+mn-cs"/>
                        </a:rPr>
                        <a:t>excl. IPOs, research grants, private placements</a:t>
                      </a:r>
                    </a:p>
                  </a:txBody>
                  <a:tcPr marL="68580" marR="68580" marT="0" marB="0" anchor="ctr">
                    <a:lnB w="19050" cap="flat" cmpd="sng" algn="ctr">
                      <a:solidFill>
                        <a:schemeClr val="tx1"/>
                      </a:solidFill>
                      <a:prstDash val="solid"/>
                      <a:round/>
                      <a:headEnd type="none" w="med" len="med"/>
                      <a:tailEnd type="none" w="med" len="med"/>
                    </a:lnB>
                    <a:solidFill>
                      <a:srgbClr val="E7E7E7"/>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de-CH" sz="1400" kern="1200" dirty="0">
                          <a:solidFill>
                            <a:schemeClr val="tx1"/>
                          </a:solidFill>
                          <a:latin typeface="+mn-lt"/>
                          <a:ea typeface="Calibri"/>
                          <a:cs typeface="Times New Roman"/>
                        </a:rPr>
                        <a:t>USD 460.8m /</a:t>
                      </a:r>
                      <a:r>
                        <a:rPr lang="de-CH" sz="1400" kern="1200" baseline="0" dirty="0">
                          <a:solidFill>
                            <a:schemeClr val="tx1"/>
                          </a:solidFill>
                          <a:latin typeface="+mn-lt"/>
                          <a:ea typeface="Calibri"/>
                          <a:cs typeface="Times New Roman"/>
                        </a:rPr>
                        <a:t> 478.0</a:t>
                      </a:r>
                      <a:r>
                        <a:rPr lang="de-CH" sz="1400" kern="1200" dirty="0">
                          <a:solidFill>
                            <a:schemeClr val="tx1"/>
                          </a:solidFill>
                          <a:latin typeface="+mn-lt"/>
                          <a:ea typeface="Calibri"/>
                          <a:cs typeface="Times New Roman"/>
                        </a:rPr>
                        <a:t>m </a:t>
                      </a:r>
                    </a:p>
                  </a:txBody>
                  <a:tcPr marL="68580" marR="68580" marT="0" marB="0" anchor="ctr">
                    <a:lnB w="19050" cap="flat" cmpd="sng" algn="ctr">
                      <a:solidFill>
                        <a:schemeClr val="tx1"/>
                      </a:solidFill>
                      <a:prstDash val="solid"/>
                      <a:round/>
                      <a:headEnd type="none" w="med" len="med"/>
                      <a:tailEnd type="none" w="med" len="med"/>
                    </a:lnB>
                    <a:solidFill>
                      <a:srgbClr val="E7E7E7"/>
                    </a:solidFill>
                  </a:tcPr>
                </a:tc>
                <a:extLst>
                  <a:ext uri="{0D108BD9-81ED-4DB2-BD59-A6C34878D82A}">
                    <a16:rowId xmlns="" xmlns:a16="http://schemas.microsoft.com/office/drawing/2014/main" val="10008"/>
                  </a:ext>
                </a:extLst>
              </a:tr>
            </a:tbl>
          </a:graphicData>
        </a:graphic>
      </p:graphicFrame>
      <p:sp>
        <p:nvSpPr>
          <p:cNvPr id="6" name="Title 1"/>
          <p:cNvSpPr txBox="1">
            <a:spLocks/>
          </p:cNvSpPr>
          <p:nvPr/>
        </p:nvSpPr>
        <p:spPr bwMode="auto">
          <a:xfrm>
            <a:off x="251520" y="6093296"/>
            <a:ext cx="6048672" cy="61130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3600" kern="1200">
                <a:solidFill>
                  <a:schemeClr val="bg1"/>
                </a:solidFill>
                <a:latin typeface="Blender Pro Book" pitchFamily="34" charset="0"/>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a:lstStyle>
          <a:p>
            <a:r>
              <a:rPr lang="en-US" sz="800" dirty="0">
                <a:solidFill>
                  <a:schemeClr val="tx1"/>
                </a:solidFill>
                <a:latin typeface="+mn-lt"/>
              </a:rPr>
              <a:t>Biotech includes therapeutic &amp; diagnostic, R&amp;D services and others. Information displayed includes both private and public companies. Financing data only incl. private equity rounds of private companies at financing (excl. private placements in public companies). The data in the table may alter as new information is continuously received and/or new tranches to existing financing rounds are added. </a:t>
            </a:r>
            <a:endParaRPr lang="en-GB" sz="800" dirty="0">
              <a:solidFill>
                <a:schemeClr val="tx1"/>
              </a:solidFill>
              <a:latin typeface="+mn-lt"/>
            </a:endParaRPr>
          </a:p>
        </p:txBody>
      </p:sp>
    </p:spTree>
    <p:extLst>
      <p:ext uri="{BB962C8B-B14F-4D97-AF65-F5344CB8AC3E}">
        <p14:creationId xmlns:p14="http://schemas.microsoft.com/office/powerpoint/2010/main" val="388105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5512" y="260648"/>
            <a:ext cx="8229600" cy="1143000"/>
          </a:xfrm>
        </p:spPr>
        <p:txBody>
          <a:bodyPr>
            <a:normAutofit/>
          </a:bodyPr>
          <a:lstStyle/>
          <a:p>
            <a:pPr eaLnBrk="1" hangingPunct="1"/>
            <a:r>
              <a:rPr lang="en-GB" sz="2400" b="1" dirty="0">
                <a:latin typeface="+mj-lt"/>
                <a:cs typeface="Arial" pitchFamily="34" charset="0"/>
              </a:rPr>
              <a:t>Number of Biotechnology Companies by Key Activities</a:t>
            </a:r>
            <a:endParaRPr lang="de-CH" sz="2400" b="1" dirty="0">
              <a:latin typeface="+mj-lt"/>
              <a:cs typeface="Arial" pitchFamily="34" charset="0"/>
            </a:endParaRPr>
          </a:p>
        </p:txBody>
      </p:sp>
      <p:sp>
        <p:nvSpPr>
          <p:cNvPr id="6" name="Title 1"/>
          <p:cNvSpPr txBox="1">
            <a:spLocks/>
          </p:cNvSpPr>
          <p:nvPr/>
        </p:nvSpPr>
        <p:spPr bwMode="auto">
          <a:xfrm>
            <a:off x="323528" y="6093296"/>
            <a:ext cx="6048672" cy="61130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3600" kern="1200">
                <a:solidFill>
                  <a:schemeClr val="bg1"/>
                </a:solidFill>
                <a:latin typeface="Blender Pro Book" pitchFamily="34" charset="0"/>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a:lstStyle>
          <a:p>
            <a:r>
              <a:rPr lang="en-US" sz="800" dirty="0">
                <a:solidFill>
                  <a:schemeClr val="tx1"/>
                </a:solidFill>
                <a:latin typeface="+mn-lt"/>
              </a:rPr>
              <a:t>The graph contains data of biotech company subsectors and includes both private and public companies. Information displayed in the chart may alter as new information is continuously received.</a:t>
            </a:r>
            <a:endParaRPr lang="en-GB" sz="800" dirty="0">
              <a:solidFill>
                <a:schemeClr val="tx1"/>
              </a:solidFill>
              <a:latin typeface="+mn-lt"/>
            </a:endParaRPr>
          </a:p>
        </p:txBody>
      </p:sp>
      <p:graphicFrame>
        <p:nvGraphicFramePr>
          <p:cNvPr id="8" name="Chart 7">
            <a:extLst>
              <a:ext uri="{FF2B5EF4-FFF2-40B4-BE49-F238E27FC236}">
                <a16:creationId xmlns="" xmlns:a16="http://schemas.microsoft.com/office/drawing/2014/main" id="{88855FD3-7CB3-2643-928A-D04F96707CBE}"/>
              </a:ext>
            </a:extLst>
          </p:cNvPr>
          <p:cNvGraphicFramePr>
            <a:graphicFrameLocks/>
          </p:cNvGraphicFramePr>
          <p:nvPr>
            <p:extLst>
              <p:ext uri="{D42A27DB-BD31-4B8C-83A1-F6EECF244321}">
                <p14:modId xmlns:p14="http://schemas.microsoft.com/office/powerpoint/2010/main" val="707329373"/>
              </p:ext>
            </p:extLst>
          </p:nvPr>
        </p:nvGraphicFramePr>
        <p:xfrm>
          <a:off x="225512" y="1556792"/>
          <a:ext cx="8692976" cy="47736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7915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274638"/>
            <a:ext cx="8229600" cy="1143000"/>
          </a:xfrm>
        </p:spPr>
        <p:txBody>
          <a:bodyPr>
            <a:normAutofit/>
          </a:bodyPr>
          <a:lstStyle/>
          <a:p>
            <a:pPr eaLnBrk="1" hangingPunct="1"/>
            <a:r>
              <a:rPr lang="en-GB" sz="2400" b="1" dirty="0">
                <a:latin typeface="+mj-lt"/>
                <a:cs typeface="Arial" pitchFamily="34" charset="0"/>
              </a:rPr>
              <a:t>Assets available for licensing</a:t>
            </a:r>
          </a:p>
        </p:txBody>
      </p:sp>
      <p:sp>
        <p:nvSpPr>
          <p:cNvPr id="6" name="Title 1"/>
          <p:cNvSpPr txBox="1">
            <a:spLocks/>
          </p:cNvSpPr>
          <p:nvPr/>
        </p:nvSpPr>
        <p:spPr bwMode="auto">
          <a:xfrm>
            <a:off x="179512" y="6093296"/>
            <a:ext cx="6696744" cy="61130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3600" kern="1200">
                <a:solidFill>
                  <a:schemeClr val="bg1"/>
                </a:solidFill>
                <a:latin typeface="Blender Pro Book" pitchFamily="34" charset="0"/>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a:lstStyle>
          <a:p>
            <a:endParaRPr lang="en-GB" sz="800" dirty="0">
              <a:solidFill>
                <a:schemeClr val="tx1"/>
              </a:solidFill>
              <a:latin typeface="Blender Pro" panose="02000506040000020004" pitchFamily="50" charset="0"/>
            </a:endParaRPr>
          </a:p>
        </p:txBody>
      </p:sp>
      <p:sp>
        <p:nvSpPr>
          <p:cNvPr id="5" name="Title 1"/>
          <p:cNvSpPr txBox="1">
            <a:spLocks/>
          </p:cNvSpPr>
          <p:nvPr/>
        </p:nvSpPr>
        <p:spPr bwMode="auto">
          <a:xfrm>
            <a:off x="395536" y="6093296"/>
            <a:ext cx="5945297" cy="61130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3600" kern="1200">
                <a:solidFill>
                  <a:schemeClr val="bg1"/>
                </a:solidFill>
                <a:latin typeface="Blender Pro Book" pitchFamily="34" charset="0"/>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a:lstStyle>
          <a:p>
            <a:r>
              <a:rPr lang="en-US" sz="800" dirty="0">
                <a:solidFill>
                  <a:schemeClr val="tx1"/>
                </a:solidFill>
                <a:latin typeface="Blender Pro" panose="02000506040000020004" pitchFamily="50" charset="0"/>
              </a:rPr>
              <a:t>I</a:t>
            </a:r>
            <a:r>
              <a:rPr lang="en-US" sz="800" dirty="0">
                <a:solidFill>
                  <a:schemeClr val="tx1"/>
                </a:solidFill>
                <a:latin typeface="+mn-lt"/>
              </a:rPr>
              <a:t>nformation displayed includes both private and public life science companies (incl. biotech, pharma, </a:t>
            </a:r>
            <a:r>
              <a:rPr lang="en-US" sz="800" dirty="0" err="1">
                <a:solidFill>
                  <a:schemeClr val="tx1"/>
                </a:solidFill>
                <a:latin typeface="+mn-lt"/>
              </a:rPr>
              <a:t>medtech</a:t>
            </a:r>
            <a:r>
              <a:rPr lang="en-US" sz="800" dirty="0">
                <a:solidFill>
                  <a:schemeClr val="tx1"/>
                </a:solidFill>
                <a:latin typeface="+mn-lt"/>
              </a:rPr>
              <a:t>). The assets available for licensing only include out-licensing opportunities. The data in the pie chart may alter as new information is continuously received and/or new information is added. </a:t>
            </a:r>
            <a:endParaRPr lang="en-GB" sz="800" dirty="0">
              <a:solidFill>
                <a:schemeClr val="tx1"/>
              </a:solidFill>
              <a:latin typeface="+mn-lt"/>
            </a:endParaRPr>
          </a:p>
        </p:txBody>
      </p:sp>
      <p:graphicFrame>
        <p:nvGraphicFramePr>
          <p:cNvPr id="7" name="Chart 6">
            <a:extLst>
              <a:ext uri="{FF2B5EF4-FFF2-40B4-BE49-F238E27FC236}">
                <a16:creationId xmlns="" xmlns:a16="http://schemas.microsoft.com/office/drawing/2014/main" id="{E2087184-9CFE-E945-BE78-1D7E8CED2C8F}"/>
              </a:ext>
            </a:extLst>
          </p:cNvPr>
          <p:cNvGraphicFramePr>
            <a:graphicFrameLocks/>
          </p:cNvGraphicFramePr>
          <p:nvPr>
            <p:extLst>
              <p:ext uri="{D42A27DB-BD31-4B8C-83A1-F6EECF244321}">
                <p14:modId xmlns:p14="http://schemas.microsoft.com/office/powerpoint/2010/main" val="771427261"/>
              </p:ext>
            </p:extLst>
          </p:nvPr>
        </p:nvGraphicFramePr>
        <p:xfrm>
          <a:off x="381962" y="1772816"/>
          <a:ext cx="8499727" cy="41700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5900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51520" y="218801"/>
            <a:ext cx="8229600" cy="1143000"/>
          </a:xfrm>
        </p:spPr>
        <p:txBody>
          <a:bodyPr>
            <a:normAutofit/>
          </a:bodyPr>
          <a:lstStyle/>
          <a:p>
            <a:r>
              <a:rPr lang="en-IE" sz="2400" b="1" dirty="0">
                <a:latin typeface="+mj-lt"/>
              </a:rPr>
              <a:t>Percentage of companies by ownership status</a:t>
            </a:r>
            <a:endParaRPr lang="en-GB" sz="2400" b="1" dirty="0">
              <a:latin typeface="+mj-lt"/>
              <a:cs typeface="Arial" pitchFamily="34" charset="0"/>
            </a:endParaRPr>
          </a:p>
        </p:txBody>
      </p:sp>
      <p:sp>
        <p:nvSpPr>
          <p:cNvPr id="7" name="Title 1"/>
          <p:cNvSpPr txBox="1">
            <a:spLocks/>
          </p:cNvSpPr>
          <p:nvPr/>
        </p:nvSpPr>
        <p:spPr bwMode="auto">
          <a:xfrm>
            <a:off x="457200" y="6101118"/>
            <a:ext cx="5842992" cy="61130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3600" kern="1200">
                <a:solidFill>
                  <a:schemeClr val="bg1"/>
                </a:solidFill>
                <a:latin typeface="Blender Pro Book" pitchFamily="34" charset="0"/>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a:lstStyle>
          <a:p>
            <a:r>
              <a:rPr lang="en-US" sz="800" dirty="0">
                <a:solidFill>
                  <a:schemeClr val="tx1"/>
                </a:solidFill>
                <a:latin typeface="+mn-lt"/>
              </a:rPr>
              <a:t>Life Science industry includes Biotech, </a:t>
            </a:r>
            <a:r>
              <a:rPr lang="en-US" sz="800" dirty="0" err="1">
                <a:solidFill>
                  <a:schemeClr val="tx1"/>
                </a:solidFill>
                <a:latin typeface="+mn-lt"/>
              </a:rPr>
              <a:t>Medtech</a:t>
            </a:r>
            <a:r>
              <a:rPr lang="en-US" sz="800" dirty="0">
                <a:solidFill>
                  <a:schemeClr val="tx1"/>
                </a:solidFill>
                <a:latin typeface="+mn-lt"/>
              </a:rPr>
              <a:t>, Pharma and </a:t>
            </a:r>
            <a:r>
              <a:rPr lang="en-US" sz="800" dirty="0" err="1">
                <a:solidFill>
                  <a:schemeClr val="tx1"/>
                </a:solidFill>
                <a:latin typeface="+mn-lt"/>
              </a:rPr>
              <a:t>Healthtech</a:t>
            </a:r>
            <a:r>
              <a:rPr lang="en-US" sz="800" dirty="0">
                <a:solidFill>
                  <a:schemeClr val="tx1"/>
                </a:solidFill>
                <a:latin typeface="+mn-lt"/>
              </a:rPr>
              <a:t> companies. Biotech includes therapeutic and diagnostic, R&amp;D services and others. Information displayed in the chart may alter as new information is continuously received.</a:t>
            </a:r>
            <a:endParaRPr lang="en-GB" sz="800" dirty="0">
              <a:solidFill>
                <a:schemeClr val="tx1"/>
              </a:solidFill>
              <a:latin typeface="+mn-lt"/>
            </a:endParaRPr>
          </a:p>
        </p:txBody>
      </p:sp>
      <p:graphicFrame>
        <p:nvGraphicFramePr>
          <p:cNvPr id="8" name="Chart 7">
            <a:extLst>
              <a:ext uri="{FF2B5EF4-FFF2-40B4-BE49-F238E27FC236}">
                <a16:creationId xmlns="" xmlns:a16="http://schemas.microsoft.com/office/drawing/2014/main" id="{2FF18EBF-B80E-F640-A68F-D52DDCB7C4A7}"/>
              </a:ext>
            </a:extLst>
          </p:cNvPr>
          <p:cNvGraphicFramePr>
            <a:graphicFrameLocks/>
          </p:cNvGraphicFramePr>
          <p:nvPr>
            <p:extLst>
              <p:ext uri="{D42A27DB-BD31-4B8C-83A1-F6EECF244321}">
                <p14:modId xmlns:p14="http://schemas.microsoft.com/office/powerpoint/2010/main" val="3475491069"/>
              </p:ext>
            </p:extLst>
          </p:nvPr>
        </p:nvGraphicFramePr>
        <p:xfrm>
          <a:off x="4572000" y="3003712"/>
          <a:ext cx="4327770" cy="35501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 xmlns:a16="http://schemas.microsoft.com/office/drawing/2014/main" id="{AB780B64-A13C-B64A-A40C-319E88504213}"/>
              </a:ext>
            </a:extLst>
          </p:cNvPr>
          <p:cNvSpPr txBox="1"/>
          <p:nvPr/>
        </p:nvSpPr>
        <p:spPr>
          <a:xfrm>
            <a:off x="931167" y="2060848"/>
            <a:ext cx="2520280" cy="584775"/>
          </a:xfrm>
          <a:prstGeom prst="rect">
            <a:avLst/>
          </a:prstGeom>
          <a:noFill/>
        </p:spPr>
        <p:txBody>
          <a:bodyPr wrap="square" rtlCol="0">
            <a:spAutoFit/>
          </a:bodyPr>
          <a:lstStyle/>
          <a:p>
            <a:pPr algn="ctr"/>
            <a:r>
              <a:rPr lang="en-GB" sz="1600" b="1" dirty="0">
                <a:latin typeface="Blender Pro Book" pitchFamily="34" charset="0"/>
                <a:ea typeface="+mj-ea"/>
                <a:cs typeface="+mj-cs"/>
              </a:rPr>
              <a:t>Life Science Companies by Ownership Status</a:t>
            </a:r>
            <a:endParaRPr lang="aa-ET" sz="1600" b="1" dirty="0">
              <a:ea typeface="+mj-ea"/>
              <a:cs typeface="+mj-cs"/>
            </a:endParaRPr>
          </a:p>
        </p:txBody>
      </p:sp>
      <p:sp>
        <p:nvSpPr>
          <p:cNvPr id="9" name="TextBox 8">
            <a:extLst>
              <a:ext uri="{FF2B5EF4-FFF2-40B4-BE49-F238E27FC236}">
                <a16:creationId xmlns="" xmlns:a16="http://schemas.microsoft.com/office/drawing/2014/main" id="{420D4140-EF22-344E-877D-329476892CA0}"/>
              </a:ext>
            </a:extLst>
          </p:cNvPr>
          <p:cNvSpPr txBox="1"/>
          <p:nvPr/>
        </p:nvSpPr>
        <p:spPr>
          <a:xfrm>
            <a:off x="5475745" y="2060847"/>
            <a:ext cx="2520280" cy="584775"/>
          </a:xfrm>
          <a:prstGeom prst="rect">
            <a:avLst/>
          </a:prstGeom>
          <a:noFill/>
        </p:spPr>
        <p:txBody>
          <a:bodyPr wrap="square" rtlCol="0">
            <a:spAutoFit/>
          </a:bodyPr>
          <a:lstStyle/>
          <a:p>
            <a:pPr algn="ctr"/>
            <a:r>
              <a:rPr lang="en-GB" sz="1600" b="1" dirty="0">
                <a:latin typeface="Blender Pro Book" pitchFamily="34" charset="0"/>
                <a:ea typeface="+mj-ea"/>
                <a:cs typeface="+mj-cs"/>
              </a:rPr>
              <a:t>Biotechnology Companies by Ownership Status</a:t>
            </a:r>
            <a:endParaRPr lang="aa-ET" sz="1600" b="1" dirty="0">
              <a:ea typeface="+mj-ea"/>
              <a:cs typeface="+mj-cs"/>
            </a:endParaRPr>
          </a:p>
        </p:txBody>
      </p:sp>
      <p:graphicFrame>
        <p:nvGraphicFramePr>
          <p:cNvPr id="11" name="Chart 10">
            <a:extLst>
              <a:ext uri="{FF2B5EF4-FFF2-40B4-BE49-F238E27FC236}">
                <a16:creationId xmlns="" xmlns:a16="http://schemas.microsoft.com/office/drawing/2014/main" id="{E1FAB589-2AFD-E349-BC79-214255A43E7A}"/>
              </a:ext>
            </a:extLst>
          </p:cNvPr>
          <p:cNvGraphicFramePr>
            <a:graphicFrameLocks/>
          </p:cNvGraphicFramePr>
          <p:nvPr>
            <p:extLst>
              <p:ext uri="{D42A27DB-BD31-4B8C-83A1-F6EECF244321}">
                <p14:modId xmlns:p14="http://schemas.microsoft.com/office/powerpoint/2010/main" val="567131800"/>
              </p:ext>
            </p:extLst>
          </p:nvPr>
        </p:nvGraphicFramePr>
        <p:xfrm>
          <a:off x="507974" y="3258805"/>
          <a:ext cx="4064026" cy="303995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72820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51520" y="260648"/>
            <a:ext cx="8229600" cy="1143000"/>
          </a:xfrm>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GB" sz="2400" b="1" dirty="0">
                <a:latin typeface="+mj-lt"/>
                <a:cs typeface="Arial" pitchFamily="34" charset="0"/>
              </a:rPr>
              <a:t>Company Foundation Timeline</a:t>
            </a:r>
          </a:p>
        </p:txBody>
      </p:sp>
      <p:sp>
        <p:nvSpPr>
          <p:cNvPr id="6" name="Title 1"/>
          <p:cNvSpPr txBox="1">
            <a:spLocks/>
          </p:cNvSpPr>
          <p:nvPr/>
        </p:nvSpPr>
        <p:spPr bwMode="auto">
          <a:xfrm>
            <a:off x="457200" y="6093296"/>
            <a:ext cx="5760640" cy="61130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3600" kern="1200">
                <a:solidFill>
                  <a:schemeClr val="bg1"/>
                </a:solidFill>
                <a:latin typeface="Blender Pro Book" pitchFamily="34" charset="0"/>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a:lstStyle>
          <a:p>
            <a:r>
              <a:rPr lang="en-US" sz="800" dirty="0">
                <a:solidFill>
                  <a:schemeClr val="tx1"/>
                </a:solidFill>
                <a:latin typeface="+mn-lt"/>
              </a:rPr>
              <a:t>The graph contains data of biotech companies including therapeutic and diagnostic, R&amp;D services and others of the past 10 years. Information displayed in the chart may alter as new information is continuously received.</a:t>
            </a:r>
            <a:endParaRPr lang="en-GB" sz="800" dirty="0">
              <a:solidFill>
                <a:schemeClr val="tx1"/>
              </a:solidFill>
              <a:latin typeface="+mn-lt"/>
            </a:endParaRPr>
          </a:p>
        </p:txBody>
      </p:sp>
      <p:graphicFrame>
        <p:nvGraphicFramePr>
          <p:cNvPr id="5" name="Chart 4">
            <a:extLst>
              <a:ext uri="{FF2B5EF4-FFF2-40B4-BE49-F238E27FC236}">
                <a16:creationId xmlns="" xmlns:a16="http://schemas.microsoft.com/office/drawing/2014/main" id="{20B6FD65-B01A-344A-B403-024D8C2A436C}"/>
              </a:ext>
            </a:extLst>
          </p:cNvPr>
          <p:cNvGraphicFramePr>
            <a:graphicFrameLocks/>
          </p:cNvGraphicFramePr>
          <p:nvPr>
            <p:extLst>
              <p:ext uri="{D42A27DB-BD31-4B8C-83A1-F6EECF244321}">
                <p14:modId xmlns:p14="http://schemas.microsoft.com/office/powerpoint/2010/main" val="3392004091"/>
              </p:ext>
            </p:extLst>
          </p:nvPr>
        </p:nvGraphicFramePr>
        <p:xfrm>
          <a:off x="319132" y="1916832"/>
          <a:ext cx="8505735" cy="40990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3024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55522" y="274638"/>
            <a:ext cx="8472488" cy="1143000"/>
          </a:xfrm>
        </p:spPr>
        <p:txBody>
          <a:bodyPr>
            <a:normAutofit/>
          </a:bodyPr>
          <a:lstStyle/>
          <a:p>
            <a:r>
              <a:rPr lang="en-GB" sz="2400" b="1" dirty="0">
                <a:latin typeface="+mj-lt"/>
                <a:cs typeface="Arial" pitchFamily="34" charset="0"/>
              </a:rPr>
              <a:t>Biotech products - Breakdown by Indication</a:t>
            </a:r>
          </a:p>
        </p:txBody>
      </p:sp>
      <p:sp>
        <p:nvSpPr>
          <p:cNvPr id="6" name="Title 1"/>
          <p:cNvSpPr txBox="1">
            <a:spLocks/>
          </p:cNvSpPr>
          <p:nvPr/>
        </p:nvSpPr>
        <p:spPr bwMode="auto">
          <a:xfrm>
            <a:off x="251520" y="6072775"/>
            <a:ext cx="6048672" cy="61130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3600" kern="1200">
                <a:solidFill>
                  <a:schemeClr val="bg1"/>
                </a:solidFill>
                <a:latin typeface="Blender Pro Book" pitchFamily="34" charset="0"/>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a:lstStyle>
          <a:p>
            <a:pPr algn="just"/>
            <a:r>
              <a:rPr lang="en-US" sz="800" dirty="0">
                <a:solidFill>
                  <a:schemeClr val="tx1"/>
                </a:solidFill>
                <a:latin typeface="+mn-lt"/>
              </a:rPr>
              <a:t>The graph contains data of biotech products according to disease area (indication) and includes information of both private and public companies. Information displayed in the chart may alter as new information is continuously received.</a:t>
            </a:r>
            <a:endParaRPr lang="en-GB" sz="800" dirty="0">
              <a:solidFill>
                <a:schemeClr val="tx1"/>
              </a:solidFill>
              <a:latin typeface="+mn-lt"/>
            </a:endParaRPr>
          </a:p>
        </p:txBody>
      </p:sp>
      <p:graphicFrame>
        <p:nvGraphicFramePr>
          <p:cNvPr id="7" name="Chart 6">
            <a:extLst>
              <a:ext uri="{FF2B5EF4-FFF2-40B4-BE49-F238E27FC236}">
                <a16:creationId xmlns="" xmlns:a16="http://schemas.microsoft.com/office/drawing/2014/main" id="{9078F7B2-2BCF-464A-9894-2ACCA9E3E118}"/>
              </a:ext>
            </a:extLst>
          </p:cNvPr>
          <p:cNvGraphicFramePr>
            <a:graphicFrameLocks/>
          </p:cNvGraphicFramePr>
          <p:nvPr>
            <p:extLst>
              <p:ext uri="{D42A27DB-BD31-4B8C-83A1-F6EECF244321}">
                <p14:modId xmlns:p14="http://schemas.microsoft.com/office/powerpoint/2010/main" val="3145710678"/>
              </p:ext>
            </p:extLst>
          </p:nvPr>
        </p:nvGraphicFramePr>
        <p:xfrm>
          <a:off x="-57062" y="1417638"/>
          <a:ext cx="8949542" cy="49607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5115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511</TotalTime>
  <Words>1670</Words>
  <Application>Microsoft Office PowerPoint</Application>
  <PresentationFormat>On-screen Show (4:3)</PresentationFormat>
  <Paragraphs>137</Paragraphs>
  <Slides>19</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Blender Pro</vt:lpstr>
      <vt:lpstr>Blender Pro Bold</vt:lpstr>
      <vt:lpstr>Blender Pro Book</vt:lpstr>
      <vt:lpstr>Calibri</vt:lpstr>
      <vt:lpstr>Times New Roman</vt:lpstr>
      <vt:lpstr>Office Theme</vt:lpstr>
      <vt:lpstr>The German Life Sciences Trend Analysis 2020</vt:lpstr>
      <vt:lpstr>About Us</vt:lpstr>
      <vt:lpstr>Overview of the German Life Science Industry</vt:lpstr>
      <vt:lpstr>Overview of the German Biotechnology Industry</vt:lpstr>
      <vt:lpstr>Number of Biotechnology Companies by Key Activities</vt:lpstr>
      <vt:lpstr>Assets available for licensing</vt:lpstr>
      <vt:lpstr>Percentage of companies by ownership status</vt:lpstr>
      <vt:lpstr>Company Foundation Timeline</vt:lpstr>
      <vt:lpstr>Biotech products - Breakdown by Indication</vt:lpstr>
      <vt:lpstr>Number of Products in Development</vt:lpstr>
      <vt:lpstr>Overall Biotechnology Financing in Germany – 5 year</vt:lpstr>
      <vt:lpstr>Private Equity Investments in German Biotech – 5 year</vt:lpstr>
      <vt:lpstr>Major Private Biotech Financing Rounds (2019)</vt:lpstr>
      <vt:lpstr>About Biotechgate</vt:lpstr>
      <vt:lpstr>Our partners</vt:lpstr>
      <vt:lpstr>Our partners</vt:lpstr>
      <vt:lpstr>Our partners</vt:lpstr>
      <vt:lpstr>Our partners</vt:lpstr>
      <vt:lpstr>Terms of Use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BIOTECHNOLOGY IN THE NEW EU MEMBER STATES: AN EMERGING SECTOR</dc:title>
  <dc:creator>Kasia Galecka</dc:creator>
  <cp:lastModifiedBy>Anna Stanuch</cp:lastModifiedBy>
  <cp:revision>834</cp:revision>
  <cp:lastPrinted>2017-12-12T13:50:01Z</cp:lastPrinted>
  <dcterms:created xsi:type="dcterms:W3CDTF">2009-09-02T14:45:03Z</dcterms:created>
  <dcterms:modified xsi:type="dcterms:W3CDTF">2020-06-29T10:50:08Z</dcterms:modified>
</cp:coreProperties>
</file>