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notesSlides/notesSlide10.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74" r:id="rId2"/>
    <p:sldId id="375" r:id="rId3"/>
    <p:sldId id="367" r:id="rId4"/>
    <p:sldId id="368" r:id="rId5"/>
    <p:sldId id="358" r:id="rId6"/>
    <p:sldId id="359" r:id="rId7"/>
    <p:sldId id="369" r:id="rId8"/>
    <p:sldId id="370" r:id="rId9"/>
    <p:sldId id="371" r:id="rId10"/>
    <p:sldId id="372" r:id="rId11"/>
    <p:sldId id="373" r:id="rId12"/>
    <p:sldId id="320" r:id="rId13"/>
    <p:sldId id="366" r:id="rId14"/>
  </p:sldIdLst>
  <p:sldSz cx="9144000" cy="6858000" type="screen4x3"/>
  <p:notesSz cx="6888163" cy="100203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a" initials="m" lastIdx="4" clrIdx="0"/>
  <p:cmAuthor id="1" name="skr" initials="s" lastIdx="7" clrIdx="1">
    <p:extLst>
      <p:ext uri="{19B8F6BF-5375-455C-9EA6-DF929625EA0E}">
        <p15:presenceInfo xmlns:p15="http://schemas.microsoft.com/office/powerpoint/2012/main" userId="sk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7E7"/>
    <a:srgbClr val="F8FAF4"/>
    <a:srgbClr val="F1F5E7"/>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27" autoAdjust="0"/>
    <p:restoredTop sz="86364" autoAdjust="0"/>
  </p:normalViewPr>
  <p:slideViewPr>
    <p:cSldViewPr>
      <p:cViewPr varScale="1">
        <p:scale>
          <a:sx n="129" d="100"/>
          <a:sy n="129" d="100"/>
        </p:scale>
        <p:origin x="106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9\04%20Spain\Trend%20Analysis%20Spain%202019%20(01)%20skr.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9\04%20Spain\Trend%20Analysis%20Spain%202019%20(01)%20skr.xls"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VVSERVER\_VV-Data\Marketing%20&amp;%20Strategy\Biotechgate\Surveys%20&amp;%20Trend%20Analysis\2019\04%20Spain\Trend%20Analysis%20Spain%202019%20(01)%20skr.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9\04%20Spain\Trend%20Analysis%20Spain%202019%20(01)%20skr.xls"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VVSERVER\_VV-Data\Marketing%20&amp;%20Strategy\Biotechgate\Surveys%20&amp;%20Trend%20Analysis\2019\04%20Spain\Trend%20Analysis%20Spain%202019%20(01)%20skr.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VVSERVER\_VV-Data\Marketing%20&amp;%20Strategy\Biotechgate\Surveys%20&amp;%20Trend%20Analysis\2019\04%20Spain\Trend%20Analysis%20Spain%202019%20(01)%20skr.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800" b="1" i="0" u="none" strike="noStrike" baseline="0">
                <a:solidFill>
                  <a:srgbClr val="000000"/>
                </a:solidFill>
                <a:latin typeface="Calibri"/>
                <a:ea typeface="Calibri"/>
                <a:cs typeface="Calibri"/>
              </a:defRPr>
            </a:pPr>
            <a:r>
              <a:rPr lang="en-US"/>
              <a:t>Life Science Companies by Ownership Status</a:t>
            </a:r>
          </a:p>
        </c:rich>
      </c:tx>
      <c:layout>
        <c:manualLayout>
          <c:xMode val="edge"/>
          <c:yMode val="edge"/>
          <c:x val="0.15922701969946063"/>
          <c:y val="3.6693834323341161E-2"/>
        </c:manualLayout>
      </c:layout>
      <c:overlay val="0"/>
    </c:title>
    <c:autoTitleDeleted val="0"/>
    <c:view3D>
      <c:rotX val="30"/>
      <c:rotY val="60"/>
      <c:rAngAx val="0"/>
      <c:perspective val="0"/>
    </c:view3D>
    <c:floor>
      <c:thickness val="0"/>
    </c:floor>
    <c:sideWall>
      <c:thickness val="0"/>
    </c:sideWall>
    <c:backWall>
      <c:thickness val="0"/>
    </c:backWall>
    <c:plotArea>
      <c:layout>
        <c:manualLayout>
          <c:layoutTarget val="inner"/>
          <c:xMode val="edge"/>
          <c:yMode val="edge"/>
          <c:x val="5.6596363646456205E-2"/>
          <c:y val="0.39549783895825907"/>
          <c:w val="0.82218522130891791"/>
          <c:h val="0.58403505330900718"/>
        </c:manualLayout>
      </c:layout>
      <c:pie3DChart>
        <c:varyColors val="1"/>
        <c:ser>
          <c:idx val="0"/>
          <c:order val="0"/>
          <c:tx>
            <c:v>Life Science companies by ownership status</c:v>
          </c:tx>
          <c:explosion val="23"/>
          <c:dPt>
            <c:idx val="0"/>
            <c:bubble3D val="0"/>
          </c:dPt>
          <c:dPt>
            <c:idx val="1"/>
            <c:bubble3D val="0"/>
          </c:dPt>
          <c:dPt>
            <c:idx val="2"/>
            <c:bubble3D val="0"/>
            <c:explosion val="31"/>
          </c:dPt>
          <c:dLbls>
            <c:dLbl>
              <c:idx val="0"/>
              <c:layout>
                <c:manualLayout>
                  <c:x val="0.15515227181316013"/>
                  <c:y val="-0.20906020311830986"/>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6.5442891912026431E-3"/>
                  <c:y val="-4.6433439211241045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0.32808757112389925"/>
                  <c:y val="9.7358789417394162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w="25400">
                <a:noFill/>
              </a:ln>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'Pivot Table'!$B$134:$B$136</c:f>
              <c:strCache>
                <c:ptCount val="3"/>
                <c:pt idx="0">
                  <c:v>Private / independent</c:v>
                </c:pt>
                <c:pt idx="1">
                  <c:v>Subsidiary</c:v>
                </c:pt>
                <c:pt idx="2">
                  <c:v>Publicly listed on stock exchange</c:v>
                </c:pt>
              </c:strCache>
            </c:strRef>
          </c:cat>
          <c:val>
            <c:numRef>
              <c:f>'Pivot Table'!$C$134:$C$136</c:f>
              <c:numCache>
                <c:formatCode>General</c:formatCode>
                <c:ptCount val="3"/>
                <c:pt idx="0">
                  <c:v>796</c:v>
                </c:pt>
                <c:pt idx="1">
                  <c:v>79</c:v>
                </c:pt>
                <c:pt idx="2">
                  <c:v>13</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[Trend Analysis Spain 2019 (01) skr.xls]Pivot Table!PivotTable7</c:name>
    <c:fmtId val="3"/>
  </c:pivotSource>
  <c:chart>
    <c:title>
      <c:tx>
        <c:rich>
          <a:bodyPr/>
          <a:lstStyle/>
          <a:p>
            <a:pPr>
              <a:defRPr sz="1800" b="1" i="0" u="none" strike="noStrike" baseline="0">
                <a:solidFill>
                  <a:srgbClr val="000000"/>
                </a:solidFill>
                <a:latin typeface="Calibri"/>
                <a:ea typeface="Calibri"/>
                <a:cs typeface="Calibri"/>
              </a:defRPr>
            </a:pPr>
            <a:r>
              <a:rPr lang="en-US"/>
              <a:t>Biotechnology Companies by Ownership Status</a:t>
            </a:r>
          </a:p>
        </c:rich>
      </c:tx>
      <c:layout/>
      <c:overlay val="0"/>
    </c:title>
    <c:autoTitleDeleted val="0"/>
    <c:pivotFmts>
      <c:pivotFmt>
        <c:idx val="0"/>
        <c:marker>
          <c:symbol val="none"/>
        </c:marker>
        <c:dLbl>
          <c:idx val="0"/>
          <c:numFmt formatCode="0.0%" sourceLinked="0"/>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1"/>
        <c:dLbl>
          <c:idx val="0"/>
          <c:layout>
            <c:manualLayout>
              <c:x val="0.13541585048670091"/>
              <c:y val="-0.2295486961866254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2"/>
        <c:dLbl>
          <c:idx val="0"/>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3"/>
        <c:dLbl>
          <c:idx val="0"/>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4"/>
        <c:marker>
          <c:symbol val="none"/>
        </c:marker>
        <c:dLbl>
          <c:idx val="0"/>
          <c:numFmt formatCode="0.0%" sourceLinked="0"/>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5"/>
        <c:dLbl>
          <c:idx val="0"/>
          <c:layout>
            <c:manualLayout>
              <c:x val="0.13541585048670091"/>
              <c:y val="-0.2295486961866254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6"/>
        <c:dLbl>
          <c:idx val="0"/>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7"/>
        <c:dLbl>
          <c:idx val="0"/>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8"/>
        <c:marker>
          <c:symbol val="none"/>
        </c:marker>
        <c:dLbl>
          <c:idx val="0"/>
          <c:numFmt formatCode="0.0%" sourceLinked="0"/>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extLst>
            <c:ext xmlns:c15="http://schemas.microsoft.com/office/drawing/2012/chart" uri="{CE6537A1-D6FC-4f65-9D91-7224C49458BB}"/>
          </c:extLst>
        </c:dLbl>
      </c:pivotFmt>
      <c:pivotFmt>
        <c:idx val="9"/>
        <c:dLbl>
          <c:idx val="0"/>
          <c:layout>
            <c:manualLayout>
              <c:x val="0.13541585048670091"/>
              <c:y val="-0.2295486961866254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0"/>
        <c:dLbl>
          <c:idx val="0"/>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
        <c:idx val="11"/>
        <c:dLbl>
          <c:idx val="0"/>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extLst>
        </c:dLbl>
      </c:pivotFmt>
    </c:pivotFmts>
    <c:view3D>
      <c:rotX val="30"/>
      <c:rotY val="60"/>
      <c:rAngAx val="0"/>
      <c:perspective val="10"/>
    </c:view3D>
    <c:floor>
      <c:thickness val="0"/>
    </c:floor>
    <c:sideWall>
      <c:thickness val="0"/>
    </c:sideWall>
    <c:backWall>
      <c:thickness val="0"/>
    </c:backWall>
    <c:plotArea>
      <c:layout/>
      <c:pie3DChart>
        <c:varyColors val="1"/>
        <c:ser>
          <c:idx val="0"/>
          <c:order val="0"/>
          <c:tx>
            <c:strRef>
              <c:f>'Pivot Table'!$F$130:$F$131</c:f>
              <c:strCache>
                <c:ptCount val="1"/>
                <c:pt idx="0">
                  <c:v>Ergebnis</c:v>
                </c:pt>
              </c:strCache>
            </c:strRef>
          </c:tx>
          <c:explosion val="25"/>
          <c:dPt>
            <c:idx val="0"/>
            <c:bubble3D val="0"/>
            <c:explosion val="32"/>
          </c:dPt>
          <c:dPt>
            <c:idx val="1"/>
            <c:bubble3D val="0"/>
          </c:dPt>
          <c:dPt>
            <c:idx val="2"/>
            <c:bubble3D val="0"/>
          </c:dPt>
          <c:dLbls>
            <c:dLbl>
              <c:idx val="0"/>
              <c:layout>
                <c:manualLayout>
                  <c:x val="0.15155239017729441"/>
                  <c:y val="-0.2431171652421652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1"/>
              <c:layout>
                <c:manualLayout>
                  <c:x val="-1.8953022340001549E-5"/>
                  <c:y val="-5.418767806267806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6.4046497799119986E-2"/>
                  <c:y val="7.2066951566951531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Lst>
            </c:dLbl>
            <c:numFmt formatCode="0.0%" sourceLinked="0"/>
            <c:spPr>
              <a:noFill/>
              <a:ln>
                <a:noFill/>
              </a:ln>
              <a:effectLst/>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'Pivot Table'!$E$132:$E$135</c:f>
              <c:strCache>
                <c:ptCount val="3"/>
                <c:pt idx="0">
                  <c:v>Private / independent</c:v>
                </c:pt>
                <c:pt idx="1">
                  <c:v>Subsidiary</c:v>
                </c:pt>
                <c:pt idx="2">
                  <c:v>Publicly listed on stock exchange</c:v>
                </c:pt>
              </c:strCache>
            </c:strRef>
          </c:cat>
          <c:val>
            <c:numRef>
              <c:f>'Pivot Table'!$F$132:$F$135</c:f>
              <c:numCache>
                <c:formatCode>General</c:formatCode>
                <c:ptCount val="3"/>
                <c:pt idx="0">
                  <c:v>488</c:v>
                </c:pt>
                <c:pt idx="1">
                  <c:v>46</c:v>
                </c:pt>
                <c:pt idx="2">
                  <c:v>8</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[Trend Analysis Spain 2019 (01) skr.xls]data2!PivotTable1</c:name>
    <c:fmtId val="3"/>
  </c:pivotSource>
  <c:chart>
    <c:title>
      <c:tx>
        <c:rich>
          <a:bodyPr/>
          <a:lstStyle/>
          <a:p>
            <a:pPr>
              <a:defRPr sz="1800" b="1" i="0" u="none" strike="noStrike" baseline="0">
                <a:solidFill>
                  <a:srgbClr val="000000"/>
                </a:solidFill>
                <a:latin typeface="Calibri"/>
                <a:ea typeface="Calibri"/>
                <a:cs typeface="Calibri"/>
              </a:defRPr>
            </a:pPr>
            <a:r>
              <a:rPr lang="en-US"/>
              <a:t>Number of Biotech Companies Founded by Year</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s>
    <c:view3D>
      <c:rotX val="10"/>
      <c:rotY val="20"/>
      <c:depthPercent val="100"/>
      <c:rAngAx val="1"/>
    </c:view3D>
    <c:floor>
      <c:thickness val="0"/>
    </c:floor>
    <c:sideWall>
      <c:thickness val="0"/>
      <c:spPr>
        <a:effectLst/>
        <a:scene3d>
          <a:camera prst="orthographicFront"/>
          <a:lightRig rig="threePt" dir="t"/>
        </a:scene3d>
        <a:sp3d>
          <a:bevelT w="19050"/>
        </a:sp3d>
      </c:spPr>
    </c:sideWall>
    <c:backWall>
      <c:thickness val="0"/>
      <c:spPr>
        <a:effectLst/>
        <a:scene3d>
          <a:camera prst="orthographicFront"/>
          <a:lightRig rig="threePt" dir="t"/>
        </a:scene3d>
        <a:sp3d>
          <a:bevelT w="19050"/>
        </a:sp3d>
      </c:spPr>
    </c:backWall>
    <c:plotArea>
      <c:layout/>
      <c:bar3DChart>
        <c:barDir val="col"/>
        <c:grouping val="stacked"/>
        <c:varyColors val="0"/>
        <c:ser>
          <c:idx val="0"/>
          <c:order val="0"/>
          <c:tx>
            <c:strRef>
              <c:f>data2!$L$3:$L$4</c:f>
              <c:strCache>
                <c:ptCount val="1"/>
                <c:pt idx="0">
                  <c:v>Biotechnology - other</c:v>
                </c:pt>
              </c:strCache>
            </c:strRef>
          </c:tx>
          <c:invertIfNegative val="0"/>
          <c:cat>
            <c:strRef>
              <c:f>data2!$K$5:$K$15</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data2!$L$5:$L$15</c:f>
              <c:numCache>
                <c:formatCode>General</c:formatCode>
                <c:ptCount val="10"/>
                <c:pt idx="0">
                  <c:v>5</c:v>
                </c:pt>
                <c:pt idx="1">
                  <c:v>4</c:v>
                </c:pt>
                <c:pt idx="2">
                  <c:v>4</c:v>
                </c:pt>
                <c:pt idx="3">
                  <c:v>9</c:v>
                </c:pt>
                <c:pt idx="4">
                  <c:v>4</c:v>
                </c:pt>
                <c:pt idx="5">
                  <c:v>2</c:v>
                </c:pt>
                <c:pt idx="6">
                  <c:v>2</c:v>
                </c:pt>
                <c:pt idx="7">
                  <c:v>4</c:v>
                </c:pt>
                <c:pt idx="8">
                  <c:v>1</c:v>
                </c:pt>
                <c:pt idx="9">
                  <c:v>1</c:v>
                </c:pt>
              </c:numCache>
            </c:numRef>
          </c:val>
        </c:ser>
        <c:ser>
          <c:idx val="1"/>
          <c:order val="1"/>
          <c:tx>
            <c:strRef>
              <c:f>data2!$M$3:$M$4</c:f>
              <c:strCache>
                <c:ptCount val="1"/>
                <c:pt idx="0">
                  <c:v>Biotechnology - Therapeutics and Diagnostics</c:v>
                </c:pt>
              </c:strCache>
            </c:strRef>
          </c:tx>
          <c:invertIfNegative val="0"/>
          <c:cat>
            <c:strRef>
              <c:f>data2!$K$5:$K$15</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data2!$M$5:$M$15</c:f>
              <c:numCache>
                <c:formatCode>General</c:formatCode>
                <c:ptCount val="10"/>
                <c:pt idx="0">
                  <c:v>10</c:v>
                </c:pt>
                <c:pt idx="1">
                  <c:v>6</c:v>
                </c:pt>
                <c:pt idx="2">
                  <c:v>5</c:v>
                </c:pt>
                <c:pt idx="3">
                  <c:v>4</c:v>
                </c:pt>
                <c:pt idx="4">
                  <c:v>5</c:v>
                </c:pt>
                <c:pt idx="5">
                  <c:v>5</c:v>
                </c:pt>
                <c:pt idx="6">
                  <c:v>9</c:v>
                </c:pt>
                <c:pt idx="7">
                  <c:v>6</c:v>
                </c:pt>
                <c:pt idx="8">
                  <c:v>4</c:v>
                </c:pt>
                <c:pt idx="9">
                  <c:v>4</c:v>
                </c:pt>
              </c:numCache>
            </c:numRef>
          </c:val>
        </c:ser>
        <c:ser>
          <c:idx val="2"/>
          <c:order val="2"/>
          <c:tx>
            <c:strRef>
              <c:f>data2!$N$3:$N$4</c:f>
              <c:strCache>
                <c:ptCount val="1"/>
                <c:pt idx="0">
                  <c:v>Biotechnology / R&amp;D Services</c:v>
                </c:pt>
              </c:strCache>
            </c:strRef>
          </c:tx>
          <c:invertIfNegative val="0"/>
          <c:cat>
            <c:strRef>
              <c:f>data2!$K$5:$K$15</c:f>
              <c:strCache>
                <c:ptCount val="10"/>
                <c:pt idx="0">
                  <c:v>2009</c:v>
                </c:pt>
                <c:pt idx="1">
                  <c:v>2010</c:v>
                </c:pt>
                <c:pt idx="2">
                  <c:v>2011</c:v>
                </c:pt>
                <c:pt idx="3">
                  <c:v>2012</c:v>
                </c:pt>
                <c:pt idx="4">
                  <c:v>2013</c:v>
                </c:pt>
                <c:pt idx="5">
                  <c:v>2014</c:v>
                </c:pt>
                <c:pt idx="6">
                  <c:v>2015</c:v>
                </c:pt>
                <c:pt idx="7">
                  <c:v>2016</c:v>
                </c:pt>
                <c:pt idx="8">
                  <c:v>2017</c:v>
                </c:pt>
                <c:pt idx="9">
                  <c:v>2018</c:v>
                </c:pt>
              </c:strCache>
            </c:strRef>
          </c:cat>
          <c:val>
            <c:numRef>
              <c:f>data2!$N$5:$N$15</c:f>
              <c:numCache>
                <c:formatCode>General</c:formatCode>
                <c:ptCount val="10"/>
                <c:pt idx="0">
                  <c:v>6</c:v>
                </c:pt>
                <c:pt idx="1">
                  <c:v>11</c:v>
                </c:pt>
                <c:pt idx="2">
                  <c:v>9</c:v>
                </c:pt>
                <c:pt idx="3">
                  <c:v>12</c:v>
                </c:pt>
                <c:pt idx="4">
                  <c:v>17</c:v>
                </c:pt>
                <c:pt idx="5">
                  <c:v>6</c:v>
                </c:pt>
                <c:pt idx="6">
                  <c:v>16</c:v>
                </c:pt>
                <c:pt idx="7">
                  <c:v>7</c:v>
                </c:pt>
                <c:pt idx="8">
                  <c:v>4</c:v>
                </c:pt>
                <c:pt idx="9">
                  <c:v>5</c:v>
                </c:pt>
              </c:numCache>
            </c:numRef>
          </c:val>
        </c:ser>
        <c:dLbls>
          <c:showLegendKey val="0"/>
          <c:showVal val="0"/>
          <c:showCatName val="0"/>
          <c:showSerName val="0"/>
          <c:showPercent val="0"/>
          <c:showBubbleSize val="0"/>
        </c:dLbls>
        <c:gapWidth val="55"/>
        <c:gapDepth val="55"/>
        <c:shape val="box"/>
        <c:axId val="309937320"/>
        <c:axId val="309933792"/>
        <c:axId val="0"/>
      </c:bar3DChart>
      <c:catAx>
        <c:axId val="309937320"/>
        <c:scaling>
          <c:orientation val="minMax"/>
        </c:scaling>
        <c:delete val="0"/>
        <c:axPos val="b"/>
        <c:numFmt formatCode="General" sourceLinked="0"/>
        <c:majorTickMark val="none"/>
        <c:minorTickMark val="none"/>
        <c:tickLblPos val="nextTo"/>
        <c:txPr>
          <a:bodyPr rot="-2700000" vert="horz"/>
          <a:lstStyle/>
          <a:p>
            <a:pPr>
              <a:defRPr sz="800" b="1" i="0" u="none" strike="noStrike" baseline="0">
                <a:solidFill>
                  <a:srgbClr val="000000"/>
                </a:solidFill>
                <a:latin typeface="Calibri"/>
                <a:ea typeface="Calibri"/>
                <a:cs typeface="Calibri"/>
              </a:defRPr>
            </a:pPr>
            <a:endParaRPr lang="en-US"/>
          </a:p>
        </c:txPr>
        <c:crossAx val="309933792"/>
        <c:crosses val="autoZero"/>
        <c:auto val="0"/>
        <c:lblAlgn val="ctr"/>
        <c:lblOffset val="50"/>
        <c:tickMarkSkip val="1"/>
        <c:noMultiLvlLbl val="0"/>
      </c:catAx>
      <c:valAx>
        <c:axId val="309933792"/>
        <c:scaling>
          <c:orientation val="minMax"/>
        </c:scaling>
        <c:delete val="0"/>
        <c:axPos val="l"/>
        <c:majorGridlines/>
        <c:numFmt formatCode="General" sourceLinked="1"/>
        <c:majorTickMark val="none"/>
        <c:minorTickMark val="none"/>
        <c:tickLblPos val="nextTo"/>
        <c:txPr>
          <a:bodyPr rot="0" vert="horz"/>
          <a:lstStyle/>
          <a:p>
            <a:pPr>
              <a:defRPr sz="800" b="1" i="0" u="none" strike="noStrike" baseline="0">
                <a:solidFill>
                  <a:srgbClr val="000000"/>
                </a:solidFill>
                <a:latin typeface="Calibri"/>
                <a:ea typeface="Calibri"/>
                <a:cs typeface="Calibri"/>
              </a:defRPr>
            </a:pPr>
            <a:endParaRPr lang="en-US"/>
          </a:p>
        </c:txPr>
        <c:crossAx val="309937320"/>
        <c:crosses val="autoZero"/>
        <c:crossBetween val="between"/>
      </c:valAx>
      <c:spPr>
        <a:noFill/>
        <a:ln w="25400">
          <a:noFill/>
        </a:ln>
      </c:spPr>
    </c:plotArea>
    <c:legend>
      <c:legendPos val="b"/>
      <c:layout/>
      <c:overlay val="0"/>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a:noFill/>
    </a:ln>
    <a:scene3d>
      <a:camera prst="orthographicFront"/>
      <a:lightRig rig="threePt" dir="t"/>
    </a:scene3d>
    <a:sp3d/>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0"/>
    <c:view3D>
      <c:rotX val="30"/>
      <c:rotY val="0"/>
      <c:rAngAx val="0"/>
      <c:perspective val="0"/>
    </c:view3D>
    <c:floor>
      <c:thickness val="0"/>
    </c:floor>
    <c:sideWall>
      <c:thickness val="0"/>
    </c:sideWall>
    <c:backWall>
      <c:thickness val="0"/>
    </c:backWall>
    <c:plotArea>
      <c:layout>
        <c:manualLayout>
          <c:layoutTarget val="inner"/>
          <c:xMode val="edge"/>
          <c:yMode val="edge"/>
          <c:x val="9.8326098801723466E-2"/>
          <c:y val="0.21079028645126255"/>
          <c:w val="0.78223471067096595"/>
          <c:h val="0.71349342550102457"/>
        </c:manualLayout>
      </c:layout>
      <c:pie3DChart>
        <c:varyColors val="1"/>
        <c:ser>
          <c:idx val="0"/>
          <c:order val="0"/>
          <c:dPt>
            <c:idx val="0"/>
            <c:bubble3D val="0"/>
          </c:dPt>
          <c:dPt>
            <c:idx val="1"/>
            <c:bubble3D val="0"/>
          </c:dPt>
          <c:dPt>
            <c:idx val="2"/>
            <c:bubble3D val="0"/>
          </c:dPt>
          <c:dPt>
            <c:idx val="3"/>
            <c:bubble3D val="0"/>
          </c:dPt>
          <c:dPt>
            <c:idx val="4"/>
            <c:bubble3D val="0"/>
          </c:dPt>
          <c:dPt>
            <c:idx val="5"/>
            <c:bubble3D val="0"/>
          </c:dPt>
          <c:dPt>
            <c:idx val="6"/>
            <c:bubble3D val="0"/>
          </c:dPt>
          <c:dPt>
            <c:idx val="7"/>
            <c:bubble3D val="0"/>
          </c:dPt>
          <c:dPt>
            <c:idx val="8"/>
            <c:bubble3D val="0"/>
          </c:dPt>
          <c:dPt>
            <c:idx val="9"/>
            <c:bubble3D val="0"/>
          </c:dPt>
          <c:dPt>
            <c:idx val="10"/>
            <c:bubble3D val="0"/>
          </c:dPt>
          <c:dPt>
            <c:idx val="11"/>
            <c:bubble3D val="0"/>
          </c:dPt>
          <c:dPt>
            <c:idx val="12"/>
            <c:bubble3D val="0"/>
          </c:dPt>
          <c:dLbls>
            <c:dLbl>
              <c:idx val="0"/>
              <c:layout>
                <c:manualLayout>
                  <c:x val="3.4413279427209682E-3"/>
                  <c:y val="-3.33402282965789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
              <c:layout>
                <c:manualLayout>
                  <c:x val="4.2356468874353249E-3"/>
                  <c:y val="-4.442791282731704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2"/>
              <c:layout>
                <c:manualLayout>
                  <c:x val="1.8876303888162371E-2"/>
                  <c:y val="-2.6594599604584459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3"/>
              <c:layout>
                <c:manualLayout>
                  <c:x val="2.4937187838202386E-2"/>
                  <c:y val="-8.6973523766480912E-4"/>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4"/>
              <c:layout>
                <c:manualLayout>
                  <c:x val="2.3472306167209123E-2"/>
                  <c:y val="-5.6388643768666848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5"/>
              <c:layout>
                <c:manualLayout>
                  <c:x val="7.8380739243506137E-2"/>
                  <c:y val="-1.8990888888888991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6"/>
              <c:layout>
                <c:manualLayout>
                  <c:x val="2.5130396434301976E-2"/>
                  <c:y val="-5.6444444444446514E-3"/>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7"/>
              <c:layout>
                <c:manualLayout>
                  <c:x val="-2.1671251067610173E-3"/>
                  <c:y val="2.3773436412607825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8"/>
              <c:layout>
                <c:manualLayout>
                  <c:x val="-2.3898585994033623E-2"/>
                  <c:y val="1.6460166441774622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9"/>
              <c:layout>
                <c:manualLayout>
                  <c:x val="-6.2159951258487986E-2"/>
                  <c:y val="1.4681645397773554E-2"/>
                </c:manualLayout>
              </c:layout>
              <c:numFmt formatCode="0%" sourceLinked="0"/>
              <c:spPr>
                <a:noFill/>
                <a:ln w="25400">
                  <a:noFill/>
                </a:ln>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0"/>
              <c:layout>
                <c:manualLayout>
                  <c:x val="-2.6356603456091431E-2"/>
                  <c:y val="-6.736559869671456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1"/>
              <c:layout>
                <c:manualLayout>
                  <c:x val="3.5821376896203118E-3"/>
                  <c:y val="-3.0136777083898995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dLbl>
              <c:idx val="12"/>
              <c:layout>
                <c:manualLayout>
                  <c:x val="1.910496589752527E-4"/>
                  <c:y val="-1.9046854181172794E-2"/>
                </c:manualLayout>
              </c:layout>
              <c:numFmt formatCode="0.0%" sourceLinked="0"/>
              <c:spPr/>
              <c:txPr>
                <a:bodyPr/>
                <a:lstStyle/>
                <a:p>
                  <a:pPr>
                    <a:defRPr sz="1000" b="1" i="0" u="none" strike="noStrike" baseline="0">
                      <a:solidFill>
                        <a:srgbClr val="000000"/>
                      </a:solidFill>
                      <a:latin typeface="Calibri"/>
                      <a:ea typeface="Calibri"/>
                      <a:cs typeface="Calibri"/>
                    </a:defRPr>
                  </a:pPr>
                  <a:endParaRPr lang="en-US"/>
                </a:p>
              </c:txPr>
              <c:dLblPos val="bestFit"/>
              <c:showLegendKey val="0"/>
              <c:showVal val="1"/>
              <c:showCatName val="1"/>
              <c:showSerName val="0"/>
              <c:showPercent val="1"/>
              <c:showBubbleSize val="0"/>
              <c:separator>
</c:separator>
              <c:extLst>
                <c:ext xmlns:c15="http://schemas.microsoft.com/office/drawing/2012/chart" uri="{CE6537A1-D6FC-4f65-9D91-7224C49458BB}">
                  <c15:layout/>
                </c:ext>
              </c:extLst>
            </c:dLbl>
            <c:numFmt formatCode="0.0%" sourceLinked="0"/>
            <c:spPr>
              <a:noFill/>
              <a:ln w="25400">
                <a:noFill/>
              </a:ln>
            </c:spPr>
            <c:txPr>
              <a:bodyPr wrap="square" lIns="38100" tIns="19050" rIns="38100" bIns="19050" anchor="ctr">
                <a:spAutoFit/>
              </a:bodyPr>
              <a:lstStyle/>
              <a:p>
                <a:pPr>
                  <a:defRPr sz="1000" b="1" i="0" u="none" strike="noStrike" baseline="0">
                    <a:solidFill>
                      <a:srgbClr val="000000"/>
                    </a:solidFill>
                    <a:latin typeface="Calibri"/>
                    <a:ea typeface="Calibri"/>
                    <a:cs typeface="Calibri"/>
                  </a:defRPr>
                </a:pPr>
                <a:endParaRPr lang="en-US"/>
              </a:p>
            </c:txPr>
            <c:showLegendKey val="0"/>
            <c:showVal val="1"/>
            <c:showCatName val="1"/>
            <c:showSerName val="0"/>
            <c:showPercent val="1"/>
            <c:showBubbleSize val="0"/>
            <c:separator>
</c:separator>
            <c:showLeaderLines val="1"/>
            <c:extLst>
              <c:ext xmlns:c15="http://schemas.microsoft.com/office/drawing/2012/chart" uri="{CE6537A1-D6FC-4f65-9D91-7224C49458BB}"/>
            </c:extLst>
          </c:dLbls>
          <c:cat>
            <c:strRef>
              <c:f>data2!$G$59:$G$71</c:f>
              <c:strCache>
                <c:ptCount val="13"/>
                <c:pt idx="0">
                  <c:v>AgroBio</c:v>
                </c:pt>
                <c:pt idx="1">
                  <c:v>Bioinformatics and Bioelectronics</c:v>
                </c:pt>
                <c:pt idx="2">
                  <c:v>Contract Research and Manufacturing</c:v>
                </c:pt>
                <c:pt idx="3">
                  <c:v>Cosmetics</c:v>
                </c:pt>
                <c:pt idx="4">
                  <c:v>Diagnostics and Analytical Services</c:v>
                </c:pt>
                <c:pt idx="5">
                  <c:v>Drug Delivery</c:v>
                </c:pt>
                <c:pt idx="6">
                  <c:v>Environment</c:v>
                </c:pt>
                <c:pt idx="7">
                  <c:v>Food and Nutraceuticals</c:v>
                </c:pt>
                <c:pt idx="8">
                  <c:v>Genomics and Proteomics</c:v>
                </c:pt>
                <c:pt idx="9">
                  <c:v>Industrial Biotechnology</c:v>
                </c:pt>
                <c:pt idx="10">
                  <c:v>Other Services and Suppliers</c:v>
                </c:pt>
                <c:pt idx="11">
                  <c:v>Therapeutics</c:v>
                </c:pt>
                <c:pt idx="12">
                  <c:v>Veterinary</c:v>
                </c:pt>
              </c:strCache>
            </c:strRef>
          </c:cat>
          <c:val>
            <c:numRef>
              <c:f>data2!$H$59:$H$71</c:f>
              <c:numCache>
                <c:formatCode>General</c:formatCode>
                <c:ptCount val="13"/>
                <c:pt idx="0">
                  <c:v>46</c:v>
                </c:pt>
                <c:pt idx="1">
                  <c:v>42</c:v>
                </c:pt>
                <c:pt idx="2">
                  <c:v>102</c:v>
                </c:pt>
                <c:pt idx="3">
                  <c:v>40</c:v>
                </c:pt>
                <c:pt idx="4">
                  <c:v>160</c:v>
                </c:pt>
                <c:pt idx="5">
                  <c:v>14</c:v>
                </c:pt>
                <c:pt idx="6">
                  <c:v>23</c:v>
                </c:pt>
                <c:pt idx="7">
                  <c:v>71</c:v>
                </c:pt>
                <c:pt idx="8">
                  <c:v>56</c:v>
                </c:pt>
                <c:pt idx="9">
                  <c:v>26</c:v>
                </c:pt>
                <c:pt idx="10">
                  <c:v>201</c:v>
                </c:pt>
                <c:pt idx="11">
                  <c:v>79</c:v>
                </c:pt>
                <c:pt idx="12">
                  <c:v>43</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zero"/>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depthPercent val="100"/>
      <c:rAngAx val="1"/>
    </c:view3D>
    <c:floor>
      <c:thickness val="0"/>
    </c:floor>
    <c:sideWall>
      <c:thickness val="0"/>
      <c:spPr>
        <a:noFill/>
      </c:spPr>
    </c:sideWall>
    <c:backWall>
      <c:thickness val="0"/>
      <c:spPr>
        <a:noFill/>
        <a:ln w="25400">
          <a:noFill/>
        </a:ln>
      </c:spPr>
    </c:backWall>
    <c:plotArea>
      <c:layout>
        <c:manualLayout>
          <c:layoutTarget val="inner"/>
          <c:xMode val="edge"/>
          <c:yMode val="edge"/>
          <c:x val="8.8667269177594904E-2"/>
          <c:y val="0.2309867491445505"/>
          <c:w val="0.88254026400865793"/>
          <c:h val="0.63115513089883191"/>
        </c:manualLayout>
      </c:layout>
      <c:bar3DChart>
        <c:barDir val="bar"/>
        <c:grouping val="clustered"/>
        <c:varyColors val="0"/>
        <c:ser>
          <c:idx val="0"/>
          <c:order val="0"/>
          <c:invertIfNegative val="0"/>
          <c:dLbls>
            <c:spPr>
              <a:noFill/>
              <a:ln w="25400">
                <a:noFill/>
              </a:ln>
            </c:spPr>
            <c:txPr>
              <a:bodyPr wrap="square" lIns="38100" tIns="19050" rIns="38100" bIns="19050" anchor="ctr">
                <a:spAutoFit/>
              </a:bodyPr>
              <a:lstStyle/>
              <a:p>
                <a:pPr>
                  <a:defRPr sz="1000" b="0"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data2!$A$104:$A$107</c:f>
              <c:strCache>
                <c:ptCount val="4"/>
                <c:pt idx="0">
                  <c:v>Phase III</c:v>
                </c:pt>
                <c:pt idx="1">
                  <c:v>Phase II</c:v>
                </c:pt>
                <c:pt idx="2">
                  <c:v>Phase I</c:v>
                </c:pt>
                <c:pt idx="3">
                  <c:v>Preclinical</c:v>
                </c:pt>
              </c:strCache>
            </c:strRef>
          </c:cat>
          <c:val>
            <c:numRef>
              <c:f>data2!$B$104:$B$107</c:f>
              <c:numCache>
                <c:formatCode>General</c:formatCode>
                <c:ptCount val="4"/>
                <c:pt idx="0">
                  <c:v>5</c:v>
                </c:pt>
                <c:pt idx="1">
                  <c:v>28</c:v>
                </c:pt>
                <c:pt idx="2">
                  <c:v>25</c:v>
                </c:pt>
                <c:pt idx="3">
                  <c:v>61</c:v>
                </c:pt>
              </c:numCache>
            </c:numRef>
          </c:val>
        </c:ser>
        <c:dLbls>
          <c:showLegendKey val="0"/>
          <c:showVal val="0"/>
          <c:showCatName val="0"/>
          <c:showSerName val="0"/>
          <c:showPercent val="0"/>
          <c:showBubbleSize val="0"/>
        </c:dLbls>
        <c:gapWidth val="150"/>
        <c:shape val="box"/>
        <c:axId val="311770904"/>
        <c:axId val="311770120"/>
        <c:axId val="0"/>
      </c:bar3DChart>
      <c:catAx>
        <c:axId val="311770904"/>
        <c:scaling>
          <c:orientation val="minMax"/>
        </c:scaling>
        <c:delete val="0"/>
        <c:axPos val="l"/>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11770120"/>
        <c:crosses val="autoZero"/>
        <c:auto val="1"/>
        <c:lblAlgn val="ctr"/>
        <c:lblOffset val="100"/>
        <c:noMultiLvlLbl val="0"/>
      </c:catAx>
      <c:valAx>
        <c:axId val="311770120"/>
        <c:scaling>
          <c:orientation val="minMax"/>
        </c:scaling>
        <c:delete val="0"/>
        <c:axPos val="b"/>
        <c:majorGridlines/>
        <c:numFmt formatCode="General" sourceLinked="1"/>
        <c:majorTickMark val="none"/>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11770904"/>
        <c:crosses val="autoZero"/>
        <c:crossBetween val="between"/>
      </c:valAx>
      <c:spPr>
        <a:noFill/>
        <a:ln w="25400">
          <a:noFill/>
        </a:ln>
      </c:spPr>
    </c:plotArea>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pivotSource>
    <c:name>[Trend Analysis Spain 2019 (01) skr.xls]data2!PivotTable2</c:name>
    <c:fmtId val="4"/>
  </c:pivotSource>
  <c:chart>
    <c:title>
      <c:tx>
        <c:rich>
          <a:bodyPr/>
          <a:lstStyle/>
          <a:p>
            <a:pPr>
              <a:defRPr sz="1800" b="1" i="0" u="none" strike="noStrike" baseline="0">
                <a:solidFill>
                  <a:srgbClr val="000000"/>
                </a:solidFill>
                <a:latin typeface="Calibri"/>
                <a:ea typeface="Calibri"/>
                <a:cs typeface="Calibri"/>
              </a:defRPr>
            </a:pPr>
            <a:r>
              <a:rPr lang="en-US"/>
              <a:t>Venture Financing of Biotech Companies</a:t>
            </a:r>
          </a:p>
        </c:rich>
      </c:tx>
      <c:layout/>
      <c:overlay val="0"/>
    </c:title>
    <c:autoTitleDeleted val="0"/>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s>
    <c:plotArea>
      <c:layout/>
      <c:barChart>
        <c:barDir val="col"/>
        <c:grouping val="clustered"/>
        <c:varyColors val="0"/>
        <c:ser>
          <c:idx val="0"/>
          <c:order val="0"/>
          <c:tx>
            <c:strRef>
              <c:f>data2!$B$120:$B$121</c:f>
              <c:strCache>
                <c:ptCount val="1"/>
                <c:pt idx="0">
                  <c:v>Financing Value</c:v>
                </c:pt>
              </c:strCache>
            </c:strRef>
          </c:tx>
          <c:invertIfNegative val="0"/>
          <c:cat>
            <c:strRef>
              <c:f>data2!$A$122:$A$132</c:f>
              <c:strCache>
                <c:ptCount val="10"/>
                <c:pt idx="0">
                  <c:v>2014 H1</c:v>
                </c:pt>
                <c:pt idx="1">
                  <c:v>2014 H2</c:v>
                </c:pt>
                <c:pt idx="2">
                  <c:v>2015 H1</c:v>
                </c:pt>
                <c:pt idx="3">
                  <c:v>2015 H2</c:v>
                </c:pt>
                <c:pt idx="4">
                  <c:v>2016 H1</c:v>
                </c:pt>
                <c:pt idx="5">
                  <c:v>2016 H2</c:v>
                </c:pt>
                <c:pt idx="6">
                  <c:v>2017 H1</c:v>
                </c:pt>
                <c:pt idx="7">
                  <c:v>2017 H2</c:v>
                </c:pt>
                <c:pt idx="8">
                  <c:v>2018 H1</c:v>
                </c:pt>
                <c:pt idx="9">
                  <c:v>2018 H2</c:v>
                </c:pt>
              </c:strCache>
            </c:strRef>
          </c:cat>
          <c:val>
            <c:numRef>
              <c:f>data2!$B$122:$B$132</c:f>
              <c:numCache>
                <c:formatCode>0.0</c:formatCode>
                <c:ptCount val="10"/>
                <c:pt idx="0">
                  <c:v>26.366424199999997</c:v>
                </c:pt>
                <c:pt idx="1">
                  <c:v>9.8268424482150838</c:v>
                </c:pt>
                <c:pt idx="2">
                  <c:v>11.563453906246055</c:v>
                </c:pt>
                <c:pt idx="3">
                  <c:v>45.44097518174955</c:v>
                </c:pt>
                <c:pt idx="4">
                  <c:v>26.002459659585341</c:v>
                </c:pt>
                <c:pt idx="5">
                  <c:v>17.894308668148344</c:v>
                </c:pt>
                <c:pt idx="6">
                  <c:v>15.389046799585788</c:v>
                </c:pt>
                <c:pt idx="7">
                  <c:v>17.787897554350472</c:v>
                </c:pt>
                <c:pt idx="8">
                  <c:v>40.886926729445875</c:v>
                </c:pt>
                <c:pt idx="9">
                  <c:v>36.183936858734377</c:v>
                </c:pt>
              </c:numCache>
            </c:numRef>
          </c:val>
        </c:ser>
        <c:dLbls>
          <c:showLegendKey val="0"/>
          <c:showVal val="0"/>
          <c:showCatName val="0"/>
          <c:showSerName val="0"/>
          <c:showPercent val="0"/>
          <c:showBubbleSize val="0"/>
        </c:dLbls>
        <c:gapWidth val="150"/>
        <c:axId val="311771688"/>
        <c:axId val="311776392"/>
      </c:barChart>
      <c:lineChart>
        <c:grouping val="standard"/>
        <c:varyColors val="0"/>
        <c:ser>
          <c:idx val="1"/>
          <c:order val="1"/>
          <c:tx>
            <c:strRef>
              <c:f>data2!$C$120:$C$121</c:f>
              <c:strCache>
                <c:ptCount val="1"/>
                <c:pt idx="0">
                  <c:v>Number of Rounds</c:v>
                </c:pt>
              </c:strCache>
            </c:strRef>
          </c:tx>
          <c:marker>
            <c:symbol val="none"/>
          </c:marker>
          <c:cat>
            <c:strRef>
              <c:f>data2!$A$122:$A$132</c:f>
              <c:strCache>
                <c:ptCount val="10"/>
                <c:pt idx="0">
                  <c:v>2014 H1</c:v>
                </c:pt>
                <c:pt idx="1">
                  <c:v>2014 H2</c:v>
                </c:pt>
                <c:pt idx="2">
                  <c:v>2015 H1</c:v>
                </c:pt>
                <c:pt idx="3">
                  <c:v>2015 H2</c:v>
                </c:pt>
                <c:pt idx="4">
                  <c:v>2016 H1</c:v>
                </c:pt>
                <c:pt idx="5">
                  <c:v>2016 H2</c:v>
                </c:pt>
                <c:pt idx="6">
                  <c:v>2017 H1</c:v>
                </c:pt>
                <c:pt idx="7">
                  <c:v>2017 H2</c:v>
                </c:pt>
                <c:pt idx="8">
                  <c:v>2018 H1</c:v>
                </c:pt>
                <c:pt idx="9">
                  <c:v>2018 H2</c:v>
                </c:pt>
              </c:strCache>
            </c:strRef>
          </c:cat>
          <c:val>
            <c:numRef>
              <c:f>data2!$C$122:$C$132</c:f>
              <c:numCache>
                <c:formatCode>General</c:formatCode>
                <c:ptCount val="10"/>
                <c:pt idx="0">
                  <c:v>4</c:v>
                </c:pt>
                <c:pt idx="1">
                  <c:v>10</c:v>
                </c:pt>
                <c:pt idx="2">
                  <c:v>9</c:v>
                </c:pt>
                <c:pt idx="3">
                  <c:v>11</c:v>
                </c:pt>
                <c:pt idx="4">
                  <c:v>13</c:v>
                </c:pt>
                <c:pt idx="5">
                  <c:v>23</c:v>
                </c:pt>
                <c:pt idx="6">
                  <c:v>13</c:v>
                </c:pt>
                <c:pt idx="7">
                  <c:v>11</c:v>
                </c:pt>
                <c:pt idx="8">
                  <c:v>11</c:v>
                </c:pt>
                <c:pt idx="9">
                  <c:v>2</c:v>
                </c:pt>
              </c:numCache>
            </c:numRef>
          </c:val>
          <c:smooth val="0"/>
        </c:ser>
        <c:dLbls>
          <c:showLegendKey val="0"/>
          <c:showVal val="0"/>
          <c:showCatName val="0"/>
          <c:showSerName val="0"/>
          <c:showPercent val="0"/>
          <c:showBubbleSize val="0"/>
        </c:dLbls>
        <c:marker val="1"/>
        <c:smooth val="0"/>
        <c:axId val="311773256"/>
        <c:axId val="311775216"/>
      </c:lineChart>
      <c:catAx>
        <c:axId val="311771688"/>
        <c:scaling>
          <c:orientation val="minMax"/>
        </c:scaling>
        <c:delete val="0"/>
        <c:axPos val="b"/>
        <c:numFmt formatCode="#,##0.00" sourceLinked="0"/>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11776392"/>
        <c:crosses val="autoZero"/>
        <c:auto val="0"/>
        <c:lblAlgn val="ctr"/>
        <c:lblOffset val="100"/>
        <c:noMultiLvlLbl val="0"/>
      </c:catAx>
      <c:valAx>
        <c:axId val="311776392"/>
        <c:scaling>
          <c:orientation val="minMax"/>
        </c:scaling>
        <c:delete val="0"/>
        <c:axPos val="l"/>
        <c:majorGridlines/>
        <c:title>
          <c:tx>
            <c:rich>
              <a:bodyPr/>
              <a:lstStyle/>
              <a:p>
                <a:pPr>
                  <a:defRPr sz="1000" b="1" i="0" u="none" strike="noStrike" baseline="0">
                    <a:solidFill>
                      <a:srgbClr val="000000"/>
                    </a:solidFill>
                    <a:latin typeface="Calibri"/>
                    <a:ea typeface="Calibri"/>
                    <a:cs typeface="Calibri"/>
                  </a:defRPr>
                </a:pPr>
                <a:r>
                  <a:rPr lang="en-US"/>
                  <a:t>Financing Value (Million USD)</a:t>
                </a:r>
              </a:p>
            </c:rich>
          </c:tx>
          <c:layout/>
          <c:overlay val="0"/>
        </c:title>
        <c:numFmt formatCode="0.0"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11771688"/>
        <c:crosses val="autoZero"/>
        <c:crossBetween val="between"/>
      </c:valAx>
      <c:catAx>
        <c:axId val="311773256"/>
        <c:scaling>
          <c:orientation val="minMax"/>
        </c:scaling>
        <c:delete val="1"/>
        <c:axPos val="b"/>
        <c:numFmt formatCode="General" sourceLinked="1"/>
        <c:majorTickMark val="out"/>
        <c:minorTickMark val="none"/>
        <c:tickLblPos val="nextTo"/>
        <c:crossAx val="311775216"/>
        <c:crosses val="autoZero"/>
        <c:auto val="0"/>
        <c:lblAlgn val="ctr"/>
        <c:lblOffset val="100"/>
        <c:noMultiLvlLbl val="0"/>
      </c:catAx>
      <c:valAx>
        <c:axId val="311775216"/>
        <c:scaling>
          <c:orientation val="minMax"/>
        </c:scaling>
        <c:delete val="0"/>
        <c:axPos val="r"/>
        <c:title>
          <c:tx>
            <c:rich>
              <a:bodyPr/>
              <a:lstStyle/>
              <a:p>
                <a:pPr>
                  <a:defRPr sz="1000" b="1" i="0" u="none" strike="noStrike" baseline="0">
                    <a:solidFill>
                      <a:srgbClr val="000000"/>
                    </a:solidFill>
                    <a:latin typeface="Calibri"/>
                    <a:ea typeface="Calibri"/>
                    <a:cs typeface="Calibri"/>
                  </a:defRPr>
                </a:pPr>
                <a:r>
                  <a:rPr lang="en-US"/>
                  <a:t>Number of Rounds</a:t>
                </a:r>
              </a:p>
            </c:rich>
          </c:tx>
          <c:layout/>
          <c:overlay val="0"/>
        </c:title>
        <c:numFmt formatCode="General" sourceLinked="1"/>
        <c:majorTickMark val="out"/>
        <c:minorTickMark val="none"/>
        <c:tickLblPos val="nextTo"/>
        <c:txPr>
          <a:bodyPr rot="0" vert="horz"/>
          <a:lstStyle/>
          <a:p>
            <a:pPr>
              <a:defRPr sz="1000" b="1" i="0" u="none" strike="noStrike" baseline="0">
                <a:solidFill>
                  <a:srgbClr val="000000"/>
                </a:solidFill>
                <a:latin typeface="Calibri"/>
                <a:ea typeface="Calibri"/>
                <a:cs typeface="Calibri"/>
              </a:defRPr>
            </a:pPr>
            <a:endParaRPr lang="en-US"/>
          </a:p>
        </c:txPr>
        <c:crossAx val="311773256"/>
        <c:crosses val="max"/>
        <c:crossBetween val="between"/>
        <c:majorUnit val="5"/>
      </c:valAx>
      <c:dTable>
        <c:showHorzBorder val="1"/>
        <c:showVertBorder val="1"/>
        <c:showOutline val="1"/>
        <c:showKeys val="0"/>
        <c:txPr>
          <a:bodyPr/>
          <a:lstStyle/>
          <a:p>
            <a:pPr rtl="0">
              <a:defRPr sz="1000" b="1" i="0" u="none" strike="noStrike" baseline="0">
                <a:solidFill>
                  <a:srgbClr val="000000"/>
                </a:solidFill>
                <a:latin typeface="Calibri"/>
                <a:ea typeface="Calibri"/>
                <a:cs typeface="Calibri"/>
              </a:defRPr>
            </a:pPr>
            <a:endParaRPr lang="en-US"/>
          </a:p>
        </c:txPr>
      </c:dTable>
    </c:plotArea>
    <c:legend>
      <c:legendPos val="r"/>
      <c:layout>
        <c:manualLayout>
          <c:xMode val="edge"/>
          <c:yMode val="edge"/>
          <c:x val="0.75458851398634919"/>
          <c:y val="4.4890485312899103E-2"/>
          <c:w val="0.1851055129541119"/>
          <c:h val="8.2246529994561487E-2"/>
        </c:manualLayout>
      </c:layout>
      <c:overlay val="1"/>
      <c:txPr>
        <a:bodyPr/>
        <a:lstStyle/>
        <a:p>
          <a:pPr>
            <a:defRPr sz="920" b="0" i="0" u="none" strike="noStrike" baseline="0">
              <a:solidFill>
                <a:srgbClr val="000000"/>
              </a:solidFill>
              <a:latin typeface="Calibri"/>
              <a:ea typeface="Calibri"/>
              <a:cs typeface="Calibri"/>
            </a:defRPr>
          </a:pPr>
          <a:endParaRPr lang="en-US"/>
        </a:p>
      </c:txPr>
    </c:legend>
    <c:plotVisOnly val="1"/>
    <c:dispBlanksAs val="gap"/>
    <c:showDLblsOverMax val="0"/>
  </c:chart>
  <c:spPr>
    <a:noFill/>
    <a:ln>
      <a:no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pivotOptions>
    </c:ext>
  </c:extLst>
</c:chartSpace>
</file>

<file path=ppt/drawings/drawing1.xml><?xml version="1.0" encoding="utf-8"?>
<c:userShapes xmlns:c="http://schemas.openxmlformats.org/drawingml/2006/chart">
  <cdr:relSizeAnchor xmlns:cdr="http://schemas.openxmlformats.org/drawingml/2006/chartDrawing">
    <cdr:from>
      <cdr:x>0.85731</cdr:x>
      <cdr:y>0.93597</cdr:y>
    </cdr:from>
    <cdr:to>
      <cdr:x>0.99144</cdr:x>
      <cdr:y>0.98249</cdr:y>
    </cdr:to>
    <cdr:sp macro="" textlink="">
      <cdr:nvSpPr>
        <cdr:cNvPr id="2" name="TextBox 1"/>
        <cdr:cNvSpPr txBox="1"/>
      </cdr:nvSpPr>
      <cdr:spPr>
        <a:xfrm xmlns:a="http://schemas.openxmlformats.org/drawingml/2006/main">
          <a:off x="6732492" y="3832974"/>
          <a:ext cx="1053353"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0.26064</cdr:x>
      <cdr:y>0.04082</cdr:y>
    </cdr:from>
    <cdr:to>
      <cdr:x>0.816</cdr:x>
      <cdr:y>0.16837</cdr:y>
    </cdr:to>
    <cdr:sp macro="" textlink="">
      <cdr:nvSpPr>
        <cdr:cNvPr id="2" name="TextBox 1"/>
        <cdr:cNvSpPr txBox="1"/>
      </cdr:nvSpPr>
      <cdr:spPr>
        <a:xfrm xmlns:a="http://schemas.openxmlformats.org/drawingml/2006/main">
          <a:off x="2332055" y="104774"/>
          <a:ext cx="4985386" cy="3249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800" b="1"/>
            <a:t>Number of Biotech Products</a:t>
          </a:r>
          <a:r>
            <a:rPr lang="en-GB" sz="1800" b="1" baseline="0"/>
            <a:t> in Development</a:t>
          </a:r>
          <a:endParaRPr lang="en-GB" sz="18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5E552D7B-0E3B-4617-B32F-8499E8B04C88}" type="datetimeFigureOut">
              <a:rPr lang="de-DE" smtClean="0"/>
              <a:t>25.06.2019</a:t>
            </a:fld>
            <a:endParaRPr lang="de-DE"/>
          </a:p>
        </p:txBody>
      </p:sp>
      <p:sp>
        <p:nvSpPr>
          <p:cNvPr id="4" name="Fußzeilenplatzhalt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de-DE"/>
          </a:p>
        </p:txBody>
      </p:sp>
      <p:sp>
        <p:nvSpPr>
          <p:cNvPr id="5" name="Foliennummernplatzhalt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4AAADB1D-FB8B-44E1-992B-0B4DB4EB5627}" type="slidenum">
              <a:rPr lang="de-DE" smtClean="0"/>
              <a:t>‹#›</a:t>
            </a:fld>
            <a:endParaRPr lang="de-DE"/>
          </a:p>
        </p:txBody>
      </p:sp>
    </p:spTree>
    <p:extLst>
      <p:ext uri="{BB962C8B-B14F-4D97-AF65-F5344CB8AC3E}">
        <p14:creationId xmlns:p14="http://schemas.microsoft.com/office/powerpoint/2010/main" val="2005958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pPr>
              <a:defRPr/>
            </a:pPr>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pPr>
              <a:defRPr/>
            </a:pPr>
            <a:fld id="{0C9D0C0C-9087-49E5-8AE5-33AC5D856FC8}" type="datetimeFigureOut">
              <a:rPr lang="de-DE"/>
              <a:pPr>
                <a:defRPr/>
              </a:pPr>
              <a:t>25.06.2019</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pPr lvl="0"/>
            <a:endParaRPr lang="en-GB" noProof="0" smtClean="0"/>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pPr>
              <a:defRPr/>
            </a:pPr>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pPr>
              <a:defRPr/>
            </a:pPr>
            <a:fld id="{1C59CBE9-FAF9-40BB-89F5-55AA77CBACB2}" type="slidenum">
              <a:rPr lang="en-GB"/>
              <a:pPr>
                <a:defRPr/>
              </a:pPr>
              <a:t>‹#›</a:t>
            </a:fld>
            <a:endParaRPr lang="en-GB"/>
          </a:p>
        </p:txBody>
      </p:sp>
    </p:spTree>
    <p:extLst>
      <p:ext uri="{BB962C8B-B14F-4D97-AF65-F5344CB8AC3E}">
        <p14:creationId xmlns:p14="http://schemas.microsoft.com/office/powerpoint/2010/main" val="2233807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856DB6-A69E-4F71-96CC-8B06F3C687CA}" type="slidenum">
              <a:rPr lang="en-GB" smtClean="0"/>
              <a:pPr/>
              <a:t>1</a:t>
            </a:fld>
            <a:endParaRPr lang="en-GB" smtClean="0"/>
          </a:p>
        </p:txBody>
      </p:sp>
    </p:spTree>
    <p:extLst>
      <p:ext uri="{BB962C8B-B14F-4D97-AF65-F5344CB8AC3E}">
        <p14:creationId xmlns:p14="http://schemas.microsoft.com/office/powerpoint/2010/main" val="3639907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10</a:t>
            </a:fld>
            <a:endParaRPr lang="en-GB" smtClean="0"/>
          </a:p>
        </p:txBody>
      </p:sp>
    </p:spTree>
    <p:extLst>
      <p:ext uri="{BB962C8B-B14F-4D97-AF65-F5344CB8AC3E}">
        <p14:creationId xmlns:p14="http://schemas.microsoft.com/office/powerpoint/2010/main" val="4041299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9627894-7B4D-475A-9EC4-687D58E99D6D}" type="slidenum">
              <a:rPr lang="en-GB" smtClean="0"/>
              <a:pPr/>
              <a:t>11</a:t>
            </a:fld>
            <a:endParaRPr lang="en-GB" smtClean="0"/>
          </a:p>
        </p:txBody>
      </p:sp>
    </p:spTree>
    <p:extLst>
      <p:ext uri="{BB962C8B-B14F-4D97-AF65-F5344CB8AC3E}">
        <p14:creationId xmlns:p14="http://schemas.microsoft.com/office/powerpoint/2010/main" val="1080866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278D550-4A12-487C-8277-B733CD646E66}" type="slidenum">
              <a:rPr lang="en-GB" smtClean="0"/>
              <a:pPr/>
              <a:t>12</a:t>
            </a:fld>
            <a:endParaRPr lang="en-GB" smtClean="0"/>
          </a:p>
        </p:txBody>
      </p:sp>
    </p:spTree>
    <p:extLst>
      <p:ext uri="{BB962C8B-B14F-4D97-AF65-F5344CB8AC3E}">
        <p14:creationId xmlns:p14="http://schemas.microsoft.com/office/powerpoint/2010/main" val="1908205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4E2E73-DCF7-42EF-A399-9DCC453DE971}" type="slidenum">
              <a:rPr lang="en-GB" smtClean="0"/>
              <a:pPr/>
              <a:t>13</a:t>
            </a:fld>
            <a:endParaRPr lang="en-GB" smtClean="0"/>
          </a:p>
        </p:txBody>
      </p:sp>
    </p:spTree>
    <p:extLst>
      <p:ext uri="{BB962C8B-B14F-4D97-AF65-F5344CB8AC3E}">
        <p14:creationId xmlns:p14="http://schemas.microsoft.com/office/powerpoint/2010/main" val="3824345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B9A2B70-112C-449D-ABB3-7BC2E5BDF05D}" type="slidenum">
              <a:rPr lang="en-GB" smtClean="0"/>
              <a:pPr/>
              <a:t>2</a:t>
            </a:fld>
            <a:endParaRPr lang="en-GB" smtClean="0"/>
          </a:p>
        </p:txBody>
      </p:sp>
    </p:spTree>
    <p:extLst>
      <p:ext uri="{BB962C8B-B14F-4D97-AF65-F5344CB8AC3E}">
        <p14:creationId xmlns:p14="http://schemas.microsoft.com/office/powerpoint/2010/main" val="759567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3</a:t>
            </a:fld>
            <a:endParaRPr lang="en-GB" smtClean="0"/>
          </a:p>
        </p:txBody>
      </p:sp>
    </p:spTree>
    <p:extLst>
      <p:ext uri="{BB962C8B-B14F-4D97-AF65-F5344CB8AC3E}">
        <p14:creationId xmlns:p14="http://schemas.microsoft.com/office/powerpoint/2010/main" val="39610798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004497-03F4-498C-BF3A-AFB36F82BCD2}" type="slidenum">
              <a:rPr lang="en-GB" smtClean="0"/>
              <a:pPr/>
              <a:t>4</a:t>
            </a:fld>
            <a:endParaRPr lang="en-GB" smtClean="0"/>
          </a:p>
        </p:txBody>
      </p:sp>
    </p:spTree>
    <p:extLst>
      <p:ext uri="{BB962C8B-B14F-4D97-AF65-F5344CB8AC3E}">
        <p14:creationId xmlns:p14="http://schemas.microsoft.com/office/powerpoint/2010/main" val="3700035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D179A89-CAC0-46B2-8D9D-223C64A817C7}" type="slidenum">
              <a:rPr lang="en-GB" smtClean="0"/>
              <a:pPr/>
              <a:t>5</a:t>
            </a:fld>
            <a:endParaRPr lang="en-GB" smtClean="0"/>
          </a:p>
        </p:txBody>
      </p:sp>
    </p:spTree>
    <p:extLst>
      <p:ext uri="{BB962C8B-B14F-4D97-AF65-F5344CB8AC3E}">
        <p14:creationId xmlns:p14="http://schemas.microsoft.com/office/powerpoint/2010/main" val="3589286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D38B9-8DFA-4841-B6CF-62347D772160}" type="slidenum">
              <a:rPr lang="en-GB" smtClean="0"/>
              <a:pPr/>
              <a:t>6</a:t>
            </a:fld>
            <a:endParaRPr lang="en-GB" smtClean="0"/>
          </a:p>
        </p:txBody>
      </p:sp>
    </p:spTree>
    <p:extLst>
      <p:ext uri="{BB962C8B-B14F-4D97-AF65-F5344CB8AC3E}">
        <p14:creationId xmlns:p14="http://schemas.microsoft.com/office/powerpoint/2010/main" val="3007219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B183E3-C084-458A-9D27-9EC21A0AA3B1}" type="slidenum">
              <a:rPr lang="en-GB" smtClean="0"/>
              <a:pPr/>
              <a:t>7</a:t>
            </a:fld>
            <a:endParaRPr lang="en-GB" smtClean="0"/>
          </a:p>
        </p:txBody>
      </p:sp>
    </p:spTree>
    <p:extLst>
      <p:ext uri="{BB962C8B-B14F-4D97-AF65-F5344CB8AC3E}">
        <p14:creationId xmlns:p14="http://schemas.microsoft.com/office/powerpoint/2010/main" val="3175057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050163-7AC1-44DF-90B2-48FA127940A0}" type="slidenum">
              <a:rPr lang="en-GB" smtClean="0"/>
              <a:pPr/>
              <a:t>8</a:t>
            </a:fld>
            <a:endParaRPr lang="en-GB" smtClean="0"/>
          </a:p>
        </p:txBody>
      </p:sp>
    </p:spTree>
    <p:extLst>
      <p:ext uri="{BB962C8B-B14F-4D97-AF65-F5344CB8AC3E}">
        <p14:creationId xmlns:p14="http://schemas.microsoft.com/office/powerpoint/2010/main" val="11305629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DEA086-3F56-43A7-9CA8-D450FE0DDB9B}" type="slidenum">
              <a:rPr lang="en-GB" smtClean="0"/>
              <a:pPr/>
              <a:t>9</a:t>
            </a:fld>
            <a:endParaRPr lang="en-GB" smtClean="0"/>
          </a:p>
        </p:txBody>
      </p:sp>
    </p:spTree>
    <p:extLst>
      <p:ext uri="{BB962C8B-B14F-4D97-AF65-F5344CB8AC3E}">
        <p14:creationId xmlns:p14="http://schemas.microsoft.com/office/powerpoint/2010/main" val="667754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lvl1pPr>
              <a:defRPr sz="3600">
                <a:latin typeface="Blender Pro Book" pitchFamily="34" charset="0"/>
              </a:defRPr>
            </a:lvl1pPr>
          </a:lstStyle>
          <a:p>
            <a:r>
              <a:rPr lang="en-US" dirty="0" smtClean="0"/>
              <a:t>Click to edit Master title style</a:t>
            </a:r>
            <a:endParaRPr lang="de-CH"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ectangle 6"/>
          <p:cNvSpPr/>
          <p:nvPr/>
        </p:nvSpPr>
        <p:spPr>
          <a:xfrm>
            <a:off x="214313" y="1428750"/>
            <a:ext cx="8715375" cy="5214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de-CH" smtClean="0"/>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C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7B13062-370C-4811-82CA-69849F6D48AE}" type="datetimeFigureOut">
              <a:rPr lang="de-DE"/>
              <a:pPr>
                <a:defRPr/>
              </a:pPr>
              <a:t>25.06.2019</a:t>
            </a:fld>
            <a:endParaRPr lang="de-C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CH"/>
          </a:p>
        </p:txBody>
      </p:sp>
      <p:pic>
        <p:nvPicPr>
          <p:cNvPr id="1031" name="Picture 3" descr="V:\11_Templates\Printing\Logo\VEV_logo_4C.gif"/>
          <p:cNvPicPr>
            <a:picLocks noChangeAspect="1" noChangeArrowheads="1"/>
          </p:cNvPicPr>
          <p:nvPr/>
        </p:nvPicPr>
        <p:blipFill>
          <a:blip r:embed="rId4" cstate="print"/>
          <a:srcRect/>
          <a:stretch>
            <a:fillRect/>
          </a:stretch>
        </p:blipFill>
        <p:spPr bwMode="auto">
          <a:xfrm>
            <a:off x="7715250" y="6376988"/>
            <a:ext cx="1079500" cy="217487"/>
          </a:xfrm>
          <a:prstGeom prst="rect">
            <a:avLst/>
          </a:prstGeom>
          <a:noFill/>
          <a:ln w="9525">
            <a:noFill/>
            <a:miter lim="800000"/>
            <a:headEnd/>
            <a:tailEnd/>
          </a:ln>
        </p:spPr>
      </p:pic>
      <p:pic>
        <p:nvPicPr>
          <p:cNvPr id="1032" name="Picture 8" descr="BIO_Logo_RGB.jpg"/>
          <p:cNvPicPr>
            <a:picLocks noChangeAspect="1"/>
          </p:cNvPicPr>
          <p:nvPr/>
        </p:nvPicPr>
        <p:blipFill>
          <a:blip r:embed="rId5" cstate="print"/>
          <a:srcRect/>
          <a:stretch>
            <a:fillRect/>
          </a:stretch>
        </p:blipFill>
        <p:spPr bwMode="auto">
          <a:xfrm>
            <a:off x="6980238" y="6380163"/>
            <a:ext cx="714375"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97" r:id="rId1"/>
    <p:sldLayoutId id="2147483798" r:id="rId2"/>
  </p:sldLayoutIdLst>
  <p:txStyles>
    <p:titleStyle>
      <a:lvl1pPr algn="l" rtl="0" eaLnBrk="0" fontAlgn="base" hangingPunct="0">
        <a:spcBef>
          <a:spcPct val="0"/>
        </a:spcBef>
        <a:spcAft>
          <a:spcPct val="0"/>
        </a:spcAft>
        <a:defRPr sz="3200" kern="1200">
          <a:solidFill>
            <a:schemeClr val="bg1"/>
          </a:solidFill>
          <a:latin typeface="+mj-lt"/>
          <a:ea typeface="+mj-ea"/>
          <a:cs typeface="+mj-cs"/>
        </a:defRPr>
      </a:lvl1pPr>
      <a:lvl2pPr algn="l" rtl="0" eaLnBrk="0" fontAlgn="base" hangingPunct="0">
        <a:spcBef>
          <a:spcPct val="0"/>
        </a:spcBef>
        <a:spcAft>
          <a:spcPct val="0"/>
        </a:spcAft>
        <a:defRPr sz="3200">
          <a:solidFill>
            <a:schemeClr val="bg1"/>
          </a:solidFill>
          <a:latin typeface="Calibri" pitchFamily="34" charset="0"/>
        </a:defRPr>
      </a:lvl2pPr>
      <a:lvl3pPr algn="l" rtl="0" eaLnBrk="0" fontAlgn="base" hangingPunct="0">
        <a:spcBef>
          <a:spcPct val="0"/>
        </a:spcBef>
        <a:spcAft>
          <a:spcPct val="0"/>
        </a:spcAft>
        <a:defRPr sz="3200">
          <a:solidFill>
            <a:schemeClr val="bg1"/>
          </a:solidFill>
          <a:latin typeface="Calibri" pitchFamily="34" charset="0"/>
        </a:defRPr>
      </a:lvl3pPr>
      <a:lvl4pPr algn="l" rtl="0" eaLnBrk="0" fontAlgn="base" hangingPunct="0">
        <a:spcBef>
          <a:spcPct val="0"/>
        </a:spcBef>
        <a:spcAft>
          <a:spcPct val="0"/>
        </a:spcAft>
        <a:defRPr sz="3200">
          <a:solidFill>
            <a:schemeClr val="bg1"/>
          </a:solidFill>
          <a:latin typeface="Calibri" pitchFamily="34" charset="0"/>
        </a:defRPr>
      </a:lvl4pPr>
      <a:lvl5pPr algn="l" rtl="0" eaLnBrk="0" fontAlgn="base" hangingPunct="0">
        <a:spcBef>
          <a:spcPct val="0"/>
        </a:spcBef>
        <a:spcAft>
          <a:spcPct val="0"/>
        </a:spcAft>
        <a:defRPr sz="3200">
          <a:solidFill>
            <a:schemeClr val="bg1"/>
          </a:solidFill>
          <a:latin typeface="Calibri" pitchFamily="34" charset="0"/>
        </a:defRPr>
      </a:lvl5pPr>
      <a:lvl6pPr marL="457200" algn="l" rtl="0" fontAlgn="base">
        <a:spcBef>
          <a:spcPct val="0"/>
        </a:spcBef>
        <a:spcAft>
          <a:spcPct val="0"/>
        </a:spcAft>
        <a:defRPr sz="3200">
          <a:solidFill>
            <a:schemeClr val="tx1"/>
          </a:solidFill>
          <a:latin typeface="Calibri" pitchFamily="34" charset="0"/>
        </a:defRPr>
      </a:lvl6pPr>
      <a:lvl7pPr marL="914400" algn="l" rtl="0" fontAlgn="base">
        <a:spcBef>
          <a:spcPct val="0"/>
        </a:spcBef>
        <a:spcAft>
          <a:spcPct val="0"/>
        </a:spcAft>
        <a:defRPr sz="3200">
          <a:solidFill>
            <a:schemeClr val="tx1"/>
          </a:solidFill>
          <a:latin typeface="Calibri" pitchFamily="34" charset="0"/>
        </a:defRPr>
      </a:lvl7pPr>
      <a:lvl8pPr marL="1371600" algn="l" rtl="0" fontAlgn="base">
        <a:spcBef>
          <a:spcPct val="0"/>
        </a:spcBef>
        <a:spcAft>
          <a:spcPct val="0"/>
        </a:spcAft>
        <a:defRPr sz="3200">
          <a:solidFill>
            <a:schemeClr val="tx1"/>
          </a:solidFill>
          <a:latin typeface="Calibri" pitchFamily="34" charset="0"/>
        </a:defRPr>
      </a:lvl8pPr>
      <a:lvl9pPr marL="1828800" algn="l" rtl="0" fontAlgn="base">
        <a:spcBef>
          <a:spcPct val="0"/>
        </a:spcBef>
        <a:spcAft>
          <a:spcPct val="0"/>
        </a:spcAft>
        <a:defRPr sz="32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biotechgate.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biocat.cat/ca/bioregio-catalunya/directori-bioregio" TargetMode="External"/><Relationship Id="rId3" Type="http://schemas.openxmlformats.org/officeDocument/2006/relationships/hyperlink" Target="https://www.biotechgate.com/" TargetMode="External"/><Relationship Id="rId7" Type="http://schemas.openxmlformats.org/officeDocument/2006/relationships/hyperlink" Target="http://www.biotechgate.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7.jpeg"/><Relationship Id="rId5" Type="http://schemas.openxmlformats.org/officeDocument/2006/relationships/hyperlink" Target="http://www.venturevaluation.com/" TargetMode="External"/><Relationship Id="rId10" Type="http://schemas.openxmlformats.org/officeDocument/2006/relationships/image" Target="../media/image6.png"/><Relationship Id="rId4" Type="http://schemas.openxmlformats.org/officeDocument/2006/relationships/image" Target="../media/image2.jpeg"/><Relationship Id="rId9" Type="http://schemas.openxmlformats.org/officeDocument/2006/relationships/hyperlink" Target="http://www.spanishbiotech.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descr="V:\5_Projects\14allbio\Report Layout\Layout Graphik2\Image titlepage\titel_eubericht_rgb.jpg"/>
          <p:cNvPicPr>
            <a:picLocks noChangeAspect="1" noChangeArrowheads="1"/>
          </p:cNvPicPr>
          <p:nvPr/>
        </p:nvPicPr>
        <p:blipFill>
          <a:blip r:embed="rId3" cstate="print"/>
          <a:srcRect t="5028" b="10757"/>
          <a:stretch>
            <a:fillRect/>
          </a:stretch>
        </p:blipFill>
        <p:spPr bwMode="auto">
          <a:xfrm>
            <a:off x="214313" y="214312"/>
            <a:ext cx="8715375" cy="4942880"/>
          </a:xfrm>
          <a:prstGeom prst="rect">
            <a:avLst/>
          </a:prstGeom>
          <a:noFill/>
          <a:ln w="9525">
            <a:noFill/>
            <a:miter lim="800000"/>
            <a:headEnd/>
            <a:tailEnd/>
          </a:ln>
        </p:spPr>
      </p:pic>
      <p:sp>
        <p:nvSpPr>
          <p:cNvPr id="4099" name="Title 1"/>
          <p:cNvSpPr>
            <a:spLocks noGrp="1"/>
          </p:cNvSpPr>
          <p:nvPr>
            <p:ph type="ctrTitle"/>
          </p:nvPr>
        </p:nvSpPr>
        <p:spPr>
          <a:xfrm>
            <a:off x="323528" y="5013176"/>
            <a:ext cx="8215313" cy="1164679"/>
          </a:xfrm>
        </p:spPr>
        <p:txBody>
          <a:bodyPr>
            <a:normAutofit/>
          </a:bodyPr>
          <a:lstStyle/>
          <a:p>
            <a:pPr eaLnBrk="1" hangingPunct="1"/>
            <a:r>
              <a:rPr lang="en-GB" sz="3200" b="1" dirty="0" smtClean="0">
                <a:solidFill>
                  <a:schemeClr val="tx1"/>
                </a:solidFill>
                <a:latin typeface="+mj-lt"/>
              </a:rPr>
              <a:t>The Spanish Life Sciences Trend Analysis 2019</a:t>
            </a:r>
            <a:endParaRPr lang="en-GB" sz="1800" b="1" dirty="0" smtClean="0">
              <a:solidFill>
                <a:schemeClr val="tx1"/>
              </a:solidFill>
              <a:latin typeface="+mj-lt"/>
            </a:endParaRPr>
          </a:p>
        </p:txBody>
      </p:sp>
      <p:pic>
        <p:nvPicPr>
          <p:cNvPr id="5" name="Picture 4" descr="https://upload.wikimedia.org/wikipedia/en/thumb/9/9a/Flag_of_Spain.svg/1280px-Flag_of_Spain.svg.png"/>
          <p:cNvPicPr>
            <a:picLocks noChangeAspect="1" noChangeArrowheads="1"/>
          </p:cNvPicPr>
          <p:nvPr/>
        </p:nvPicPr>
        <p:blipFill>
          <a:blip r:embed="rId4" cstate="print"/>
          <a:srcRect/>
          <a:stretch>
            <a:fillRect/>
          </a:stretch>
        </p:blipFill>
        <p:spPr bwMode="auto">
          <a:xfrm>
            <a:off x="539552" y="412565"/>
            <a:ext cx="1602298" cy="1066799"/>
          </a:xfrm>
          <a:prstGeom prst="rect">
            <a:avLst/>
          </a:prstGeom>
          <a:noFill/>
        </p:spPr>
      </p:pic>
    </p:spTree>
    <p:extLst>
      <p:ext uri="{BB962C8B-B14F-4D97-AF65-F5344CB8AC3E}">
        <p14:creationId xmlns:p14="http://schemas.microsoft.com/office/powerpoint/2010/main" val="345411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Biotechnology Financing in Spain – 5 year report</a:t>
            </a:r>
          </a:p>
        </p:txBody>
      </p:sp>
      <p:graphicFrame>
        <p:nvGraphicFramePr>
          <p:cNvPr id="5" name="Chart 6"/>
          <p:cNvGraphicFramePr>
            <a:graphicFrameLocks noChangeAspect="1"/>
          </p:cNvGraphicFramePr>
          <p:nvPr>
            <p:extLst>
              <p:ext uri="{D42A27DB-BD31-4B8C-83A1-F6EECF244321}">
                <p14:modId xmlns:p14="http://schemas.microsoft.com/office/powerpoint/2010/main" val="4210113177"/>
              </p:ext>
            </p:extLst>
          </p:nvPr>
        </p:nvGraphicFramePr>
        <p:xfrm>
          <a:off x="505106" y="2204864"/>
          <a:ext cx="8133788" cy="313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2469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r>
              <a:rPr lang="en-GB" sz="2400" b="1" dirty="0" smtClean="0">
                <a:latin typeface="+mj-lt"/>
                <a:cs typeface="Arial" pitchFamily="34" charset="0"/>
              </a:rPr>
              <a:t>Major Biotech Financing Rounds (2018)</a:t>
            </a:r>
          </a:p>
        </p:txBody>
      </p:sp>
      <p:graphicFrame>
        <p:nvGraphicFramePr>
          <p:cNvPr id="7" name="Table 6"/>
          <p:cNvGraphicFramePr>
            <a:graphicFrameLocks noGrp="1"/>
          </p:cNvGraphicFramePr>
          <p:nvPr>
            <p:extLst>
              <p:ext uri="{D42A27DB-BD31-4B8C-83A1-F6EECF244321}">
                <p14:modId xmlns:p14="http://schemas.microsoft.com/office/powerpoint/2010/main" val="2167792902"/>
              </p:ext>
            </p:extLst>
          </p:nvPr>
        </p:nvGraphicFramePr>
        <p:xfrm>
          <a:off x="467544" y="2060849"/>
          <a:ext cx="8104984" cy="2678795"/>
        </p:xfrm>
        <a:graphic>
          <a:graphicData uri="http://schemas.openxmlformats.org/drawingml/2006/table">
            <a:tbl>
              <a:tblPr firstRow="1" bandRow="1">
                <a:tableStyleId>{85BE263C-DBD7-4A20-BB59-AAB30ACAA65A}</a:tableStyleId>
              </a:tblPr>
              <a:tblGrid>
                <a:gridCol w="1736782"/>
                <a:gridCol w="4606249"/>
                <a:gridCol w="1761953"/>
              </a:tblGrid>
              <a:tr h="824246">
                <a:tc>
                  <a:txBody>
                    <a:bodyPr/>
                    <a:lstStyle/>
                    <a:p>
                      <a:pPr algn="ctr">
                        <a:lnSpc>
                          <a:spcPct val="115000"/>
                        </a:lnSpc>
                        <a:spcAft>
                          <a:spcPts val="0"/>
                        </a:spcAft>
                      </a:pPr>
                      <a:r>
                        <a:rPr lang="en-US" sz="1400" kern="1200" dirty="0" smtClean="0">
                          <a:solidFill>
                            <a:schemeClr val="dk1"/>
                          </a:solidFill>
                          <a:latin typeface="+mj-lt"/>
                          <a:ea typeface="Calibri"/>
                          <a:cs typeface="Times New Roman"/>
                        </a:rPr>
                        <a:t>Company</a:t>
                      </a:r>
                      <a:endParaRPr lang="en-US" sz="1400" kern="1200" dirty="0">
                        <a:solidFill>
                          <a:schemeClr val="dk1"/>
                        </a:solidFill>
                        <a:latin typeface="+mj-lt"/>
                        <a:ea typeface="Calibri"/>
                        <a:cs typeface="Times New Roman"/>
                      </a:endParaRPr>
                    </a:p>
                  </a:txBody>
                  <a:tcPr marL="68580" marR="68580" marT="0" marB="0" anchor="ctr"/>
                </a:tc>
                <a:tc>
                  <a:txBody>
                    <a:bodyPr/>
                    <a:lstStyle/>
                    <a:p>
                      <a:pPr algn="ctr">
                        <a:lnSpc>
                          <a:spcPct val="115000"/>
                        </a:lnSpc>
                        <a:spcAft>
                          <a:spcPts val="0"/>
                        </a:spcAft>
                      </a:pPr>
                      <a:r>
                        <a:rPr lang="en-US" sz="1400" kern="1200" dirty="0">
                          <a:solidFill>
                            <a:schemeClr val="dk1"/>
                          </a:solidFill>
                          <a:latin typeface="+mj-lt"/>
                          <a:ea typeface="Calibri"/>
                          <a:cs typeface="Times New Roman"/>
                        </a:rPr>
                        <a:t>Sector</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USD M</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ctr"/>
                      <a:r>
                        <a:rPr lang="de-CH" sz="1400" kern="1200" dirty="0" err="1" smtClean="0">
                          <a:solidFill>
                            <a:schemeClr val="dk1"/>
                          </a:solidFill>
                          <a:latin typeface="+mn-lt"/>
                          <a:ea typeface="Calibri"/>
                          <a:cs typeface="Times New Roman"/>
                        </a:rPr>
                        <a:t>Minoryx</a:t>
                      </a:r>
                      <a:r>
                        <a:rPr lang="de-CH" sz="1400" kern="1200" dirty="0" smtClean="0">
                          <a:solidFill>
                            <a:schemeClr val="dk1"/>
                          </a:solidFill>
                          <a:latin typeface="+mn-lt"/>
                          <a:ea typeface="Calibri"/>
                          <a:cs typeface="Times New Roman"/>
                        </a:rPr>
                        <a:t> </a:t>
                      </a:r>
                      <a:r>
                        <a:rPr lang="de-CH" sz="1400" kern="1200" dirty="0" err="1" smtClean="0">
                          <a:solidFill>
                            <a:schemeClr val="dk1"/>
                          </a:solidFill>
                          <a:latin typeface="+mn-lt"/>
                          <a:ea typeface="Calibri"/>
                          <a:cs typeface="Times New Roman"/>
                        </a:rPr>
                        <a:t>Therapeutics</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dirty="0" smtClean="0">
                          <a:latin typeface="+mj-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25</a:t>
                      </a:r>
                    </a:p>
                  </a:txBody>
                  <a:tcPr marL="68580" marR="68580" marT="0" marB="0" anchor="ctr"/>
                </a:tc>
              </a:tr>
              <a:tr h="618183">
                <a:tc>
                  <a:txBody>
                    <a:bodyPr/>
                    <a:lstStyle/>
                    <a:p>
                      <a:pPr algn="ctr" fontAlgn="ctr"/>
                      <a:r>
                        <a:rPr lang="de-CH" sz="1400" kern="1200" dirty="0" smtClean="0">
                          <a:solidFill>
                            <a:schemeClr val="dk1"/>
                          </a:solidFill>
                          <a:latin typeface="+mn-lt"/>
                          <a:ea typeface="Calibri"/>
                          <a:cs typeface="Times New Roman"/>
                        </a:rPr>
                        <a:t>ABAC </a:t>
                      </a:r>
                      <a:r>
                        <a:rPr lang="de-CH" sz="1400" kern="1200" dirty="0" err="1" smtClean="0">
                          <a:solidFill>
                            <a:schemeClr val="dk1"/>
                          </a:solidFill>
                          <a:latin typeface="+mn-lt"/>
                          <a:ea typeface="Calibri"/>
                          <a:cs typeface="Times New Roman"/>
                        </a:rPr>
                        <a:t>Therapeutics</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Therapeutics &amp; Diagnostics</a:t>
                      </a:r>
                    </a:p>
                  </a:txBody>
                  <a:tcPr marL="68580" marR="68580" marT="0" marB="0" anchor="ctr"/>
                </a:tc>
                <a:tc>
                  <a:txBody>
                    <a:bodyPr/>
                    <a:lstStyle/>
                    <a:p>
                      <a:pPr algn="ctr">
                        <a:lnSpc>
                          <a:spcPct val="115000"/>
                        </a:lnSpc>
                        <a:spcAft>
                          <a:spcPts val="0"/>
                        </a:spcAft>
                      </a:pPr>
                      <a:r>
                        <a:rPr lang="en-US" sz="1400" kern="1200" dirty="0" smtClean="0">
                          <a:solidFill>
                            <a:schemeClr val="dk1"/>
                          </a:solidFill>
                          <a:latin typeface="+mj-lt"/>
                          <a:ea typeface="Calibri"/>
                          <a:cs typeface="Times New Roman"/>
                        </a:rPr>
                        <a:t>19.8</a:t>
                      </a:r>
                      <a:endParaRPr lang="en-US" sz="1400" kern="1200" dirty="0">
                        <a:solidFill>
                          <a:schemeClr val="dk1"/>
                        </a:solidFill>
                        <a:latin typeface="+mj-lt"/>
                        <a:ea typeface="Calibri"/>
                        <a:cs typeface="Times New Roman"/>
                      </a:endParaRPr>
                    </a:p>
                  </a:txBody>
                  <a:tcPr marL="68580" marR="68580" marT="0" marB="0" anchor="ctr"/>
                </a:tc>
              </a:tr>
              <a:tr h="618183">
                <a:tc>
                  <a:txBody>
                    <a:bodyPr/>
                    <a:lstStyle/>
                    <a:p>
                      <a:pPr algn="ctr" fontAlgn="ctr"/>
                      <a:r>
                        <a:rPr lang="de-CH" sz="1400" kern="1200" dirty="0" err="1" smtClean="0">
                          <a:solidFill>
                            <a:schemeClr val="dk1"/>
                          </a:solidFill>
                          <a:latin typeface="+mn-lt"/>
                          <a:ea typeface="Calibri"/>
                          <a:cs typeface="Times New Roman"/>
                        </a:rPr>
                        <a:t>AlgaEnergy</a:t>
                      </a:r>
                      <a:endParaRPr lang="de-CH" sz="1400" kern="1200" dirty="0">
                        <a:solidFill>
                          <a:schemeClr val="dk1"/>
                        </a:solidFill>
                        <a:latin typeface="+mn-lt"/>
                        <a:ea typeface="Calibri"/>
                        <a:cs typeface="Times New Roman"/>
                      </a:endParaRPr>
                    </a:p>
                  </a:txBody>
                  <a:tcPr marL="0" marR="0"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dk1"/>
                          </a:solidFill>
                          <a:latin typeface="+mn-lt"/>
                          <a:ea typeface="Calibri"/>
                          <a:cs typeface="Times New Roman"/>
                        </a:rPr>
                        <a:t>Biotech – Other</a:t>
                      </a:r>
                    </a:p>
                  </a:txBody>
                  <a:tcPr marL="68580" marR="68580" marT="0" marB="0" anchor="ctr"/>
                </a:tc>
                <a:tc>
                  <a:txBody>
                    <a:bodyPr/>
                    <a:lstStyle/>
                    <a:p>
                      <a:pPr algn="ctr">
                        <a:lnSpc>
                          <a:spcPct val="115000"/>
                        </a:lnSpc>
                        <a:spcAft>
                          <a:spcPts val="0"/>
                        </a:spcAft>
                      </a:pPr>
                      <a:r>
                        <a:rPr lang="de-DE" sz="1400" kern="1200" dirty="0" smtClean="0">
                          <a:solidFill>
                            <a:schemeClr val="dk1"/>
                          </a:solidFill>
                          <a:latin typeface="+mj-lt"/>
                          <a:ea typeface="Calibri"/>
                          <a:cs typeface="Times New Roman"/>
                        </a:rPr>
                        <a:t>11.4</a:t>
                      </a:r>
                      <a:endParaRPr lang="en-US" sz="1400" kern="1200" dirty="0" smtClean="0">
                        <a:solidFill>
                          <a:schemeClr val="dk1"/>
                        </a:solidFill>
                        <a:latin typeface="+mj-lt"/>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223567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r>
              <a:rPr lang="en-GB" sz="2400" b="1" dirty="0" smtClean="0">
                <a:latin typeface="+mj-lt"/>
                <a:cs typeface="Arial" pitchFamily="34" charset="0"/>
              </a:rPr>
              <a:t>About Biotechgate</a:t>
            </a:r>
          </a:p>
        </p:txBody>
      </p:sp>
      <p:sp>
        <p:nvSpPr>
          <p:cNvPr id="15363" name="TextBox 2"/>
          <p:cNvSpPr txBox="1">
            <a:spLocks noChangeArrowheads="1"/>
          </p:cNvSpPr>
          <p:nvPr/>
        </p:nvSpPr>
        <p:spPr bwMode="auto">
          <a:xfrm>
            <a:off x="500063" y="1928813"/>
            <a:ext cx="8072437" cy="2585323"/>
          </a:xfrm>
          <a:prstGeom prst="rect">
            <a:avLst/>
          </a:prstGeom>
          <a:noFill/>
          <a:ln w="9525">
            <a:noFill/>
            <a:miter lim="800000"/>
            <a:headEnd/>
            <a:tailEnd/>
          </a:ln>
        </p:spPr>
        <p:txBody>
          <a:bodyPr>
            <a:spAutoFit/>
          </a:bodyPr>
          <a:lstStyle/>
          <a:p>
            <a:r>
              <a:rPr lang="en-GB" sz="1600" dirty="0">
                <a:latin typeface="+mj-lt"/>
                <a:cs typeface="Arial" pitchFamily="34" charset="0"/>
              </a:rPr>
              <a:t>Biotechgate contains </a:t>
            </a:r>
            <a:r>
              <a:rPr lang="en-US" sz="1600" dirty="0" smtClean="0">
                <a:latin typeface="+mj-lt"/>
                <a:cs typeface="Arial" pitchFamily="34" charset="0"/>
              </a:rPr>
              <a:t>over 54,000 </a:t>
            </a:r>
            <a:r>
              <a:rPr lang="en-US" sz="1600" dirty="0">
                <a:latin typeface="+mj-lt"/>
                <a:cs typeface="Arial" pitchFamily="34" charset="0"/>
              </a:rPr>
              <a:t>high quality company profiles which include company descriptions, contact information, product pipeline information, financing rounds and management details. Profiles are regularly updated by the companies themselves, as well as by an experienced database team, to ensure the accuracy and relevance of </a:t>
            </a:r>
            <a:r>
              <a:rPr lang="en-GB" sz="1600" dirty="0">
                <a:latin typeface="+mj-lt"/>
                <a:cs typeface="Arial" pitchFamily="34" charset="0"/>
              </a:rPr>
              <a:t>the data. </a:t>
            </a:r>
          </a:p>
          <a:p>
            <a:endParaRPr lang="en-GB" sz="1600" dirty="0">
              <a:latin typeface="+mj-lt"/>
              <a:cs typeface="Arial" pitchFamily="34" charset="0"/>
            </a:endParaRPr>
          </a:p>
          <a:p>
            <a:endParaRPr lang="en-GB" sz="1600" dirty="0">
              <a:latin typeface="+mj-lt"/>
              <a:cs typeface="Arial" pitchFamily="34" charset="0"/>
            </a:endParaRPr>
          </a:p>
          <a:p>
            <a:endParaRPr lang="en-GB" sz="1600" dirty="0">
              <a:latin typeface="+mj-lt"/>
              <a:cs typeface="Arial" pitchFamily="34" charset="0"/>
            </a:endParaRPr>
          </a:p>
          <a:p>
            <a:r>
              <a:rPr lang="en-GB" sz="1600" dirty="0">
                <a:latin typeface="+mj-lt"/>
                <a:cs typeface="Arial" pitchFamily="34" charset="0"/>
              </a:rPr>
              <a:t>To register for </a:t>
            </a:r>
            <a:r>
              <a:rPr lang="en-GB" sz="1600" dirty="0" smtClean="0">
                <a:latin typeface="+mj-lt"/>
                <a:cs typeface="Arial" pitchFamily="34" charset="0"/>
              </a:rPr>
              <a:t>a trial or to learn </a:t>
            </a:r>
            <a:r>
              <a:rPr lang="en-GB" sz="1600" dirty="0">
                <a:latin typeface="+mj-lt"/>
                <a:cs typeface="Arial" pitchFamily="34" charset="0"/>
              </a:rPr>
              <a:t>more about the different subscription options, please visit </a:t>
            </a:r>
            <a:r>
              <a:rPr lang="en-GB" sz="1600" dirty="0">
                <a:latin typeface="+mj-lt"/>
                <a:cs typeface="Arial" pitchFamily="34" charset="0"/>
                <a:hlinkClick r:id="rId3"/>
              </a:rPr>
              <a:t>www.biotechgate.com</a:t>
            </a:r>
            <a:r>
              <a:rPr lang="en-GB" sz="1600" dirty="0">
                <a:latin typeface="+mj-lt"/>
                <a:cs typeface="Arial" pitchFamily="34" charset="0"/>
              </a:rPr>
              <a:t>. </a:t>
            </a:r>
          </a:p>
          <a:p>
            <a:endParaRPr lang="en-GB"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sz="2400" b="1" dirty="0" smtClean="0">
                <a:latin typeface="+mj-lt"/>
                <a:cs typeface="Arial" pitchFamily="34" charset="0"/>
              </a:rPr>
              <a:t>Terms of Use</a:t>
            </a:r>
          </a:p>
        </p:txBody>
      </p:sp>
      <p:sp>
        <p:nvSpPr>
          <p:cNvPr id="16387" name="Text Box 8"/>
          <p:cNvSpPr txBox="1">
            <a:spLocks noChangeArrowheads="1"/>
          </p:cNvSpPr>
          <p:nvPr/>
        </p:nvSpPr>
        <p:spPr bwMode="auto">
          <a:xfrm>
            <a:off x="428625" y="1643063"/>
            <a:ext cx="8358188" cy="4031873"/>
          </a:xfrm>
          <a:prstGeom prst="rect">
            <a:avLst/>
          </a:prstGeom>
          <a:noFill/>
          <a:ln w="9525">
            <a:noFill/>
            <a:miter lim="800000"/>
            <a:headEnd/>
            <a:tailEnd/>
          </a:ln>
        </p:spPr>
        <p:txBody>
          <a:bodyPr>
            <a:spAutoFit/>
          </a:bodyPr>
          <a:lstStyle/>
          <a:p>
            <a:r>
              <a:rPr lang="en-CA" sz="1600" dirty="0">
                <a:latin typeface="+mj-lt"/>
                <a:cs typeface="Arial" pitchFamily="34" charset="0"/>
              </a:rPr>
              <a:t>The </a:t>
            </a:r>
            <a:r>
              <a:rPr lang="en-CA" sz="1600" smtClean="0">
                <a:latin typeface="+mj-lt"/>
                <a:cs typeface="Arial" pitchFamily="34" charset="0"/>
              </a:rPr>
              <a:t>‘Spanish Life </a:t>
            </a:r>
            <a:r>
              <a:rPr lang="en-CA" sz="1600" dirty="0" smtClean="0">
                <a:latin typeface="+mj-lt"/>
                <a:cs typeface="Arial" pitchFamily="34" charset="0"/>
              </a:rPr>
              <a:t>Sciences Trend Analysis’ </a:t>
            </a:r>
            <a:r>
              <a:rPr lang="en-CA" sz="1600" dirty="0">
                <a:latin typeface="+mj-lt"/>
                <a:cs typeface="Arial" pitchFamily="34" charset="0"/>
              </a:rPr>
              <a:t>is based on data entered in the Biotechgate Database available at www.biotechgate.com. The statistics and graphs in this presentation are based on figures and information entered in this database and we do not guarantee any accuracy hereof.</a:t>
            </a:r>
          </a:p>
          <a:p>
            <a:endParaRPr lang="en-CA" sz="1600" dirty="0">
              <a:latin typeface="+mj-lt"/>
              <a:cs typeface="Arial" pitchFamily="34" charset="0"/>
            </a:endParaRPr>
          </a:p>
          <a:p>
            <a:r>
              <a:rPr lang="en-CA" sz="1600" dirty="0">
                <a:latin typeface="+mj-lt"/>
                <a:cs typeface="Arial" pitchFamily="34" charset="0"/>
              </a:rPr>
              <a:t>The use of the figures and graphs provided in this report is free of charge for any presentations as long as www.biotechgate.com is clearly cited as the source. For all other uses please contact us for terms and conditions.</a:t>
            </a:r>
            <a:br>
              <a:rPr lang="en-CA" sz="1600" dirty="0">
                <a:latin typeface="+mj-lt"/>
                <a:cs typeface="Arial" pitchFamily="34" charset="0"/>
              </a:rPr>
            </a:br>
            <a:r>
              <a:rPr lang="en-CA" sz="1600" dirty="0">
                <a:latin typeface="+mj-lt"/>
                <a:cs typeface="Arial" pitchFamily="34" charset="0"/>
              </a:rPr>
              <a:t/>
            </a:r>
            <a:br>
              <a:rPr lang="en-CA" sz="1600" dirty="0">
                <a:latin typeface="+mj-lt"/>
                <a:cs typeface="Arial" pitchFamily="34" charset="0"/>
              </a:rPr>
            </a:br>
            <a:r>
              <a:rPr lang="en-CA" sz="1600" dirty="0">
                <a:latin typeface="+mj-lt"/>
                <a:cs typeface="Arial" pitchFamily="34" charset="0"/>
              </a:rPr>
              <a:t>Biotechgate</a:t>
            </a:r>
            <a:br>
              <a:rPr lang="en-CA" sz="1600" dirty="0">
                <a:latin typeface="+mj-lt"/>
                <a:cs typeface="Arial" pitchFamily="34" charset="0"/>
              </a:rPr>
            </a:br>
            <a:r>
              <a:rPr lang="en-CA" sz="1600" dirty="0">
                <a:latin typeface="+mj-lt"/>
                <a:cs typeface="Arial" pitchFamily="34" charset="0"/>
              </a:rPr>
              <a:t>c/o Venture Valuation VV AG</a:t>
            </a:r>
            <a:br>
              <a:rPr lang="en-CA" sz="1600" dirty="0">
                <a:latin typeface="+mj-lt"/>
                <a:cs typeface="Arial" pitchFamily="34" charset="0"/>
              </a:rPr>
            </a:br>
            <a:r>
              <a:rPr lang="en-CA" sz="1600" dirty="0" err="1">
                <a:latin typeface="+mj-lt"/>
                <a:cs typeface="Arial" pitchFamily="34" charset="0"/>
              </a:rPr>
              <a:t>Kasernenstrasse</a:t>
            </a:r>
            <a:r>
              <a:rPr lang="en-CA" sz="1600" dirty="0">
                <a:latin typeface="+mj-lt"/>
                <a:cs typeface="Arial" pitchFamily="34" charset="0"/>
              </a:rPr>
              <a:t> 11			</a:t>
            </a:r>
          </a:p>
          <a:p>
            <a:r>
              <a:rPr lang="en-CA" sz="1600" dirty="0">
                <a:latin typeface="+mj-lt"/>
                <a:cs typeface="Arial" pitchFamily="34" charset="0"/>
              </a:rPr>
              <a:t>8004 Zurich			</a:t>
            </a:r>
          </a:p>
          <a:p>
            <a:r>
              <a:rPr lang="en-CA" sz="1600" dirty="0" smtClean="0">
                <a:latin typeface="+mj-lt"/>
                <a:cs typeface="Arial" pitchFamily="34" charset="0"/>
              </a:rPr>
              <a:t>Switzerland</a:t>
            </a:r>
          </a:p>
          <a:p>
            <a:r>
              <a:rPr lang="en-CA" sz="1600" dirty="0">
                <a:latin typeface="+mj-lt"/>
                <a:cs typeface="Arial" pitchFamily="34" charset="0"/>
              </a:rPr>
              <a:t>			</a:t>
            </a:r>
            <a:r>
              <a:rPr lang="en-CA" sz="1600" dirty="0">
                <a:latin typeface="+mj-lt"/>
              </a:rPr>
              <a:t>	</a:t>
            </a:r>
            <a:endParaRPr lang="en-CA" sz="1600" dirty="0" smtClean="0">
              <a:latin typeface="+mj-lt"/>
            </a:endParaRPr>
          </a:p>
          <a:p>
            <a:r>
              <a:rPr lang="en-CA" sz="1600" dirty="0" smtClean="0">
                <a:latin typeface="+mj-lt"/>
                <a:cs typeface="Arial" pitchFamily="34" charset="0"/>
              </a:rPr>
              <a:t>+41 (43) 321 86 60 </a:t>
            </a:r>
            <a:r>
              <a:rPr lang="en-CA" sz="1600" dirty="0">
                <a:latin typeface="+mj-lt"/>
              </a:rPr>
              <a:t>		</a:t>
            </a:r>
            <a:endParaRPr lang="en-CA" sz="1600" dirty="0" smtClean="0">
              <a:latin typeface="+mj-lt"/>
            </a:endParaRPr>
          </a:p>
          <a:p>
            <a:r>
              <a:rPr lang="en-CA" sz="1600" dirty="0" smtClean="0">
                <a:latin typeface="+mj-lt"/>
                <a:cs typeface="Arial" pitchFamily="34" charset="0"/>
              </a:rPr>
              <a:t>www.venturevaluation.com</a:t>
            </a:r>
            <a:r>
              <a:rPr lang="en-CA" sz="1600" dirty="0" smtClean="0">
                <a:latin typeface="+mj-lt"/>
              </a:rPr>
              <a:t>	</a:t>
            </a:r>
            <a:endParaRPr lang="en-CA" sz="1600" dirty="0">
              <a:latin typeface="+mj-lt"/>
            </a:endParaRPr>
          </a:p>
        </p:txBody>
      </p:sp>
    </p:spTree>
    <p:extLst>
      <p:ext uri="{BB962C8B-B14F-4D97-AF65-F5344CB8AC3E}">
        <p14:creationId xmlns:p14="http://schemas.microsoft.com/office/powerpoint/2010/main" val="34764764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sz="2400" b="1" dirty="0" smtClean="0">
                <a:latin typeface="+mj-lt"/>
                <a:cs typeface="Arial" pitchFamily="34" charset="0"/>
              </a:rPr>
              <a:t>About Us</a:t>
            </a:r>
          </a:p>
        </p:txBody>
      </p:sp>
      <p:pic>
        <p:nvPicPr>
          <p:cNvPr id="5123" name="Picture 8" descr="BIO_Logo_RGB.jpg">
            <a:hlinkClick r:id="rId3"/>
          </p:cNvPr>
          <p:cNvPicPr>
            <a:picLocks noChangeAspect="1"/>
          </p:cNvPicPr>
          <p:nvPr/>
        </p:nvPicPr>
        <p:blipFill>
          <a:blip r:embed="rId4" cstate="print"/>
          <a:srcRect/>
          <a:stretch>
            <a:fillRect/>
          </a:stretch>
        </p:blipFill>
        <p:spPr bwMode="auto">
          <a:xfrm>
            <a:off x="533400" y="1905000"/>
            <a:ext cx="1762125" cy="571500"/>
          </a:xfrm>
          <a:prstGeom prst="rect">
            <a:avLst/>
          </a:prstGeom>
          <a:noFill/>
          <a:ln w="9525">
            <a:noFill/>
            <a:miter lim="800000"/>
            <a:headEnd/>
            <a:tailEnd/>
          </a:ln>
        </p:spPr>
      </p:pic>
      <p:pic>
        <p:nvPicPr>
          <p:cNvPr id="5124" name="Picture 4" descr="VEV_logo_4C-small.jpg">
            <a:hlinkClick r:id="rId5"/>
          </p:cNvPr>
          <p:cNvPicPr>
            <a:picLocks noChangeAspect="1"/>
          </p:cNvPicPr>
          <p:nvPr/>
        </p:nvPicPr>
        <p:blipFill>
          <a:blip r:embed="rId6" cstate="print"/>
          <a:srcRect/>
          <a:stretch>
            <a:fillRect/>
          </a:stretch>
        </p:blipFill>
        <p:spPr bwMode="auto">
          <a:xfrm>
            <a:off x="326231" y="5301208"/>
            <a:ext cx="2071687" cy="417513"/>
          </a:xfrm>
          <a:prstGeom prst="rect">
            <a:avLst/>
          </a:prstGeom>
          <a:noFill/>
          <a:ln w="9525">
            <a:noFill/>
            <a:miter lim="800000"/>
            <a:headEnd/>
            <a:tailEnd/>
          </a:ln>
        </p:spPr>
      </p:pic>
      <p:sp>
        <p:nvSpPr>
          <p:cNvPr id="5125" name="TextBox 2"/>
          <p:cNvSpPr txBox="1">
            <a:spLocks noChangeArrowheads="1"/>
          </p:cNvSpPr>
          <p:nvPr/>
        </p:nvSpPr>
        <p:spPr bwMode="auto">
          <a:xfrm>
            <a:off x="2500313" y="1579563"/>
            <a:ext cx="6108700" cy="4801314"/>
          </a:xfrm>
          <a:prstGeom prst="rect">
            <a:avLst/>
          </a:prstGeom>
          <a:noFill/>
          <a:ln w="9525">
            <a:noFill/>
            <a:miter lim="800000"/>
            <a:headEnd/>
            <a:tailEnd/>
          </a:ln>
        </p:spPr>
        <p:txBody>
          <a:bodyPr>
            <a:spAutoFit/>
          </a:bodyPr>
          <a:lstStyle/>
          <a:p>
            <a:r>
              <a:rPr lang="en-US" sz="1600" dirty="0">
                <a:latin typeface="+mj-lt"/>
                <a:cs typeface="Arial" pitchFamily="34" charset="0"/>
              </a:rPr>
              <a:t>The following statistical information has been obtained from Biotechgate. Biotechgate is a global, comprehensive, Life Sciences </a:t>
            </a:r>
            <a:r>
              <a:rPr lang="en-GB" sz="1600" dirty="0">
                <a:latin typeface="+mj-lt"/>
                <a:cs typeface="Arial" pitchFamily="34" charset="0"/>
              </a:rPr>
              <a:t>database encompassing the Biotechnology, </a:t>
            </a:r>
            <a:r>
              <a:rPr lang="en-US" sz="1600" dirty="0">
                <a:latin typeface="+mj-lt"/>
                <a:cs typeface="Arial" pitchFamily="34" charset="0"/>
              </a:rPr>
              <a:t>Pharmaceutical and Medical Device industries. </a:t>
            </a:r>
            <a:r>
              <a:rPr lang="en-US" sz="1600" dirty="0">
                <a:latin typeface="+mj-lt"/>
                <a:cs typeface="Arial" pitchFamily="34" charset="0"/>
                <a:hlinkClick r:id="rId7"/>
              </a:rPr>
              <a:t>www.biotechgate.com</a:t>
            </a:r>
            <a:endParaRPr lang="en-US" sz="1600" dirty="0">
              <a:latin typeface="+mj-lt"/>
              <a:cs typeface="Arial" pitchFamily="34" charset="0"/>
            </a:endParaRPr>
          </a:p>
          <a:p>
            <a:endParaRPr lang="en-US" sz="1600" dirty="0" smtClean="0">
              <a:latin typeface="+mj-lt"/>
              <a:cs typeface="Arial" pitchFamily="34" charset="0"/>
            </a:endParaRPr>
          </a:p>
          <a:p>
            <a:endParaRPr lang="en-US" sz="1600" dirty="0" smtClean="0">
              <a:latin typeface="+mj-lt"/>
              <a:cs typeface="Arial" pitchFamily="34" charset="0"/>
            </a:endParaRPr>
          </a:p>
          <a:p>
            <a:r>
              <a:rPr lang="en-US" sz="1600" dirty="0">
                <a:latin typeface="Calibri" pitchFamily="34" charset="0"/>
              </a:rPr>
              <a:t>The </a:t>
            </a:r>
            <a:r>
              <a:rPr lang="en-GB" sz="1600" dirty="0">
                <a:latin typeface="Calibri" pitchFamily="34" charset="0"/>
              </a:rPr>
              <a:t>Spanish Biotech Database </a:t>
            </a:r>
            <a:r>
              <a:rPr lang="en-US" sz="1600" dirty="0">
                <a:latin typeface="Calibri" pitchFamily="34" charset="0"/>
              </a:rPr>
              <a:t>is a part of the global Biotechgate and is brought to you in partnership with </a:t>
            </a:r>
            <a:r>
              <a:rPr lang="en-US" sz="1600" dirty="0">
                <a:latin typeface="Calibri" pitchFamily="34" charset="0"/>
                <a:hlinkClick r:id="rId8"/>
              </a:rPr>
              <a:t>Biocat </a:t>
            </a:r>
            <a:r>
              <a:rPr lang="en-US" sz="1600" dirty="0" smtClean="0">
                <a:latin typeface="Calibri" pitchFamily="34" charset="0"/>
                <a:hlinkClick r:id="rId8"/>
              </a:rPr>
              <a:t>- </a:t>
            </a:r>
            <a:r>
              <a:rPr lang="en-GB" sz="1600" dirty="0" err="1" smtClean="0">
                <a:latin typeface="Calibri" pitchFamily="34" charset="0"/>
                <a:hlinkClick r:id="rId8"/>
              </a:rPr>
              <a:t>BioRegió</a:t>
            </a:r>
            <a:r>
              <a:rPr lang="en-GB" sz="1600" dirty="0" smtClean="0">
                <a:latin typeface="Calibri" pitchFamily="34" charset="0"/>
                <a:hlinkClick r:id="rId8"/>
              </a:rPr>
              <a:t> </a:t>
            </a:r>
            <a:r>
              <a:rPr lang="en-GB" sz="1600" dirty="0">
                <a:latin typeface="Calibri" pitchFamily="34" charset="0"/>
                <a:hlinkClick r:id="rId8"/>
              </a:rPr>
              <a:t>de </a:t>
            </a:r>
            <a:r>
              <a:rPr lang="en-GB" sz="1600" dirty="0" err="1" smtClean="0">
                <a:latin typeface="Calibri" pitchFamily="34" charset="0"/>
                <a:hlinkClick r:id="rId8"/>
              </a:rPr>
              <a:t>Catalunya</a:t>
            </a:r>
            <a:r>
              <a:rPr lang="de-CH" sz="1600" dirty="0" smtClean="0">
                <a:latin typeface="Calibri" pitchFamily="34" charset="0"/>
              </a:rPr>
              <a:t>, </a:t>
            </a:r>
            <a:r>
              <a:rPr lang="en-US" sz="1600" dirty="0">
                <a:latin typeface="Calibri" pitchFamily="34" charset="0"/>
              </a:rPr>
              <a:t>the organization that champions the healthcare and life sciences ecosystem in Catalonia working to transform science and technology into regional economic growth as well as social impact. </a:t>
            </a:r>
            <a:r>
              <a:rPr lang="en-US" sz="1600" dirty="0" smtClean="0">
                <a:latin typeface="Calibri" pitchFamily="34" charset="0"/>
                <a:hlinkClick r:id="rId9"/>
              </a:rPr>
              <a:t>www.spanishbiotech.com</a:t>
            </a:r>
            <a:r>
              <a:rPr lang="en-US" sz="1600" dirty="0" smtClean="0">
                <a:latin typeface="Calibri" pitchFamily="34" charset="0"/>
              </a:rPr>
              <a:t> </a:t>
            </a:r>
          </a:p>
          <a:p>
            <a:endParaRPr lang="en-US" sz="1600" dirty="0" smtClean="0">
              <a:latin typeface="+mj-lt"/>
              <a:cs typeface="Arial" pitchFamily="34" charset="0"/>
            </a:endParaRPr>
          </a:p>
          <a:p>
            <a:endParaRPr lang="en-US" sz="1600" dirty="0">
              <a:latin typeface="+mj-lt"/>
              <a:cs typeface="Arial" pitchFamily="34" charset="0"/>
            </a:endParaRPr>
          </a:p>
          <a:p>
            <a:r>
              <a:rPr lang="en-US" sz="1600" dirty="0">
                <a:latin typeface="+mj-lt"/>
                <a:cs typeface="Arial" pitchFamily="34" charset="0"/>
              </a:rPr>
              <a:t>Biotechgate is owned and operated by Venture Valuation AG, a Zurich based company specializing in independent assessment and valuation of technology-driven companies in high growth industries, such as the Life Sciences (Biotech, Pharma, Medtech), ICT, high-tech, Nanotech, Cleantech and Renewable energy.  </a:t>
            </a:r>
            <a:r>
              <a:rPr lang="en-US" sz="1600" dirty="0">
                <a:latin typeface="+mj-lt"/>
                <a:cs typeface="Arial" pitchFamily="34" charset="0"/>
                <a:hlinkClick r:id="rId5"/>
              </a:rPr>
              <a:t>www.venturevaluation.com</a:t>
            </a:r>
            <a:r>
              <a:rPr lang="en-US" sz="1600" dirty="0">
                <a:latin typeface="+mj-lt"/>
                <a:cs typeface="Arial" pitchFamily="34" charset="0"/>
              </a:rPr>
              <a:t> </a:t>
            </a:r>
          </a:p>
          <a:p>
            <a:endParaRPr lang="en-GB" dirty="0">
              <a:latin typeface="+mj-lt"/>
            </a:endParaRPr>
          </a:p>
        </p:txBody>
      </p:sp>
      <p:pic>
        <p:nvPicPr>
          <p:cNvPr id="12290" name="Picture 2" descr="Life Sciences Database">
            <a:hlinkClick r:id="rId9"/>
          </p:cNvPr>
          <p:cNvPicPr>
            <a:picLocks noChangeAspect="1" noChangeArrowheads="1"/>
          </p:cNvPicPr>
          <p:nvPr/>
        </p:nvPicPr>
        <p:blipFill>
          <a:blip r:embed="rId10" cstate="print"/>
          <a:srcRect/>
          <a:stretch>
            <a:fillRect/>
          </a:stretch>
        </p:blipFill>
        <p:spPr bwMode="auto">
          <a:xfrm>
            <a:off x="92868" y="4071997"/>
            <a:ext cx="2305050" cy="838201"/>
          </a:xfrm>
          <a:prstGeom prst="rect">
            <a:avLst/>
          </a:prstGeom>
          <a:noFill/>
        </p:spPr>
      </p:pic>
      <p:pic>
        <p:nvPicPr>
          <p:cNvPr id="12292" name="Picture 4" descr="http://www.spanishbiotech.com/app/images/partner_logos/biocat_logo.jpg">
            <a:hlinkClick r:id="rId8"/>
          </p:cNvPr>
          <p:cNvPicPr>
            <a:picLocks noChangeAspect="1" noChangeArrowheads="1"/>
          </p:cNvPicPr>
          <p:nvPr/>
        </p:nvPicPr>
        <p:blipFill>
          <a:blip r:embed="rId11" cstate="print"/>
          <a:srcRect/>
          <a:stretch>
            <a:fillRect/>
          </a:stretch>
        </p:blipFill>
        <p:spPr bwMode="auto">
          <a:xfrm>
            <a:off x="904874" y="2821620"/>
            <a:ext cx="914400" cy="905256"/>
          </a:xfrm>
          <a:prstGeom prst="rect">
            <a:avLst/>
          </a:prstGeom>
          <a:noFill/>
        </p:spPr>
      </p:pic>
    </p:spTree>
    <p:extLst>
      <p:ext uri="{BB962C8B-B14F-4D97-AF65-F5344CB8AC3E}">
        <p14:creationId xmlns:p14="http://schemas.microsoft.com/office/powerpoint/2010/main" val="1100467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Spanish Life-Science Industry</a:t>
            </a:r>
          </a:p>
        </p:txBody>
      </p:sp>
      <p:graphicFrame>
        <p:nvGraphicFramePr>
          <p:cNvPr id="4" name="Table 3"/>
          <p:cNvGraphicFramePr>
            <a:graphicFrameLocks noGrp="1"/>
          </p:cNvGraphicFramePr>
          <p:nvPr>
            <p:extLst>
              <p:ext uri="{D42A27DB-BD31-4B8C-83A1-F6EECF244321}">
                <p14:modId xmlns:p14="http://schemas.microsoft.com/office/powerpoint/2010/main" val="2612102526"/>
              </p:ext>
            </p:extLst>
          </p:nvPr>
        </p:nvGraphicFramePr>
        <p:xfrm>
          <a:off x="251520" y="1484783"/>
          <a:ext cx="8640960" cy="4713232"/>
        </p:xfrm>
        <a:graphic>
          <a:graphicData uri="http://schemas.openxmlformats.org/drawingml/2006/table">
            <a:tbl>
              <a:tblPr firstRow="1" bandRow="1">
                <a:tableStyleId>{85BE263C-DBD7-4A20-BB59-AAB30ACAA65A}</a:tableStyleId>
              </a:tblPr>
              <a:tblGrid>
                <a:gridCol w="6250182"/>
                <a:gridCol w="2390778"/>
              </a:tblGrid>
              <a:tr h="392751">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2019 </a:t>
                      </a:r>
                      <a:r>
                        <a:rPr lang="en-US" sz="1800" kern="1200" dirty="0">
                          <a:solidFill>
                            <a:schemeClr val="dk1"/>
                          </a:solidFill>
                          <a:latin typeface="+mj-lt"/>
                          <a:ea typeface="Calibri"/>
                          <a:cs typeface="Times New Roman"/>
                        </a:rPr>
                        <a:t>Statistics</a:t>
                      </a:r>
                    </a:p>
                  </a:txBody>
                  <a:tcPr marL="68580" marR="68580" marT="0" marB="0"/>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Total Biotech Companies</a:t>
                      </a: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542</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err="1" smtClean="0">
                          <a:solidFill>
                            <a:schemeClr val="dk1"/>
                          </a:solidFill>
                          <a:latin typeface="+mj-lt"/>
                          <a:ea typeface="Calibri"/>
                          <a:cs typeface="Times New Roman"/>
                        </a:rPr>
                        <a:t>Medtech</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106</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Pharma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94</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Investor Companies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43</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Public / Non-Profit Organizations / Medical Facilities</a:t>
                      </a:r>
                      <a:endParaRPr lang="en-US" sz="1400" kern="1200" dirty="0">
                        <a:solidFill>
                          <a:schemeClr val="dk1"/>
                        </a:solidFill>
                        <a:latin typeface="+mj-lt"/>
                        <a:ea typeface="Calibri"/>
                        <a:cs typeface="Times New Roman"/>
                      </a:endParaRPr>
                    </a:p>
                  </a:txBody>
                  <a:tcPr marL="68580" marR="68580" marT="0" marB="0" anchor="ct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509</a:t>
                      </a:r>
                      <a:endParaRPr lang="en-GB" sz="1400" kern="1200" dirty="0">
                        <a:solidFill>
                          <a:schemeClr val="dk1"/>
                        </a:solidFill>
                        <a:latin typeface="+mj-lt"/>
                        <a:ea typeface="Calibri"/>
                        <a:cs typeface="Times New Roman"/>
                      </a:endParaRPr>
                    </a:p>
                  </a:txBody>
                  <a:tcPr marL="68580" marR="68580" marT="0" marB="0" anchor="ctr"/>
                </a:tc>
              </a:tr>
              <a:tr h="39275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Other life science</a:t>
                      </a:r>
                      <a:r>
                        <a:rPr lang="en-US" sz="1400" kern="1200" baseline="0" dirty="0" smtClean="0">
                          <a:solidFill>
                            <a:schemeClr val="dk1"/>
                          </a:solidFill>
                          <a:latin typeface="+mj-lt"/>
                          <a:ea typeface="Calibri"/>
                          <a:cs typeface="Times New Roman"/>
                        </a:rPr>
                        <a:t> related</a:t>
                      </a:r>
                      <a:r>
                        <a:rPr lang="en-US" sz="1400" kern="1200" dirty="0" smtClean="0">
                          <a:solidFill>
                            <a:schemeClr val="dk1"/>
                          </a:solidFill>
                          <a:latin typeface="+mj-lt"/>
                          <a:ea typeface="Calibri"/>
                          <a:cs typeface="Times New Roman"/>
                        </a:rPr>
                        <a:t> companies</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750</a:t>
                      </a:r>
                      <a:endParaRPr lang="en-GB" sz="1400" kern="1200" dirty="0">
                        <a:solidFill>
                          <a:schemeClr val="dk1"/>
                        </a:solidFill>
                        <a:latin typeface="+mj-lt"/>
                        <a:ea typeface="Calibri"/>
                        <a:cs typeface="Times New Roman"/>
                      </a:endParaRPr>
                    </a:p>
                  </a:txBody>
                  <a:tcPr marL="68580" marR="68580" marT="0" marB="0" anchor="ctr">
                    <a:solidFill>
                      <a:schemeClr val="bg1"/>
                    </a:solidFill>
                  </a:tcP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Percentage of Publicly Owned Companies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1.5%</a:t>
                      </a:r>
                      <a:endParaRPr lang="en-GB" sz="1400" kern="1200" dirty="0">
                        <a:solidFill>
                          <a:schemeClr val="dk1"/>
                        </a:solidFill>
                        <a:latin typeface="+mj-lt"/>
                        <a:ea typeface="Calibri"/>
                        <a:cs typeface="Times New Roman"/>
                      </a:endParaRPr>
                    </a:p>
                  </a:txBody>
                  <a:tcPr marL="68580" marR="68580" marT="0" marB="0" anchor="ctr">
                    <a:solidFill>
                      <a:srgbClr val="E7E7E7"/>
                    </a:solidFill>
                  </a:tcPr>
                </a:tc>
              </a:tr>
              <a:tr h="392751">
                <a:tc>
                  <a:txBody>
                    <a:bodyPr/>
                    <a:lstStyle/>
                    <a:p>
                      <a:pPr marL="0" algn="l" defTabSz="914400" rtl="0" eaLnBrk="1" latinLnBrk="0" hangingPunct="1">
                        <a:lnSpc>
                          <a:spcPct val="115000"/>
                        </a:lnSpc>
                        <a:spcAft>
                          <a:spcPts val="0"/>
                        </a:spcAft>
                        <a:tabLst>
                          <a:tab pos="828675" algn="l"/>
                        </a:tabLst>
                      </a:pPr>
                      <a:r>
                        <a:rPr lang="en-US" sz="1400" kern="1200" dirty="0" smtClean="0">
                          <a:solidFill>
                            <a:schemeClr val="tx1"/>
                          </a:solidFill>
                          <a:latin typeface="+mj-lt"/>
                          <a:ea typeface="Calibri"/>
                          <a:cs typeface="Times New Roman"/>
                        </a:rPr>
                        <a:t>Biotech </a:t>
                      </a:r>
                      <a:r>
                        <a:rPr lang="en-US" sz="1400" kern="1200" dirty="0" smtClean="0">
                          <a:solidFill>
                            <a:schemeClr val="dk1"/>
                          </a:solidFill>
                          <a:latin typeface="+mj-lt"/>
                          <a:ea typeface="Calibri"/>
                          <a:cs typeface="Times New Roman"/>
                        </a:rPr>
                        <a:t>Venture financing 2017/2018</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33m/ 77m </a:t>
                      </a:r>
                    </a:p>
                  </a:txBody>
                  <a:tcPr marL="68580" marR="68580" marT="0" marB="0" anchor="ctr">
                    <a:solidFill>
                      <a:schemeClr val="bg1"/>
                    </a:solidFill>
                  </a:tcPr>
                </a:tc>
              </a:tr>
              <a:tr h="392751">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tx1"/>
                          </a:solidFill>
                          <a:latin typeface="+mj-lt"/>
                          <a:ea typeface="Calibri"/>
                          <a:cs typeface="Times New Roman"/>
                        </a:rPr>
                        <a:t>Life Sciences Venture Financing 2017/2018</a:t>
                      </a:r>
                    </a:p>
                  </a:txBody>
                  <a:tcPr marL="68580" marR="68580" marT="0" marB="0" anchor="ctr">
                    <a:solidFill>
                      <a:srgbClr val="E7E7E7"/>
                    </a:solidFill>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121m/ 75m</a:t>
                      </a:r>
                    </a:p>
                  </a:txBody>
                  <a:tcPr marL="68580" marR="68580" marT="0" marB="0" anchor="ctr">
                    <a:solidFill>
                      <a:srgbClr val="E7E7E7"/>
                    </a:solidFill>
                  </a:tcPr>
                </a:tc>
              </a:tr>
              <a:tr h="392971">
                <a:tc>
                  <a:txBody>
                    <a:bodyPr/>
                    <a:lstStyle/>
                    <a:p>
                      <a:pPr marL="0" algn="l" defTabSz="914400" rtl="0" eaLnBrk="1" latinLnBrk="0" hangingPunct="1">
                        <a:lnSpc>
                          <a:spcPct val="115000"/>
                        </a:lnSpc>
                        <a:spcAft>
                          <a:spcPts val="0"/>
                        </a:spcAft>
                      </a:pPr>
                      <a:r>
                        <a:rPr lang="en-US" sz="1400" kern="1200" dirty="0" smtClean="0">
                          <a:solidFill>
                            <a:schemeClr val="dk1"/>
                          </a:solidFill>
                          <a:latin typeface="+mj-lt"/>
                          <a:ea typeface="Calibri"/>
                          <a:cs typeface="Times New Roman"/>
                        </a:rPr>
                        <a:t>Number of Technologies</a:t>
                      </a:r>
                      <a:endParaRPr lang="en-US" sz="1400" kern="1200" dirty="0">
                        <a:solidFill>
                          <a:schemeClr val="dk1"/>
                        </a:solidFill>
                        <a:latin typeface="+mj-lt"/>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159</a:t>
                      </a:r>
                      <a:endParaRPr lang="en-GB" sz="1400" kern="1200" dirty="0">
                        <a:solidFill>
                          <a:schemeClr val="dk1"/>
                        </a:solidFill>
                        <a:latin typeface="+mj-lt"/>
                        <a:ea typeface="Calibri"/>
                        <a:cs typeface="Times New Roman"/>
                      </a:endParaRPr>
                    </a:p>
                  </a:txBody>
                  <a:tcPr marL="68580" marR="68580" marT="0" marB="0" anchor="ctr">
                    <a:solidFill>
                      <a:schemeClr val="bg1"/>
                    </a:solidFill>
                  </a:tcPr>
                </a:tc>
              </a:tr>
              <a:tr h="392751">
                <a:tc>
                  <a:txBody>
                    <a:bodyPr/>
                    <a:lstStyle/>
                    <a:p>
                      <a:pPr marL="0" algn="l" defTabSz="914400" rtl="0" eaLnBrk="1" latinLnBrk="0" hangingPunct="1">
                        <a:lnSpc>
                          <a:spcPct val="115000"/>
                        </a:lnSpc>
                        <a:spcAft>
                          <a:spcPts val="0"/>
                        </a:spcAft>
                      </a:pPr>
                      <a:r>
                        <a:rPr lang="en-US" sz="1400" kern="1200" dirty="0">
                          <a:solidFill>
                            <a:schemeClr val="dk1"/>
                          </a:solidFill>
                          <a:latin typeface="+mj-lt"/>
                          <a:ea typeface="Calibri"/>
                          <a:cs typeface="Times New Roman"/>
                        </a:rPr>
                        <a:t>Licensing Opportunities</a:t>
                      </a: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mj-lt"/>
                          <a:ea typeface="Calibri"/>
                          <a:cs typeface="Times New Roman"/>
                        </a:rPr>
                        <a:t>195</a:t>
                      </a:r>
                      <a:endParaRPr lang="en-GB" sz="1400" kern="1200" dirty="0">
                        <a:solidFill>
                          <a:schemeClr val="dk1"/>
                        </a:solidFill>
                        <a:latin typeface="+mj-lt"/>
                        <a:ea typeface="Calibri"/>
                        <a:cs typeface="Times New Roman"/>
                      </a:endParaRPr>
                    </a:p>
                  </a:txBody>
                  <a:tcPr marL="68580" marR="68580" marT="0" marB="0" anchor="ctr">
                    <a:solidFill>
                      <a:srgbClr val="E7E7E7"/>
                    </a:solidFill>
                  </a:tcPr>
                </a:tc>
              </a:tr>
            </a:tbl>
          </a:graphicData>
        </a:graphic>
      </p:graphicFrame>
    </p:spTree>
    <p:extLst>
      <p:ext uri="{BB962C8B-B14F-4D97-AF65-F5344CB8AC3E}">
        <p14:creationId xmlns:p14="http://schemas.microsoft.com/office/powerpoint/2010/main" val="22896763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51520" y="274638"/>
            <a:ext cx="8229600" cy="1143000"/>
          </a:xfrm>
        </p:spPr>
        <p:txBody>
          <a:bodyPr>
            <a:normAutofit/>
          </a:bodyPr>
          <a:lstStyle/>
          <a:p>
            <a:pPr eaLnBrk="1" hangingPunct="1"/>
            <a:r>
              <a:rPr lang="en-GB" sz="2400" b="1" dirty="0" smtClean="0">
                <a:latin typeface="+mj-lt"/>
                <a:cs typeface="Arial" pitchFamily="34" charset="0"/>
              </a:rPr>
              <a:t>Overview of the Spanish Biotechnology Industry</a:t>
            </a:r>
          </a:p>
        </p:txBody>
      </p:sp>
      <p:graphicFrame>
        <p:nvGraphicFramePr>
          <p:cNvPr id="4" name="Table 3"/>
          <p:cNvGraphicFramePr>
            <a:graphicFrameLocks noGrp="1"/>
          </p:cNvGraphicFramePr>
          <p:nvPr>
            <p:extLst>
              <p:ext uri="{D42A27DB-BD31-4B8C-83A1-F6EECF244321}">
                <p14:modId xmlns:p14="http://schemas.microsoft.com/office/powerpoint/2010/main" val="3516644282"/>
              </p:ext>
            </p:extLst>
          </p:nvPr>
        </p:nvGraphicFramePr>
        <p:xfrm>
          <a:off x="251520" y="1484783"/>
          <a:ext cx="8640960" cy="4586809"/>
        </p:xfrm>
        <a:graphic>
          <a:graphicData uri="http://schemas.openxmlformats.org/drawingml/2006/table">
            <a:tbl>
              <a:tblPr firstRow="1" bandRow="1">
                <a:tableStyleId>{85BE263C-DBD7-4A20-BB59-AAB30ACAA65A}</a:tableStyleId>
              </a:tblPr>
              <a:tblGrid>
                <a:gridCol w="6250182"/>
                <a:gridCol w="2390778"/>
              </a:tblGrid>
              <a:tr h="420217">
                <a:tc gridSpan="2">
                  <a:txBody>
                    <a:bodyPr/>
                    <a:lstStyle/>
                    <a:p>
                      <a:pPr marL="0" algn="l" defTabSz="914400" rtl="0" eaLnBrk="1" latinLnBrk="0" hangingPunct="1">
                        <a:lnSpc>
                          <a:spcPct val="115000"/>
                        </a:lnSpc>
                        <a:spcAft>
                          <a:spcPts val="0"/>
                        </a:spcAft>
                      </a:pPr>
                      <a:r>
                        <a:rPr lang="en-US" sz="1800" kern="1200" dirty="0" smtClean="0">
                          <a:solidFill>
                            <a:schemeClr val="dk1"/>
                          </a:solidFill>
                          <a:latin typeface="+mj-lt"/>
                          <a:ea typeface="Calibri"/>
                          <a:cs typeface="Times New Roman"/>
                        </a:rPr>
                        <a:t>2019 </a:t>
                      </a:r>
                      <a:r>
                        <a:rPr lang="en-US" sz="1800" kern="1200" dirty="0">
                          <a:solidFill>
                            <a:schemeClr val="dk1"/>
                          </a:solidFill>
                          <a:latin typeface="+mj-lt"/>
                          <a:ea typeface="Calibri"/>
                          <a:cs typeface="Times New Roman"/>
                        </a:rPr>
                        <a:t>Statistics</a:t>
                      </a:r>
                    </a:p>
                  </a:txBody>
                  <a:tcPr marL="68580" marR="68580" marT="0" marB="0">
                    <a:solidFill>
                      <a:schemeClr val="accent2"/>
                    </a:solidFill>
                  </a:tcPr>
                </a:tc>
                <a:tc hMerge="1">
                  <a:txBody>
                    <a:bodyPr/>
                    <a:lstStyle/>
                    <a:p>
                      <a:pPr algn="ctr">
                        <a:lnSpc>
                          <a:spcPct val="115000"/>
                        </a:lnSpc>
                        <a:spcAft>
                          <a:spcPts val="0"/>
                        </a:spcAft>
                      </a:pPr>
                      <a:endParaRPr lang="en-US" sz="1800" dirty="0">
                        <a:solidFill>
                          <a:schemeClr val="tx1"/>
                        </a:solidFill>
                        <a:latin typeface="Blender Pro Bold" pitchFamily="34" charset="0"/>
                        <a:ea typeface="Calibri"/>
                        <a:cs typeface="Times New Roman"/>
                      </a:endParaRPr>
                    </a:p>
                  </a:txBody>
                  <a:tcPr marL="68580" marR="68580" marT="0" marB="0" anchor="ct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Total Biotech companies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542</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Therapeutics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88</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a:t>
                      </a:r>
                      <a:r>
                        <a:rPr lang="en-US" sz="1400" kern="1200" baseline="0" dirty="0" smtClean="0">
                          <a:solidFill>
                            <a:schemeClr val="dk1"/>
                          </a:solidFill>
                          <a:latin typeface="Calibri" pitchFamily="34" charset="0"/>
                          <a:ea typeface="Calibri"/>
                          <a:cs typeface="Times New Roman"/>
                        </a:rPr>
                        <a:t> – R&amp;D Services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273</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Biotech - Other</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181</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a:t>
                      </a:r>
                      <a:r>
                        <a:rPr lang="en-US" sz="1400" kern="1200" baseline="0" dirty="0" smtClean="0">
                          <a:solidFill>
                            <a:schemeClr val="dk1"/>
                          </a:solidFill>
                          <a:latin typeface="Calibri" pitchFamily="34" charset="0"/>
                          <a:ea typeface="Calibri"/>
                          <a:cs typeface="Times New Roman"/>
                        </a:rPr>
                        <a:t> of SMEs</a:t>
                      </a:r>
                      <a:endParaRPr lang="en-US"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91%</a:t>
                      </a:r>
                      <a:endParaRPr lang="en-GB" sz="1400" kern="1200" dirty="0">
                        <a:solidFill>
                          <a:schemeClr val="dk1"/>
                        </a:solidFill>
                        <a:latin typeface="Calibri" pitchFamily="34" charset="0"/>
                        <a:ea typeface="Calibri"/>
                        <a:cs typeface="Times New Roman"/>
                      </a:endParaRPr>
                    </a:p>
                  </a:txBody>
                  <a:tcPr marL="68580" marR="68580" marT="0" marB="0" anchor="ctr">
                    <a:solidFill>
                      <a:srgbClr val="E7E7E7"/>
                    </a:solidFill>
                  </a:tcPr>
                </a:tc>
              </a:tr>
              <a:tr h="520824">
                <a:tc>
                  <a:txBody>
                    <a:bodyPr/>
                    <a:lstStyle/>
                    <a:p>
                      <a:pPr marL="0" algn="l" defTabSz="914400" rtl="0" eaLnBrk="1" latinLnBrk="0" hangingPunct="1">
                        <a:lnSpc>
                          <a:spcPct val="115000"/>
                        </a:lnSpc>
                        <a:spcAft>
                          <a:spcPts val="0"/>
                        </a:spcAft>
                      </a:pPr>
                      <a:r>
                        <a:rPr lang="en-US" sz="1400" kern="1200" dirty="0" smtClean="0">
                          <a:solidFill>
                            <a:schemeClr val="dk1"/>
                          </a:solidFill>
                          <a:latin typeface="Calibri" pitchFamily="34" charset="0"/>
                          <a:ea typeface="Calibri"/>
                          <a:cs typeface="Times New Roman"/>
                        </a:rPr>
                        <a:t>Percentage of publicly owned companies</a:t>
                      </a:r>
                      <a:endParaRPr lang="en-US"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1.5%</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kern="1200" dirty="0" smtClean="0">
                          <a:solidFill>
                            <a:schemeClr val="tx1"/>
                          </a:solidFill>
                          <a:latin typeface="Calibri" pitchFamily="34" charset="0"/>
                          <a:ea typeface="Calibri"/>
                          <a:cs typeface="Times New Roman"/>
                        </a:rPr>
                        <a:t>Biotech </a:t>
                      </a:r>
                      <a:r>
                        <a:rPr lang="en-US" sz="1400" kern="1200" dirty="0" smtClean="0">
                          <a:solidFill>
                            <a:schemeClr val="dk1"/>
                          </a:solidFill>
                          <a:latin typeface="Calibri" pitchFamily="34" charset="0"/>
                          <a:ea typeface="Calibri"/>
                          <a:cs typeface="Times New Roman"/>
                        </a:rPr>
                        <a:t>venture financing 2017/2018</a:t>
                      </a:r>
                    </a:p>
                  </a:txBody>
                  <a:tcPr marL="68580" marR="68580" marT="0" marB="0" anchor="ctr">
                    <a:solidFill>
                      <a:srgbClr val="E7E7E7"/>
                    </a:solidFill>
                  </a:tcPr>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de-CH" sz="1400" kern="1200" dirty="0" smtClean="0">
                          <a:solidFill>
                            <a:schemeClr val="dk1"/>
                          </a:solidFill>
                          <a:latin typeface="+mn-lt"/>
                          <a:ea typeface="Calibri"/>
                          <a:cs typeface="Times New Roman"/>
                        </a:rPr>
                        <a:t>USD 33m/ 77m</a:t>
                      </a:r>
                    </a:p>
                  </a:txBody>
                  <a:tcPr marL="68580" marR="68580" marT="0" marB="0" anchor="ctr">
                    <a:solidFill>
                      <a:srgbClr val="E7E7E7"/>
                    </a:solidFill>
                  </a:tcPr>
                </a:tc>
              </a:tr>
              <a:tr h="520824">
                <a:tc>
                  <a:txBody>
                    <a:bodyPr/>
                    <a:lstStyle/>
                    <a:p>
                      <a:pPr marL="0" marR="0" indent="0" algn="l" defTabSz="914400" rtl="0" eaLnBrk="1" fontAlgn="auto" latinLnBrk="0" hangingPunct="1">
                        <a:lnSpc>
                          <a:spcPct val="115000"/>
                        </a:lnSpc>
                        <a:spcBef>
                          <a:spcPts val="0"/>
                        </a:spcBef>
                        <a:spcAft>
                          <a:spcPts val="0"/>
                        </a:spcAft>
                        <a:buClrTx/>
                        <a:buSzTx/>
                        <a:buFontTx/>
                        <a:buNone/>
                        <a:tabLst>
                          <a:tab pos="828675" algn="l"/>
                        </a:tabLst>
                        <a:defRPr/>
                      </a:pPr>
                      <a:r>
                        <a:rPr lang="en-US" sz="1400" kern="1200" dirty="0" smtClean="0">
                          <a:solidFill>
                            <a:schemeClr val="dk1"/>
                          </a:solidFill>
                          <a:latin typeface="Calibri" pitchFamily="34" charset="0"/>
                          <a:ea typeface="Calibri"/>
                          <a:cs typeface="Times New Roman"/>
                        </a:rPr>
                        <a:t>Licensing opportunities</a:t>
                      </a:r>
                    </a:p>
                  </a:txBody>
                  <a:tcPr marL="68580" marR="68580" marT="0" marB="0" anchor="ctr">
                    <a:solidFill>
                      <a:schemeClr val="bg1"/>
                    </a:solidFill>
                  </a:tcPr>
                </a:tc>
                <a:tc>
                  <a:txBody>
                    <a:bodyPr/>
                    <a:lstStyle/>
                    <a:p>
                      <a:pPr marL="0" algn="ctr" defTabSz="914400" rtl="0" eaLnBrk="1" latinLnBrk="0" hangingPunct="1">
                        <a:lnSpc>
                          <a:spcPct val="115000"/>
                        </a:lnSpc>
                        <a:spcAft>
                          <a:spcPts val="0"/>
                        </a:spcAft>
                      </a:pPr>
                      <a:r>
                        <a:rPr lang="en-GB" sz="1400" kern="1200" dirty="0" smtClean="0">
                          <a:solidFill>
                            <a:schemeClr val="dk1"/>
                          </a:solidFill>
                          <a:latin typeface="Calibri" pitchFamily="34" charset="0"/>
                          <a:ea typeface="Calibri"/>
                          <a:cs typeface="Times New Roman"/>
                        </a:rPr>
                        <a:t>120</a:t>
                      </a:r>
                      <a:endParaRPr lang="en-GB" sz="1400" kern="1200" dirty="0">
                        <a:solidFill>
                          <a:schemeClr val="dk1"/>
                        </a:solidFill>
                        <a:latin typeface="Calibri" pitchFamily="34" charset="0"/>
                        <a:ea typeface="Calibri"/>
                        <a:cs typeface="Times New Roman"/>
                      </a:endParaRPr>
                    </a:p>
                  </a:txBody>
                  <a:tcPr marL="68580" marR="68580" marT="0" marB="0" anchor="ctr">
                    <a:solidFill>
                      <a:schemeClr val="bg1"/>
                    </a:solidFill>
                  </a:tcPr>
                </a:tc>
              </a:tr>
            </a:tbl>
          </a:graphicData>
        </a:graphic>
      </p:graphicFrame>
    </p:spTree>
    <p:extLst>
      <p:ext uri="{BB962C8B-B14F-4D97-AF65-F5344CB8AC3E}">
        <p14:creationId xmlns:p14="http://schemas.microsoft.com/office/powerpoint/2010/main" val="38810575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a:bodyPr>
          <a:lstStyle/>
          <a:p>
            <a:r>
              <a:rPr lang="en-IE" sz="2400" b="1" dirty="0" smtClean="0"/>
              <a:t>Percentage of </a:t>
            </a:r>
            <a:r>
              <a:rPr lang="en-IE" sz="2400" b="1" dirty="0"/>
              <a:t>companies by ownership </a:t>
            </a:r>
            <a:r>
              <a:rPr lang="en-IE" sz="2400" b="1" dirty="0" smtClean="0"/>
              <a:t>status</a:t>
            </a:r>
            <a:endParaRPr lang="en-GB" sz="2400" b="1" dirty="0" smtClean="0">
              <a:latin typeface="+mj-lt"/>
              <a:cs typeface="Arial" pitchFamily="34" charset="0"/>
            </a:endParaRPr>
          </a:p>
        </p:txBody>
      </p:sp>
      <p:graphicFrame>
        <p:nvGraphicFramePr>
          <p:cNvPr id="5" name="Chart 3"/>
          <p:cNvGraphicFramePr>
            <a:graphicFrameLocks/>
          </p:cNvGraphicFramePr>
          <p:nvPr>
            <p:extLst>
              <p:ext uri="{D42A27DB-BD31-4B8C-83A1-F6EECF244321}">
                <p14:modId xmlns:p14="http://schemas.microsoft.com/office/powerpoint/2010/main" val="3652047303"/>
              </p:ext>
            </p:extLst>
          </p:nvPr>
        </p:nvGraphicFramePr>
        <p:xfrm>
          <a:off x="107504" y="2368617"/>
          <a:ext cx="4323617" cy="27021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4"/>
          <p:cNvGraphicFramePr>
            <a:graphicFrameLocks/>
          </p:cNvGraphicFramePr>
          <p:nvPr>
            <p:extLst>
              <p:ext uri="{D42A27DB-BD31-4B8C-83A1-F6EECF244321}">
                <p14:modId xmlns:p14="http://schemas.microsoft.com/office/powerpoint/2010/main" val="887314926"/>
              </p:ext>
            </p:extLst>
          </p:nvPr>
        </p:nvGraphicFramePr>
        <p:xfrm>
          <a:off x="3779912" y="2399020"/>
          <a:ext cx="4722202" cy="2808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72820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normAutofit/>
          </a:bodyPr>
          <a:lstStyle/>
          <a:p>
            <a:r>
              <a:rPr lang="en-GB" sz="2400" b="1" dirty="0" smtClean="0">
                <a:latin typeface="+mj-lt"/>
                <a:cs typeface="Arial" pitchFamily="34" charset="0"/>
              </a:rPr>
              <a:t>Company Foundation Timeline</a:t>
            </a:r>
          </a:p>
        </p:txBody>
      </p:sp>
      <p:graphicFrame>
        <p:nvGraphicFramePr>
          <p:cNvPr id="5" name="Chart 2"/>
          <p:cNvGraphicFramePr>
            <a:graphicFrameLocks/>
          </p:cNvGraphicFramePr>
          <p:nvPr>
            <p:extLst>
              <p:ext uri="{D42A27DB-BD31-4B8C-83A1-F6EECF244321}">
                <p14:modId xmlns:p14="http://schemas.microsoft.com/office/powerpoint/2010/main" val="1693114398"/>
              </p:ext>
            </p:extLst>
          </p:nvPr>
        </p:nvGraphicFramePr>
        <p:xfrm>
          <a:off x="652462" y="1700808"/>
          <a:ext cx="7839075" cy="44259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30241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a:bodyPr>
          <a:lstStyle/>
          <a:p>
            <a:pPr eaLnBrk="1" hangingPunct="1"/>
            <a:r>
              <a:rPr lang="en-GB" sz="2400" b="1" dirty="0">
                <a:cs typeface="Arial" pitchFamily="34" charset="0"/>
              </a:rPr>
              <a:t>Number of Biotechnology Companies by Key Activities</a:t>
            </a:r>
            <a:endParaRPr lang="de-CH" sz="2400" b="1" dirty="0" smtClean="0">
              <a:latin typeface="+mj-lt"/>
              <a:cs typeface="Arial" pitchFamily="34" charset="0"/>
            </a:endParaRPr>
          </a:p>
        </p:txBody>
      </p:sp>
      <p:graphicFrame>
        <p:nvGraphicFramePr>
          <p:cNvPr id="4" name="Chart 3"/>
          <p:cNvGraphicFramePr>
            <a:graphicFrameLocks noChangeAspect="1"/>
          </p:cNvGraphicFramePr>
          <p:nvPr>
            <p:extLst>
              <p:ext uri="{D42A27DB-BD31-4B8C-83A1-F6EECF244321}">
                <p14:modId xmlns:p14="http://schemas.microsoft.com/office/powerpoint/2010/main" val="3091343030"/>
              </p:ext>
            </p:extLst>
          </p:nvPr>
        </p:nvGraphicFramePr>
        <p:xfrm>
          <a:off x="179512" y="1438665"/>
          <a:ext cx="9539563" cy="464512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79155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274638"/>
            <a:ext cx="8472488" cy="1143000"/>
          </a:xfrm>
        </p:spPr>
        <p:txBody>
          <a:bodyPr>
            <a:normAutofit/>
          </a:bodyPr>
          <a:lstStyle/>
          <a:p>
            <a:r>
              <a:rPr lang="en-GB" sz="2400" b="1" dirty="0" smtClean="0">
                <a:latin typeface="+mj-lt"/>
                <a:cs typeface="Arial" pitchFamily="34" charset="0"/>
              </a:rPr>
              <a:t>Biotech products - Breakdown by Indication</a:t>
            </a:r>
          </a:p>
        </p:txBody>
      </p:sp>
      <p:pic>
        <p:nvPicPr>
          <p:cNvPr id="2" name="Picture 1"/>
          <p:cNvPicPr>
            <a:picLocks noChangeAspect="1"/>
          </p:cNvPicPr>
          <p:nvPr/>
        </p:nvPicPr>
        <p:blipFill>
          <a:blip r:embed="rId3"/>
          <a:stretch>
            <a:fillRect/>
          </a:stretch>
        </p:blipFill>
        <p:spPr>
          <a:xfrm>
            <a:off x="2828" y="2204864"/>
            <a:ext cx="9144000" cy="3531570"/>
          </a:xfrm>
          <a:prstGeom prst="rect">
            <a:avLst/>
          </a:prstGeom>
        </p:spPr>
      </p:pic>
    </p:spTree>
    <p:extLst>
      <p:ext uri="{BB962C8B-B14F-4D97-AF65-F5344CB8AC3E}">
        <p14:creationId xmlns:p14="http://schemas.microsoft.com/office/powerpoint/2010/main" val="1343628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pPr eaLnBrk="1" hangingPunct="1"/>
            <a:r>
              <a:rPr lang="en-GB" sz="2400" b="1" dirty="0" smtClean="0">
                <a:latin typeface="+mj-lt"/>
                <a:cs typeface="Arial" pitchFamily="34" charset="0"/>
              </a:rPr>
              <a:t>Products in the Pipeline</a:t>
            </a:r>
          </a:p>
        </p:txBody>
      </p:sp>
      <p:graphicFrame>
        <p:nvGraphicFramePr>
          <p:cNvPr id="4" name="Chart 5"/>
          <p:cNvGraphicFramePr>
            <a:graphicFrameLocks noChangeAspect="1"/>
          </p:cNvGraphicFramePr>
          <p:nvPr>
            <p:extLst>
              <p:ext uri="{D42A27DB-BD31-4B8C-83A1-F6EECF244321}">
                <p14:modId xmlns:p14="http://schemas.microsoft.com/office/powerpoint/2010/main" val="1242751550"/>
              </p:ext>
            </p:extLst>
          </p:nvPr>
        </p:nvGraphicFramePr>
        <p:xfrm>
          <a:off x="35496" y="2564904"/>
          <a:ext cx="9181749" cy="216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30893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Equity</Template>
  <TotalTime>0</TotalTime>
  <Words>562</Words>
  <Application>Microsoft Office PowerPoint</Application>
  <PresentationFormat>On-screen Show (4:3)</PresentationFormat>
  <Paragraphs>124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Blender Pro Book</vt:lpstr>
      <vt:lpstr>Calibri</vt:lpstr>
      <vt:lpstr>Times New Roman</vt:lpstr>
      <vt:lpstr>Office Theme</vt:lpstr>
      <vt:lpstr>The Spanish Life Sciences Trend Analysis 2019</vt:lpstr>
      <vt:lpstr>About Us</vt:lpstr>
      <vt:lpstr>Overview of the Spanish Life-Science Industry</vt:lpstr>
      <vt:lpstr>Overview of the Spanish Biotechnology Industry</vt:lpstr>
      <vt:lpstr>Percentage of companies by ownership status</vt:lpstr>
      <vt:lpstr>Company Foundation Timeline</vt:lpstr>
      <vt:lpstr>Number of Biotechnology Companies by Key Activities</vt:lpstr>
      <vt:lpstr>Biotech products - Breakdown by Indication</vt:lpstr>
      <vt:lpstr>Products in the Pipeline</vt:lpstr>
      <vt:lpstr>Biotechnology Financing in Spain – 5 year report</vt:lpstr>
      <vt:lpstr>Major Biotech Financing Rounds (2018)</vt:lpstr>
      <vt:lpstr>About Biotechgate</vt:lpstr>
      <vt:lpstr>Terms of Use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BIOTECHNOLOGY IN THE NEW EU MEMBER STATES: AN EMERGING SECTOR</dc:title>
  <dc:creator>Kasia Galecka</dc:creator>
  <cp:lastModifiedBy>Anna Stanuch</cp:lastModifiedBy>
  <cp:revision>671</cp:revision>
  <cp:lastPrinted>2017-12-12T13:50:01Z</cp:lastPrinted>
  <dcterms:created xsi:type="dcterms:W3CDTF">2009-09-02T14:45:03Z</dcterms:created>
  <dcterms:modified xsi:type="dcterms:W3CDTF">2019-06-25T14:14:27Z</dcterms:modified>
</cp:coreProperties>
</file>