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27" r:id="rId2"/>
    <p:sldId id="357" r:id="rId3"/>
    <p:sldId id="328" r:id="rId4"/>
    <p:sldId id="354" r:id="rId5"/>
    <p:sldId id="358" r:id="rId6"/>
    <p:sldId id="359" r:id="rId7"/>
    <p:sldId id="360" r:id="rId8"/>
    <p:sldId id="361" r:id="rId9"/>
    <p:sldId id="362" r:id="rId10"/>
    <p:sldId id="363" r:id="rId11"/>
    <p:sldId id="353" r:id="rId12"/>
    <p:sldId id="320" r:id="rId13"/>
    <p:sldId id="319" r:id="rId14"/>
  </p:sldIdLst>
  <p:sldSz cx="9144000" cy="6858000" type="screen4x3"/>
  <p:notesSz cx="6888163" cy="100203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a" initials="m" lastIdx="4" clrIdx="0"/>
  <p:cmAuthor id="1" name="skr" initials="s" lastIdx="7" clrIdx="1">
    <p:extLst>
      <p:ext uri="{19B8F6BF-5375-455C-9EA6-DF929625EA0E}">
        <p15:presenceInfo xmlns:p15="http://schemas.microsoft.com/office/powerpoint/2012/main" userId="sk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7"/>
    <a:srgbClr val="F8FAF4"/>
    <a:srgbClr val="F1F5E7"/>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7" autoAdjust="0"/>
    <p:restoredTop sz="86364" autoAdjust="0"/>
  </p:normalViewPr>
  <p:slideViewPr>
    <p:cSldViewPr>
      <p:cViewPr varScale="1">
        <p:scale>
          <a:sx n="132" d="100"/>
          <a:sy n="132" d="100"/>
        </p:scale>
        <p:origin x="978"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C:\Users\skr\Desktop\Tasks\Trend%20Analysis\UK\Trend%20Analysis%20UK%202017%20(01)%20skr.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2"/>
    </mc:Choice>
    <mc:Fallback>
      <c:style val="12"/>
    </mc:Fallback>
  </mc:AlternateContent>
  <c:clrMapOvr bg1="lt1" tx1="dk1" bg2="lt2" tx2="dk2" accent1="accent1" accent2="accent2" accent3="accent3" accent4="accent4" accent5="accent5" accent6="accent6" hlink="hlink" folHlink="folHlink"/>
  <c:chart>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9.8326098801723466E-2"/>
          <c:y val="0.21079028645126255"/>
          <c:w val="0.78223471067096595"/>
          <c:h val="0.71349342550102457"/>
        </c:manualLayout>
      </c:layout>
      <c:pie3DChart>
        <c:varyColors val="1"/>
        <c:dLbls>
          <c:showLegendKey val="0"/>
          <c:showVal val="0"/>
          <c:showCatName val="0"/>
          <c:showSerName val="0"/>
          <c:showPercent val="0"/>
          <c:showBubbleSize val="0"/>
          <c:showLeaderLines val="0"/>
        </c:dLbls>
      </c:pie3DChart>
      <c:spPr>
        <a:noFill/>
        <a:ln w="25400">
          <a:noFill/>
        </a:ln>
      </c:spPr>
    </c:plotArea>
    <c:plotVisOnly val="1"/>
    <c:dispBlanksAs val="zero"/>
    <c:showDLblsOverMax val="0"/>
  </c:chart>
  <c:spPr>
    <a:noFill/>
    <a:ln>
      <a:noFill/>
    </a:ln>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de-DE"/>
          </a:p>
        </p:txBody>
      </p:sp>
      <p:sp>
        <p:nvSpPr>
          <p:cNvPr id="3" name="Datumsplatzhalter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5E552D7B-0E3B-4617-B32F-8499E8B04C88}" type="datetimeFigureOut">
              <a:rPr lang="de-DE" smtClean="0"/>
              <a:t>18.04.2019</a:t>
            </a:fld>
            <a:endParaRPr lang="de-DE"/>
          </a:p>
        </p:txBody>
      </p:sp>
      <p:sp>
        <p:nvSpPr>
          <p:cNvPr id="4" name="Fußzeilenplatzhalter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de-DE"/>
          </a:p>
        </p:txBody>
      </p:sp>
      <p:sp>
        <p:nvSpPr>
          <p:cNvPr id="5" name="Foliennummernplatzhalter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4AAADB1D-FB8B-44E1-992B-0B4DB4EB5627}" type="slidenum">
              <a:rPr lang="de-DE" smtClean="0"/>
              <a:t>‹Nr.›</a:t>
            </a:fld>
            <a:endParaRPr lang="de-DE"/>
          </a:p>
        </p:txBody>
      </p:sp>
    </p:spTree>
    <p:extLst>
      <p:ext uri="{BB962C8B-B14F-4D97-AF65-F5344CB8AC3E}">
        <p14:creationId xmlns:p14="http://schemas.microsoft.com/office/powerpoint/2010/main" val="2005958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pPr>
              <a:defRPr/>
            </a:pPr>
            <a:endParaRPr lang="en-GB"/>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pPr>
              <a:defRPr/>
            </a:pPr>
            <a:fld id="{0C9D0C0C-9087-49E5-8AE5-33AC5D856FC8}" type="datetimeFigureOut">
              <a:rPr lang="de-DE"/>
              <a:pPr>
                <a:defRPr/>
              </a:pPr>
              <a:t>18.04.2019</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en-GB" noProof="0" smtClean="0"/>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pPr>
              <a:defRPr/>
            </a:pPr>
            <a:endParaRPr lang="en-GB"/>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pPr>
              <a:defRPr/>
            </a:pPr>
            <a:fld id="{1C59CBE9-FAF9-40BB-89F5-55AA77CBACB2}" type="slidenum">
              <a:rPr lang="en-GB"/>
              <a:pPr>
                <a:defRPr/>
              </a:pPr>
              <a:t>‹Nr.›</a:t>
            </a:fld>
            <a:endParaRPr lang="en-GB"/>
          </a:p>
        </p:txBody>
      </p:sp>
    </p:spTree>
    <p:extLst>
      <p:ext uri="{BB962C8B-B14F-4D97-AF65-F5344CB8AC3E}">
        <p14:creationId xmlns:p14="http://schemas.microsoft.com/office/powerpoint/2010/main" val="2233807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856DB6-A69E-4F71-96CC-8B06F3C687CA}" type="slidenum">
              <a:rPr lang="en-GB" smtClean="0"/>
              <a:pPr/>
              <a:t>1</a:t>
            </a:fld>
            <a:endParaRPr lang="en-GB" smtClean="0"/>
          </a:p>
        </p:txBody>
      </p:sp>
    </p:spTree>
    <p:extLst>
      <p:ext uri="{BB962C8B-B14F-4D97-AF65-F5344CB8AC3E}">
        <p14:creationId xmlns:p14="http://schemas.microsoft.com/office/powerpoint/2010/main" val="3464604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627894-7B4D-475A-9EC4-687D58E99D6D}" type="slidenum">
              <a:rPr lang="en-GB" smtClean="0"/>
              <a:pPr/>
              <a:t>10</a:t>
            </a:fld>
            <a:endParaRPr lang="en-GB" smtClean="0"/>
          </a:p>
        </p:txBody>
      </p:sp>
    </p:spTree>
    <p:extLst>
      <p:ext uri="{BB962C8B-B14F-4D97-AF65-F5344CB8AC3E}">
        <p14:creationId xmlns:p14="http://schemas.microsoft.com/office/powerpoint/2010/main" val="3795888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627894-7B4D-475A-9EC4-687D58E99D6D}" type="slidenum">
              <a:rPr lang="en-GB" smtClean="0"/>
              <a:pPr/>
              <a:t>11</a:t>
            </a:fld>
            <a:endParaRPr lang="en-GB" smtClean="0"/>
          </a:p>
        </p:txBody>
      </p:sp>
    </p:spTree>
    <p:extLst>
      <p:ext uri="{BB962C8B-B14F-4D97-AF65-F5344CB8AC3E}">
        <p14:creationId xmlns:p14="http://schemas.microsoft.com/office/powerpoint/2010/main" val="2771641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78D550-4A12-487C-8277-B733CD646E66}" type="slidenum">
              <a:rPr lang="en-GB" smtClean="0"/>
              <a:pPr/>
              <a:t>12</a:t>
            </a:fld>
            <a:endParaRPr lang="en-GB" smtClean="0"/>
          </a:p>
        </p:txBody>
      </p:sp>
    </p:spTree>
    <p:extLst>
      <p:ext uri="{BB962C8B-B14F-4D97-AF65-F5344CB8AC3E}">
        <p14:creationId xmlns:p14="http://schemas.microsoft.com/office/powerpoint/2010/main" val="1908205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4E2E73-DCF7-42EF-A399-9DCC453DE971}" type="slidenum">
              <a:rPr lang="en-GB" smtClean="0"/>
              <a:pPr/>
              <a:t>13</a:t>
            </a:fld>
            <a:endParaRPr lang="en-GB" smtClean="0"/>
          </a:p>
        </p:txBody>
      </p:sp>
    </p:spTree>
    <p:extLst>
      <p:ext uri="{BB962C8B-B14F-4D97-AF65-F5344CB8AC3E}">
        <p14:creationId xmlns:p14="http://schemas.microsoft.com/office/powerpoint/2010/main" val="2278375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9A2B70-112C-449D-ABB3-7BC2E5BDF05D}" type="slidenum">
              <a:rPr lang="en-GB" smtClean="0"/>
              <a:pPr/>
              <a:t>2</a:t>
            </a:fld>
            <a:endParaRPr lang="en-GB" smtClean="0"/>
          </a:p>
        </p:txBody>
      </p:sp>
    </p:spTree>
    <p:extLst>
      <p:ext uri="{BB962C8B-B14F-4D97-AF65-F5344CB8AC3E}">
        <p14:creationId xmlns:p14="http://schemas.microsoft.com/office/powerpoint/2010/main" val="3425102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04497-03F4-498C-BF3A-AFB36F82BCD2}" type="slidenum">
              <a:rPr lang="en-GB" smtClean="0"/>
              <a:pPr/>
              <a:t>3</a:t>
            </a:fld>
            <a:endParaRPr lang="en-GB" smtClean="0"/>
          </a:p>
        </p:txBody>
      </p:sp>
    </p:spTree>
    <p:extLst>
      <p:ext uri="{BB962C8B-B14F-4D97-AF65-F5344CB8AC3E}">
        <p14:creationId xmlns:p14="http://schemas.microsoft.com/office/powerpoint/2010/main" val="723816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04497-03F4-498C-BF3A-AFB36F82BCD2}" type="slidenum">
              <a:rPr lang="en-GB" smtClean="0"/>
              <a:pPr/>
              <a:t>4</a:t>
            </a:fld>
            <a:endParaRPr lang="en-GB" smtClean="0"/>
          </a:p>
        </p:txBody>
      </p:sp>
    </p:spTree>
    <p:extLst>
      <p:ext uri="{BB962C8B-B14F-4D97-AF65-F5344CB8AC3E}">
        <p14:creationId xmlns:p14="http://schemas.microsoft.com/office/powerpoint/2010/main" val="3405876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179A89-CAC0-46B2-8D9D-223C64A817C7}" type="slidenum">
              <a:rPr lang="en-GB" smtClean="0"/>
              <a:pPr/>
              <a:t>5</a:t>
            </a:fld>
            <a:endParaRPr lang="en-GB" smtClean="0"/>
          </a:p>
        </p:txBody>
      </p:sp>
    </p:spTree>
    <p:extLst>
      <p:ext uri="{BB962C8B-B14F-4D97-AF65-F5344CB8AC3E}">
        <p14:creationId xmlns:p14="http://schemas.microsoft.com/office/powerpoint/2010/main" val="3589286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5D38B9-8DFA-4841-B6CF-62347D772160}" type="slidenum">
              <a:rPr lang="en-GB" smtClean="0"/>
              <a:pPr/>
              <a:t>6</a:t>
            </a:fld>
            <a:endParaRPr lang="en-GB" smtClean="0"/>
          </a:p>
        </p:txBody>
      </p:sp>
    </p:spTree>
    <p:extLst>
      <p:ext uri="{BB962C8B-B14F-4D97-AF65-F5344CB8AC3E}">
        <p14:creationId xmlns:p14="http://schemas.microsoft.com/office/powerpoint/2010/main" val="3007219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B183E3-C084-458A-9D27-9EC21A0AA3B1}" type="slidenum">
              <a:rPr lang="en-GB" smtClean="0"/>
              <a:pPr/>
              <a:t>7</a:t>
            </a:fld>
            <a:endParaRPr lang="en-GB" smtClean="0"/>
          </a:p>
        </p:txBody>
      </p:sp>
    </p:spTree>
    <p:extLst>
      <p:ext uri="{BB962C8B-B14F-4D97-AF65-F5344CB8AC3E}">
        <p14:creationId xmlns:p14="http://schemas.microsoft.com/office/powerpoint/2010/main" val="2736878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050163-7AC1-44DF-90B2-48FA127940A0}" type="slidenum">
              <a:rPr lang="en-GB" smtClean="0"/>
              <a:pPr/>
              <a:t>8</a:t>
            </a:fld>
            <a:endParaRPr lang="en-GB" smtClean="0"/>
          </a:p>
        </p:txBody>
      </p:sp>
    </p:spTree>
    <p:extLst>
      <p:ext uri="{BB962C8B-B14F-4D97-AF65-F5344CB8AC3E}">
        <p14:creationId xmlns:p14="http://schemas.microsoft.com/office/powerpoint/2010/main" val="3927595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DEA086-3F56-43A7-9CA8-D450FE0DDB9B}" type="slidenum">
              <a:rPr lang="en-GB" smtClean="0"/>
              <a:pPr/>
              <a:t>9</a:t>
            </a:fld>
            <a:endParaRPr lang="en-GB" smtClean="0"/>
          </a:p>
        </p:txBody>
      </p:sp>
    </p:spTree>
    <p:extLst>
      <p:ext uri="{BB962C8B-B14F-4D97-AF65-F5344CB8AC3E}">
        <p14:creationId xmlns:p14="http://schemas.microsoft.com/office/powerpoint/2010/main" val="423352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Blender Pro Book" pitchFamily="34" charset="0"/>
              </a:defRPr>
            </a:lvl1pPr>
          </a:lstStyle>
          <a:p>
            <a:r>
              <a:rPr lang="en-US" dirty="0" smtClean="0"/>
              <a:t>Click to edit Master title style</a:t>
            </a:r>
            <a:endParaRPr lang="de-C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lvl1pPr>
              <a:defRPr sz="3600">
                <a:latin typeface="Blender Pro Book" pitchFamily="34" charset="0"/>
              </a:defRPr>
            </a:lvl1pPr>
          </a:lstStyle>
          <a:p>
            <a:r>
              <a:rPr lang="en-US" dirty="0" smtClean="0"/>
              <a:t>Click to edit Master title style</a:t>
            </a:r>
            <a:endParaRPr lang="de-CH"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7" name="Rectangle 6"/>
          <p:cNvSpPr/>
          <p:nvPr/>
        </p:nvSpPr>
        <p:spPr>
          <a:xfrm>
            <a:off x="214313" y="1428750"/>
            <a:ext cx="8715375" cy="5214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de-CH"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7B13062-370C-4811-82CA-69849F6D48AE}" type="datetimeFigureOut">
              <a:rPr lang="de-DE"/>
              <a:pPr>
                <a:defRPr/>
              </a:pPr>
              <a:t>18.04.2019</a:t>
            </a:fld>
            <a:endParaRPr lang="de-C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CH"/>
          </a:p>
        </p:txBody>
      </p:sp>
      <p:pic>
        <p:nvPicPr>
          <p:cNvPr id="1031" name="Picture 3" descr="V:\11_Templates\Printing\Logo\VEV_logo_4C.gif"/>
          <p:cNvPicPr>
            <a:picLocks noChangeAspect="1" noChangeArrowheads="1"/>
          </p:cNvPicPr>
          <p:nvPr/>
        </p:nvPicPr>
        <p:blipFill>
          <a:blip r:embed="rId4" cstate="print"/>
          <a:srcRect/>
          <a:stretch>
            <a:fillRect/>
          </a:stretch>
        </p:blipFill>
        <p:spPr bwMode="auto">
          <a:xfrm>
            <a:off x="7715250" y="6376988"/>
            <a:ext cx="1079500" cy="217487"/>
          </a:xfrm>
          <a:prstGeom prst="rect">
            <a:avLst/>
          </a:prstGeom>
          <a:noFill/>
          <a:ln w="9525">
            <a:noFill/>
            <a:miter lim="800000"/>
            <a:headEnd/>
            <a:tailEnd/>
          </a:ln>
        </p:spPr>
      </p:pic>
      <p:pic>
        <p:nvPicPr>
          <p:cNvPr id="1032" name="Picture 8" descr="BIO_Logo_RGB.jpg"/>
          <p:cNvPicPr>
            <a:picLocks noChangeAspect="1"/>
          </p:cNvPicPr>
          <p:nvPr/>
        </p:nvPicPr>
        <p:blipFill>
          <a:blip r:embed="rId5" cstate="print"/>
          <a:srcRect/>
          <a:stretch>
            <a:fillRect/>
          </a:stretch>
        </p:blipFill>
        <p:spPr bwMode="auto">
          <a:xfrm>
            <a:off x="6980238" y="6380163"/>
            <a:ext cx="714375"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7" r:id="rId1"/>
    <p:sldLayoutId id="2147483798" r:id="rId2"/>
  </p:sldLayoutIdLst>
  <p:txStyles>
    <p:titleStyle>
      <a:lvl1pPr algn="l" rtl="0" eaLnBrk="0" fontAlgn="base" hangingPunct="0">
        <a:spcBef>
          <a:spcPct val="0"/>
        </a:spcBef>
        <a:spcAft>
          <a:spcPct val="0"/>
        </a:spcAft>
        <a:defRPr sz="3200" kern="1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biotechgate.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obn.org.uk/" TargetMode="External"/><Relationship Id="rId3" Type="http://schemas.openxmlformats.org/officeDocument/2006/relationships/hyperlink" Target="http://www.biotechgate.com/" TargetMode="External"/><Relationship Id="rId7" Type="http://schemas.openxmlformats.org/officeDocument/2006/relationships/hyperlink" Target="http://www.ukbiotech.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venturevaluation.com/" TargetMode="External"/><Relationship Id="rId4" Type="http://schemas.openxmlformats.org/officeDocument/2006/relationships/image" Target="../media/image2.jpeg"/><Relationship Id="rId9"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V:\5_Projects\14allbio\Report Layout\Layout Graphik2\Image titlepage\titel_eubericht_rgb.jpg"/>
          <p:cNvPicPr>
            <a:picLocks noChangeAspect="1" noChangeArrowheads="1"/>
          </p:cNvPicPr>
          <p:nvPr/>
        </p:nvPicPr>
        <p:blipFill>
          <a:blip r:embed="rId3" cstate="print"/>
          <a:srcRect t="5028" b="10757"/>
          <a:stretch>
            <a:fillRect/>
          </a:stretch>
        </p:blipFill>
        <p:spPr bwMode="auto">
          <a:xfrm>
            <a:off x="214313" y="214312"/>
            <a:ext cx="8715375" cy="4942880"/>
          </a:xfrm>
          <a:prstGeom prst="rect">
            <a:avLst/>
          </a:prstGeom>
          <a:noFill/>
          <a:ln w="9525">
            <a:noFill/>
            <a:miter lim="800000"/>
            <a:headEnd/>
            <a:tailEnd/>
          </a:ln>
        </p:spPr>
      </p:pic>
      <p:sp>
        <p:nvSpPr>
          <p:cNvPr id="4099" name="Title 1"/>
          <p:cNvSpPr>
            <a:spLocks noGrp="1"/>
          </p:cNvSpPr>
          <p:nvPr>
            <p:ph type="ctrTitle"/>
          </p:nvPr>
        </p:nvSpPr>
        <p:spPr>
          <a:xfrm>
            <a:off x="323528" y="5013176"/>
            <a:ext cx="8215313" cy="1164679"/>
          </a:xfrm>
        </p:spPr>
        <p:txBody>
          <a:bodyPr>
            <a:normAutofit/>
          </a:bodyPr>
          <a:lstStyle/>
          <a:p>
            <a:pPr eaLnBrk="1" hangingPunct="1"/>
            <a:r>
              <a:rPr lang="en-GB" sz="3200" b="1" dirty="0" smtClean="0">
                <a:solidFill>
                  <a:schemeClr val="tx1"/>
                </a:solidFill>
                <a:latin typeface="+mj-lt"/>
              </a:rPr>
              <a:t>UK Life Sciences Trend Analysis 2019</a:t>
            </a:r>
            <a:endParaRPr lang="en-GB" sz="1800" b="1" dirty="0" smtClean="0">
              <a:solidFill>
                <a:schemeClr val="tx1"/>
              </a:solidFill>
              <a:latin typeface="+mj-lt"/>
            </a:endParaRPr>
          </a:p>
        </p:txBody>
      </p:sp>
      <p:pic>
        <p:nvPicPr>
          <p:cNvPr id="5" name="Picture 4" descr="300px-Flag_of_the_United_Kingdom.svg.png"/>
          <p:cNvPicPr>
            <a:picLocks noChangeAspect="1"/>
          </p:cNvPicPr>
          <p:nvPr/>
        </p:nvPicPr>
        <p:blipFill>
          <a:blip r:embed="rId4" cstate="print"/>
          <a:stretch>
            <a:fillRect/>
          </a:stretch>
        </p:blipFill>
        <p:spPr>
          <a:xfrm>
            <a:off x="611560" y="548680"/>
            <a:ext cx="1659043" cy="93610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GB" sz="2400" b="1" dirty="0" smtClean="0">
                <a:latin typeface="+mj-lt"/>
                <a:cs typeface="Arial" pitchFamily="34" charset="0"/>
              </a:rPr>
              <a:t>Biotechnology Financing in the UK– 5 year report</a:t>
            </a:r>
          </a:p>
        </p:txBody>
      </p:sp>
      <p:pic>
        <p:nvPicPr>
          <p:cNvPr id="2" name="Grafik 1"/>
          <p:cNvPicPr>
            <a:picLocks noChangeAspect="1"/>
          </p:cNvPicPr>
          <p:nvPr/>
        </p:nvPicPr>
        <p:blipFill>
          <a:blip r:embed="rId3"/>
          <a:stretch>
            <a:fillRect/>
          </a:stretch>
        </p:blipFill>
        <p:spPr>
          <a:xfrm>
            <a:off x="198000" y="2204864"/>
            <a:ext cx="8748000" cy="3504637"/>
          </a:xfrm>
          <a:prstGeom prst="rect">
            <a:avLst/>
          </a:prstGeom>
        </p:spPr>
      </p:pic>
    </p:spTree>
    <p:extLst>
      <p:ext uri="{BB962C8B-B14F-4D97-AF65-F5344CB8AC3E}">
        <p14:creationId xmlns:p14="http://schemas.microsoft.com/office/powerpoint/2010/main" val="2562940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GB" sz="2400" b="1" dirty="0" smtClean="0">
                <a:latin typeface="+mj-lt"/>
                <a:cs typeface="Arial" pitchFamily="34" charset="0"/>
              </a:rPr>
              <a:t>Major Biotech Financing Rounds (2018)</a:t>
            </a:r>
          </a:p>
        </p:txBody>
      </p:sp>
      <p:graphicFrame>
        <p:nvGraphicFramePr>
          <p:cNvPr id="7" name="Table 6"/>
          <p:cNvGraphicFramePr>
            <a:graphicFrameLocks noGrp="1"/>
          </p:cNvGraphicFramePr>
          <p:nvPr>
            <p:extLst>
              <p:ext uri="{D42A27DB-BD31-4B8C-83A1-F6EECF244321}">
                <p14:modId xmlns:p14="http://schemas.microsoft.com/office/powerpoint/2010/main" val="2040211526"/>
              </p:ext>
            </p:extLst>
          </p:nvPr>
        </p:nvGraphicFramePr>
        <p:xfrm>
          <a:off x="467544" y="2060849"/>
          <a:ext cx="8104984" cy="2678795"/>
        </p:xfrm>
        <a:graphic>
          <a:graphicData uri="http://schemas.openxmlformats.org/drawingml/2006/table">
            <a:tbl>
              <a:tblPr firstRow="1" bandRow="1">
                <a:tableStyleId>{85BE263C-DBD7-4A20-BB59-AAB30ACAA65A}</a:tableStyleId>
              </a:tblPr>
              <a:tblGrid>
                <a:gridCol w="1736782"/>
                <a:gridCol w="4606249"/>
                <a:gridCol w="1761953"/>
              </a:tblGrid>
              <a:tr h="824246">
                <a:tc>
                  <a:txBody>
                    <a:bodyPr/>
                    <a:lstStyle/>
                    <a:p>
                      <a:pPr algn="ctr">
                        <a:lnSpc>
                          <a:spcPct val="115000"/>
                        </a:lnSpc>
                        <a:spcAft>
                          <a:spcPts val="0"/>
                        </a:spcAft>
                      </a:pPr>
                      <a:r>
                        <a:rPr lang="en-US" sz="1400" kern="1200" dirty="0" smtClean="0">
                          <a:solidFill>
                            <a:schemeClr val="dk1"/>
                          </a:solidFill>
                          <a:latin typeface="+mj-lt"/>
                          <a:ea typeface="Calibri"/>
                          <a:cs typeface="Times New Roman"/>
                        </a:rPr>
                        <a:t>Company</a:t>
                      </a:r>
                      <a:endParaRPr lang="en-US" sz="1400" kern="1200" dirty="0">
                        <a:solidFill>
                          <a:schemeClr val="dk1"/>
                        </a:solidFill>
                        <a:latin typeface="+mj-lt"/>
                        <a:ea typeface="Calibri"/>
                        <a:cs typeface="Times New Roman"/>
                      </a:endParaRPr>
                    </a:p>
                  </a:txBody>
                  <a:tcPr marL="68580" marR="68580" marT="0" marB="0" anchor="ctr"/>
                </a:tc>
                <a:tc>
                  <a:txBody>
                    <a:bodyPr/>
                    <a:lstStyle/>
                    <a:p>
                      <a:pPr algn="ctr">
                        <a:lnSpc>
                          <a:spcPct val="115000"/>
                        </a:lnSpc>
                        <a:spcAft>
                          <a:spcPts val="0"/>
                        </a:spcAft>
                      </a:pPr>
                      <a:r>
                        <a:rPr lang="en-US" sz="1400" kern="1200" dirty="0">
                          <a:solidFill>
                            <a:schemeClr val="dk1"/>
                          </a:solidFill>
                          <a:latin typeface="+mj-lt"/>
                          <a:ea typeface="Calibri"/>
                          <a:cs typeface="Times New Roman"/>
                        </a:rPr>
                        <a:t>Sector</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j-lt"/>
                          <a:ea typeface="Calibri"/>
                          <a:cs typeface="Times New Roman"/>
                        </a:rPr>
                        <a:t>USD M</a:t>
                      </a:r>
                      <a:endParaRPr lang="en-US" sz="1400" kern="1200" dirty="0">
                        <a:solidFill>
                          <a:schemeClr val="dk1"/>
                        </a:solidFill>
                        <a:latin typeface="+mj-lt"/>
                        <a:ea typeface="Calibri"/>
                        <a:cs typeface="Times New Roman"/>
                      </a:endParaRPr>
                    </a:p>
                  </a:txBody>
                  <a:tcPr marL="68580" marR="68580" marT="0" marB="0" anchor="ctr"/>
                </a:tc>
              </a:tr>
              <a:tr h="618183">
                <a:tc>
                  <a:txBody>
                    <a:bodyPr/>
                    <a:lstStyle/>
                    <a:p>
                      <a:pPr algn="ctr" fontAlgn="ctr"/>
                      <a:r>
                        <a:rPr lang="de-CH" sz="1400" kern="1200" dirty="0" smtClean="0">
                          <a:solidFill>
                            <a:schemeClr val="dk1"/>
                          </a:solidFill>
                          <a:latin typeface="+mn-lt"/>
                          <a:ea typeface="Calibri"/>
                          <a:cs typeface="Times New Roman"/>
                        </a:rPr>
                        <a:t>Lift Biosciences</a:t>
                      </a:r>
                      <a:endParaRPr lang="de-CH" sz="1400" kern="1200" dirty="0">
                        <a:solidFill>
                          <a:schemeClr val="dk1"/>
                        </a:solidFill>
                        <a:latin typeface="+mn-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dirty="0" smtClean="0">
                          <a:latin typeface="+mj-lt"/>
                          <a:ea typeface="Calibri"/>
                          <a:cs typeface="Times New Roman"/>
                        </a:rPr>
                        <a:t>Biotech – Therapeutics &amp; Diagnostics</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j-lt"/>
                          <a:ea typeface="Calibri"/>
                          <a:cs typeface="Times New Roman"/>
                        </a:rPr>
                        <a:t>419</a:t>
                      </a:r>
                    </a:p>
                  </a:txBody>
                  <a:tcPr marL="68580" marR="68580" marT="0" marB="0" anchor="ctr"/>
                </a:tc>
              </a:tr>
              <a:tr h="618183">
                <a:tc>
                  <a:txBody>
                    <a:bodyPr/>
                    <a:lstStyle/>
                    <a:p>
                      <a:pPr algn="ctr" fontAlgn="ctr"/>
                      <a:r>
                        <a:rPr lang="de-CH" sz="1400" kern="1200" dirty="0" err="1" smtClean="0">
                          <a:solidFill>
                            <a:schemeClr val="dk1"/>
                          </a:solidFill>
                          <a:latin typeface="+mn-lt"/>
                          <a:ea typeface="Calibri"/>
                          <a:cs typeface="Times New Roman"/>
                        </a:rPr>
                        <a:t>Orchard</a:t>
                      </a:r>
                      <a:r>
                        <a:rPr lang="de-CH" sz="1400" kern="1200" dirty="0" smtClean="0">
                          <a:solidFill>
                            <a:schemeClr val="dk1"/>
                          </a:solidFill>
                          <a:latin typeface="+mn-lt"/>
                          <a:ea typeface="Calibri"/>
                          <a:cs typeface="Times New Roman"/>
                        </a:rPr>
                        <a:t> </a:t>
                      </a:r>
                      <a:r>
                        <a:rPr lang="de-CH" sz="1400" kern="1200" dirty="0" err="1" smtClean="0">
                          <a:solidFill>
                            <a:schemeClr val="dk1"/>
                          </a:solidFill>
                          <a:latin typeface="+mn-lt"/>
                          <a:ea typeface="Calibri"/>
                          <a:cs typeface="Times New Roman"/>
                        </a:rPr>
                        <a:t>Therapeutics</a:t>
                      </a:r>
                      <a:r>
                        <a:rPr lang="de-CH" sz="1400" kern="1200" dirty="0" smtClean="0">
                          <a:solidFill>
                            <a:schemeClr val="dk1"/>
                          </a:solidFill>
                          <a:latin typeface="+mn-lt"/>
                          <a:ea typeface="Calibri"/>
                          <a:cs typeface="Times New Roman"/>
                        </a:rPr>
                        <a:t> Ltd.</a:t>
                      </a:r>
                      <a:endParaRPr lang="de-CH" sz="1400" kern="1200" dirty="0">
                        <a:solidFill>
                          <a:schemeClr val="dk1"/>
                        </a:solidFill>
                        <a:latin typeface="+mn-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n-lt"/>
                          <a:ea typeface="Calibri"/>
                          <a:cs typeface="Times New Roman"/>
                        </a:rPr>
                        <a:t>Biotech – Therapeutics &amp; Diagnostics</a:t>
                      </a:r>
                    </a:p>
                  </a:txBody>
                  <a:tcPr marL="68580" marR="68580" marT="0" marB="0" anchor="ctr"/>
                </a:tc>
                <a:tc>
                  <a:txBody>
                    <a:bodyPr/>
                    <a:lstStyle/>
                    <a:p>
                      <a:pPr algn="ctr">
                        <a:lnSpc>
                          <a:spcPct val="115000"/>
                        </a:lnSpc>
                        <a:spcAft>
                          <a:spcPts val="0"/>
                        </a:spcAft>
                      </a:pPr>
                      <a:r>
                        <a:rPr lang="de-CH" sz="1400" kern="1200" dirty="0" smtClean="0">
                          <a:solidFill>
                            <a:schemeClr val="dk1"/>
                          </a:solidFill>
                          <a:latin typeface="+mj-lt"/>
                          <a:ea typeface="Calibri"/>
                          <a:cs typeface="Times New Roman"/>
                        </a:rPr>
                        <a:t>150</a:t>
                      </a:r>
                      <a:endParaRPr lang="en-US" sz="1400" kern="1200" dirty="0">
                        <a:solidFill>
                          <a:schemeClr val="dk1"/>
                        </a:solidFill>
                        <a:latin typeface="+mj-lt"/>
                        <a:ea typeface="Calibri"/>
                        <a:cs typeface="Times New Roman"/>
                      </a:endParaRPr>
                    </a:p>
                  </a:txBody>
                  <a:tcPr marL="68580" marR="68580" marT="0" marB="0" anchor="ctr"/>
                </a:tc>
              </a:tr>
              <a:tr h="618183">
                <a:tc>
                  <a:txBody>
                    <a:bodyPr/>
                    <a:lstStyle/>
                    <a:p>
                      <a:pPr algn="ctr" fontAlgn="ctr"/>
                      <a:r>
                        <a:rPr lang="de-CH" sz="1400" kern="1200" dirty="0" smtClean="0">
                          <a:solidFill>
                            <a:schemeClr val="dk1"/>
                          </a:solidFill>
                          <a:latin typeface="+mn-lt"/>
                          <a:ea typeface="Calibri"/>
                          <a:cs typeface="Times New Roman"/>
                        </a:rPr>
                        <a:t>Oxford Nanopore Technologies</a:t>
                      </a:r>
                      <a:endParaRPr lang="de-CH" sz="1400" kern="1200" dirty="0">
                        <a:solidFill>
                          <a:schemeClr val="dk1"/>
                        </a:solidFill>
                        <a:latin typeface="+mn-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n-lt"/>
                          <a:ea typeface="Calibri"/>
                          <a:cs typeface="Times New Roman"/>
                        </a:rPr>
                        <a:t>Biotechnology / R&amp;D services</a:t>
                      </a:r>
                    </a:p>
                  </a:txBody>
                  <a:tcPr marL="68580" marR="68580" marT="0" marB="0" anchor="ctr"/>
                </a:tc>
                <a:tc>
                  <a:txBody>
                    <a:bodyPr/>
                    <a:lstStyle/>
                    <a:p>
                      <a:pPr algn="ctr">
                        <a:lnSpc>
                          <a:spcPct val="115000"/>
                        </a:lnSpc>
                        <a:spcAft>
                          <a:spcPts val="0"/>
                        </a:spcAft>
                      </a:pPr>
                      <a:r>
                        <a:rPr lang="de-CH" sz="1400" kern="1200" dirty="0" smtClean="0">
                          <a:solidFill>
                            <a:schemeClr val="dk1"/>
                          </a:solidFill>
                          <a:latin typeface="+mj-lt"/>
                          <a:ea typeface="Calibri"/>
                          <a:cs typeface="Times New Roman"/>
                        </a:rPr>
                        <a:t>140</a:t>
                      </a:r>
                      <a:endParaRPr lang="en-US" sz="1400" kern="1200" dirty="0">
                        <a:solidFill>
                          <a:schemeClr val="dk1"/>
                        </a:solidFill>
                        <a:latin typeface="+mj-lt"/>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GB" sz="2400" b="1" dirty="0" smtClean="0">
                <a:latin typeface="+mj-lt"/>
                <a:cs typeface="Arial" pitchFamily="34" charset="0"/>
              </a:rPr>
              <a:t>About Biotechgate</a:t>
            </a:r>
          </a:p>
        </p:txBody>
      </p:sp>
      <p:sp>
        <p:nvSpPr>
          <p:cNvPr id="15363" name="TextBox 2"/>
          <p:cNvSpPr txBox="1">
            <a:spLocks noChangeArrowheads="1"/>
          </p:cNvSpPr>
          <p:nvPr/>
        </p:nvSpPr>
        <p:spPr bwMode="auto">
          <a:xfrm>
            <a:off x="500063" y="1928813"/>
            <a:ext cx="8072437" cy="2585323"/>
          </a:xfrm>
          <a:prstGeom prst="rect">
            <a:avLst/>
          </a:prstGeom>
          <a:noFill/>
          <a:ln w="9525">
            <a:noFill/>
            <a:miter lim="800000"/>
            <a:headEnd/>
            <a:tailEnd/>
          </a:ln>
        </p:spPr>
        <p:txBody>
          <a:bodyPr>
            <a:spAutoFit/>
          </a:bodyPr>
          <a:lstStyle/>
          <a:p>
            <a:r>
              <a:rPr lang="en-GB" sz="1600" dirty="0">
                <a:latin typeface="+mj-lt"/>
                <a:cs typeface="Arial" pitchFamily="34" charset="0"/>
              </a:rPr>
              <a:t>Biotechgate contains </a:t>
            </a:r>
            <a:r>
              <a:rPr lang="en-US" sz="1600" dirty="0" smtClean="0">
                <a:latin typeface="+mj-lt"/>
                <a:cs typeface="Arial" pitchFamily="34" charset="0"/>
              </a:rPr>
              <a:t>over 54,000 </a:t>
            </a:r>
            <a:r>
              <a:rPr lang="en-US" sz="1600" dirty="0">
                <a:latin typeface="+mj-lt"/>
                <a:cs typeface="Arial" pitchFamily="34" charset="0"/>
              </a:rPr>
              <a:t>high quality company profiles which include company descriptions, contact information, product pipeline information, financing rounds and management details. Profiles are regularly updated by the companies themselves, as well as by an experienced database team, to ensure the accuracy and relevance of </a:t>
            </a:r>
            <a:r>
              <a:rPr lang="en-GB" sz="1600" dirty="0">
                <a:latin typeface="+mj-lt"/>
                <a:cs typeface="Arial" pitchFamily="34" charset="0"/>
              </a:rPr>
              <a:t>the data. </a:t>
            </a:r>
          </a:p>
          <a:p>
            <a:endParaRPr lang="en-GB" sz="1600" dirty="0">
              <a:latin typeface="+mj-lt"/>
              <a:cs typeface="Arial" pitchFamily="34" charset="0"/>
            </a:endParaRPr>
          </a:p>
          <a:p>
            <a:endParaRPr lang="en-GB" sz="1600" dirty="0">
              <a:latin typeface="+mj-lt"/>
              <a:cs typeface="Arial" pitchFamily="34" charset="0"/>
            </a:endParaRPr>
          </a:p>
          <a:p>
            <a:endParaRPr lang="en-GB" sz="1600" dirty="0">
              <a:latin typeface="+mj-lt"/>
              <a:cs typeface="Arial" pitchFamily="34" charset="0"/>
            </a:endParaRPr>
          </a:p>
          <a:p>
            <a:r>
              <a:rPr lang="en-GB" sz="1600" dirty="0">
                <a:latin typeface="+mj-lt"/>
                <a:cs typeface="Arial" pitchFamily="34" charset="0"/>
              </a:rPr>
              <a:t>To register for </a:t>
            </a:r>
            <a:r>
              <a:rPr lang="en-GB" sz="1600" dirty="0" smtClean="0">
                <a:latin typeface="+mj-lt"/>
                <a:cs typeface="Arial" pitchFamily="34" charset="0"/>
              </a:rPr>
              <a:t>a trial or to learn </a:t>
            </a:r>
            <a:r>
              <a:rPr lang="en-GB" sz="1600" dirty="0">
                <a:latin typeface="+mj-lt"/>
                <a:cs typeface="Arial" pitchFamily="34" charset="0"/>
              </a:rPr>
              <a:t>more about the different subscription options, please visit </a:t>
            </a:r>
            <a:r>
              <a:rPr lang="en-GB" sz="1600" dirty="0">
                <a:latin typeface="+mj-lt"/>
                <a:cs typeface="Arial" pitchFamily="34" charset="0"/>
                <a:hlinkClick r:id="rId3"/>
              </a:rPr>
              <a:t>www.biotechgate.com</a:t>
            </a:r>
            <a:r>
              <a:rPr lang="en-GB" sz="1600" dirty="0">
                <a:latin typeface="+mj-lt"/>
                <a:cs typeface="Arial" pitchFamily="34" charset="0"/>
              </a:rPr>
              <a:t>. </a:t>
            </a:r>
          </a:p>
          <a:p>
            <a:endParaRPr lang="en-GB"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GB" sz="2400" b="1" dirty="0" smtClean="0">
                <a:latin typeface="+mj-lt"/>
                <a:cs typeface="Arial" pitchFamily="34" charset="0"/>
              </a:rPr>
              <a:t>Terms of Use</a:t>
            </a:r>
          </a:p>
        </p:txBody>
      </p:sp>
      <p:sp>
        <p:nvSpPr>
          <p:cNvPr id="16387" name="Text Box 8"/>
          <p:cNvSpPr txBox="1">
            <a:spLocks noChangeArrowheads="1"/>
          </p:cNvSpPr>
          <p:nvPr/>
        </p:nvSpPr>
        <p:spPr bwMode="auto">
          <a:xfrm>
            <a:off x="428625" y="1643063"/>
            <a:ext cx="8358188" cy="4031873"/>
          </a:xfrm>
          <a:prstGeom prst="rect">
            <a:avLst/>
          </a:prstGeom>
          <a:noFill/>
          <a:ln w="9525">
            <a:noFill/>
            <a:miter lim="800000"/>
            <a:headEnd/>
            <a:tailEnd/>
          </a:ln>
        </p:spPr>
        <p:txBody>
          <a:bodyPr>
            <a:spAutoFit/>
          </a:bodyPr>
          <a:lstStyle/>
          <a:p>
            <a:r>
              <a:rPr lang="en-CA" sz="1600" dirty="0">
                <a:latin typeface="+mj-lt"/>
                <a:cs typeface="Arial" pitchFamily="34" charset="0"/>
              </a:rPr>
              <a:t>The </a:t>
            </a:r>
            <a:r>
              <a:rPr lang="en-CA" sz="1600" dirty="0" smtClean="0">
                <a:latin typeface="+mj-lt"/>
                <a:cs typeface="Arial" pitchFamily="34" charset="0"/>
              </a:rPr>
              <a:t>“UK Life Sciences Trend Analysis” </a:t>
            </a:r>
            <a:r>
              <a:rPr lang="en-CA" sz="1600" dirty="0">
                <a:latin typeface="+mj-lt"/>
                <a:cs typeface="Arial" pitchFamily="34" charset="0"/>
              </a:rPr>
              <a:t>is based on data entered in the Biotechgate Database available at www.biotechgate.com. The statistics and graphs in this presentation are based on figures and information entered in this database and we do not guarantee any accuracy hereof.</a:t>
            </a:r>
          </a:p>
          <a:p>
            <a:endParaRPr lang="en-CA" sz="1600" dirty="0">
              <a:latin typeface="+mj-lt"/>
              <a:cs typeface="Arial" pitchFamily="34" charset="0"/>
            </a:endParaRPr>
          </a:p>
          <a:p>
            <a:r>
              <a:rPr lang="en-CA" sz="1600" dirty="0">
                <a:latin typeface="+mj-lt"/>
                <a:cs typeface="Arial" pitchFamily="34" charset="0"/>
              </a:rPr>
              <a:t>The use of the figures and graphs provided in this report is free of charge for any presentations as long as www.biotechgate.com is clearly cited as the source. For all other uses please contact us for terms and conditions.</a:t>
            </a:r>
            <a:br>
              <a:rPr lang="en-CA" sz="1600" dirty="0">
                <a:latin typeface="+mj-lt"/>
                <a:cs typeface="Arial" pitchFamily="34" charset="0"/>
              </a:rPr>
            </a:br>
            <a:r>
              <a:rPr lang="en-CA" sz="1600" dirty="0">
                <a:latin typeface="+mj-lt"/>
                <a:cs typeface="Arial" pitchFamily="34" charset="0"/>
              </a:rPr>
              <a:t/>
            </a:r>
            <a:br>
              <a:rPr lang="en-CA" sz="1600" dirty="0">
                <a:latin typeface="+mj-lt"/>
                <a:cs typeface="Arial" pitchFamily="34" charset="0"/>
              </a:rPr>
            </a:br>
            <a:r>
              <a:rPr lang="en-CA" sz="1600" dirty="0">
                <a:latin typeface="+mj-lt"/>
                <a:cs typeface="Arial" pitchFamily="34" charset="0"/>
              </a:rPr>
              <a:t>Biotechgate</a:t>
            </a:r>
            <a:br>
              <a:rPr lang="en-CA" sz="1600" dirty="0">
                <a:latin typeface="+mj-lt"/>
                <a:cs typeface="Arial" pitchFamily="34" charset="0"/>
              </a:rPr>
            </a:br>
            <a:r>
              <a:rPr lang="en-CA" sz="1600" dirty="0">
                <a:latin typeface="+mj-lt"/>
                <a:cs typeface="Arial" pitchFamily="34" charset="0"/>
              </a:rPr>
              <a:t>c/o Venture Valuation VV AG</a:t>
            </a:r>
            <a:br>
              <a:rPr lang="en-CA" sz="1600" dirty="0">
                <a:latin typeface="+mj-lt"/>
                <a:cs typeface="Arial" pitchFamily="34" charset="0"/>
              </a:rPr>
            </a:br>
            <a:r>
              <a:rPr lang="en-CA" sz="1600" dirty="0" err="1">
                <a:latin typeface="+mj-lt"/>
                <a:cs typeface="Arial" pitchFamily="34" charset="0"/>
              </a:rPr>
              <a:t>Kasernenstrasse</a:t>
            </a:r>
            <a:r>
              <a:rPr lang="en-CA" sz="1600" dirty="0">
                <a:latin typeface="+mj-lt"/>
                <a:cs typeface="Arial" pitchFamily="34" charset="0"/>
              </a:rPr>
              <a:t> 11			</a:t>
            </a:r>
          </a:p>
          <a:p>
            <a:r>
              <a:rPr lang="en-CA" sz="1600" dirty="0">
                <a:latin typeface="+mj-lt"/>
                <a:cs typeface="Arial" pitchFamily="34" charset="0"/>
              </a:rPr>
              <a:t>8004 Zurich			</a:t>
            </a:r>
          </a:p>
          <a:p>
            <a:r>
              <a:rPr lang="en-CA" sz="1600" dirty="0" smtClean="0">
                <a:latin typeface="+mj-lt"/>
                <a:cs typeface="Arial" pitchFamily="34" charset="0"/>
              </a:rPr>
              <a:t>Switzerland</a:t>
            </a:r>
          </a:p>
          <a:p>
            <a:r>
              <a:rPr lang="en-CA" sz="1600" dirty="0">
                <a:latin typeface="+mj-lt"/>
                <a:cs typeface="Arial" pitchFamily="34" charset="0"/>
              </a:rPr>
              <a:t>			</a:t>
            </a:r>
            <a:r>
              <a:rPr lang="en-CA" sz="1600" dirty="0">
                <a:latin typeface="+mj-lt"/>
              </a:rPr>
              <a:t>	</a:t>
            </a:r>
            <a:endParaRPr lang="en-CA" sz="1600" dirty="0" smtClean="0">
              <a:latin typeface="+mj-lt"/>
            </a:endParaRPr>
          </a:p>
          <a:p>
            <a:r>
              <a:rPr lang="en-CA" sz="1600" dirty="0" smtClean="0">
                <a:latin typeface="+mj-lt"/>
                <a:cs typeface="Arial" pitchFamily="34" charset="0"/>
              </a:rPr>
              <a:t>+41 (43) 321 86 60 </a:t>
            </a:r>
            <a:r>
              <a:rPr lang="en-CA" sz="1600" dirty="0">
                <a:latin typeface="+mj-lt"/>
              </a:rPr>
              <a:t>		</a:t>
            </a:r>
            <a:endParaRPr lang="en-CA" sz="1600" dirty="0" smtClean="0">
              <a:latin typeface="+mj-lt"/>
            </a:endParaRPr>
          </a:p>
          <a:p>
            <a:r>
              <a:rPr lang="en-CA" sz="1600" dirty="0" smtClean="0">
                <a:latin typeface="+mj-lt"/>
                <a:cs typeface="Arial" pitchFamily="34" charset="0"/>
              </a:rPr>
              <a:t>www.venturevaluation.com</a:t>
            </a:r>
            <a:r>
              <a:rPr lang="en-CA" sz="1600" dirty="0" smtClean="0">
                <a:latin typeface="+mj-lt"/>
              </a:rPr>
              <a:t>	</a:t>
            </a:r>
            <a:endParaRPr lang="en-CA" sz="16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GB" sz="2400" b="1" dirty="0" smtClean="0">
                <a:latin typeface="+mj-lt"/>
                <a:cs typeface="Arial" pitchFamily="34" charset="0"/>
              </a:rPr>
              <a:t>About Us</a:t>
            </a:r>
          </a:p>
        </p:txBody>
      </p:sp>
      <p:pic>
        <p:nvPicPr>
          <p:cNvPr id="5123" name="Picture 8" descr="BIO_Logo_RGB.jpg">
            <a:hlinkClick r:id="rId3"/>
          </p:cNvPr>
          <p:cNvPicPr>
            <a:picLocks noChangeAspect="1"/>
          </p:cNvPicPr>
          <p:nvPr/>
        </p:nvPicPr>
        <p:blipFill>
          <a:blip r:embed="rId4" cstate="print"/>
          <a:srcRect/>
          <a:stretch>
            <a:fillRect/>
          </a:stretch>
        </p:blipFill>
        <p:spPr bwMode="auto">
          <a:xfrm>
            <a:off x="539552" y="1988840"/>
            <a:ext cx="1762125" cy="571500"/>
          </a:xfrm>
          <a:prstGeom prst="rect">
            <a:avLst/>
          </a:prstGeom>
          <a:noFill/>
          <a:ln w="9525">
            <a:noFill/>
            <a:miter lim="800000"/>
            <a:headEnd/>
            <a:tailEnd/>
          </a:ln>
        </p:spPr>
      </p:pic>
      <p:pic>
        <p:nvPicPr>
          <p:cNvPr id="5124" name="Picture 4" descr="VEV_logo_4C-small.jpg">
            <a:hlinkClick r:id="rId5"/>
          </p:cNvPr>
          <p:cNvPicPr>
            <a:picLocks noChangeAspect="1"/>
          </p:cNvPicPr>
          <p:nvPr/>
        </p:nvPicPr>
        <p:blipFill>
          <a:blip r:embed="rId6" cstate="print"/>
          <a:srcRect/>
          <a:stretch>
            <a:fillRect/>
          </a:stretch>
        </p:blipFill>
        <p:spPr bwMode="auto">
          <a:xfrm>
            <a:off x="421387" y="5013176"/>
            <a:ext cx="2076272" cy="418438"/>
          </a:xfrm>
          <a:prstGeom prst="rect">
            <a:avLst/>
          </a:prstGeom>
          <a:noFill/>
          <a:ln w="9525">
            <a:noFill/>
            <a:miter lim="800000"/>
            <a:headEnd/>
            <a:tailEnd/>
          </a:ln>
        </p:spPr>
      </p:pic>
      <p:sp>
        <p:nvSpPr>
          <p:cNvPr id="5125" name="TextBox 2"/>
          <p:cNvSpPr txBox="1">
            <a:spLocks noChangeArrowheads="1"/>
          </p:cNvSpPr>
          <p:nvPr/>
        </p:nvSpPr>
        <p:spPr bwMode="auto">
          <a:xfrm>
            <a:off x="2699792" y="1579563"/>
            <a:ext cx="5909220" cy="4555093"/>
          </a:xfrm>
          <a:prstGeom prst="rect">
            <a:avLst/>
          </a:prstGeom>
          <a:noFill/>
          <a:ln w="9525">
            <a:noFill/>
            <a:miter lim="800000"/>
            <a:headEnd/>
            <a:tailEnd/>
          </a:ln>
        </p:spPr>
        <p:txBody>
          <a:bodyPr wrap="square">
            <a:spAutoFit/>
          </a:bodyPr>
          <a:lstStyle/>
          <a:p>
            <a:r>
              <a:rPr lang="en-US" sz="1600" dirty="0">
                <a:latin typeface="+mj-lt"/>
                <a:cs typeface="Arial" pitchFamily="34" charset="0"/>
              </a:rPr>
              <a:t>The following statistical information has been obtained from Biotechgate. Biotechgate is a global, comprehensive, Life Sciences </a:t>
            </a:r>
            <a:r>
              <a:rPr lang="en-GB" sz="1600" dirty="0">
                <a:latin typeface="+mj-lt"/>
                <a:cs typeface="Arial" pitchFamily="34" charset="0"/>
              </a:rPr>
              <a:t>database encompassing the Biotechnology, </a:t>
            </a:r>
            <a:r>
              <a:rPr lang="en-US" sz="1600" dirty="0">
                <a:latin typeface="+mj-lt"/>
                <a:cs typeface="Arial" pitchFamily="34" charset="0"/>
              </a:rPr>
              <a:t>Pharmaceutical and Medical Device industries. </a:t>
            </a:r>
            <a:r>
              <a:rPr lang="en-US" sz="1600" dirty="0">
                <a:latin typeface="+mj-lt"/>
                <a:cs typeface="Arial" pitchFamily="34" charset="0"/>
                <a:hlinkClick r:id="rId3"/>
              </a:rPr>
              <a:t>www.biotechgate.com</a:t>
            </a:r>
            <a:endParaRPr lang="en-US" sz="1600" dirty="0">
              <a:latin typeface="+mj-lt"/>
              <a:cs typeface="Arial" pitchFamily="34" charset="0"/>
            </a:endParaRPr>
          </a:p>
          <a:p>
            <a:endParaRPr lang="en-US" sz="1600" dirty="0" smtClean="0">
              <a:latin typeface="+mj-lt"/>
              <a:cs typeface="Arial" pitchFamily="34" charset="0"/>
            </a:endParaRPr>
          </a:p>
          <a:p>
            <a:endParaRPr lang="en-US" sz="1600" dirty="0" smtClean="0">
              <a:latin typeface="+mj-lt"/>
              <a:cs typeface="Arial" pitchFamily="34" charset="0"/>
            </a:endParaRPr>
          </a:p>
          <a:p>
            <a:r>
              <a:rPr lang="en-CA" sz="1600" dirty="0" smtClean="0">
                <a:latin typeface="+mn-lt"/>
                <a:cs typeface="Arial" pitchFamily="34" charset="0"/>
              </a:rPr>
              <a:t>The UK Life Sciences Database is a part of the global Biotechgate. Our UK partners include OBN and Life Sciences Hub Wales</a:t>
            </a:r>
            <a:r>
              <a:rPr lang="en-CA" sz="1600" dirty="0" smtClean="0">
                <a:latin typeface="+mn-lt"/>
              </a:rPr>
              <a:t>.</a:t>
            </a:r>
            <a:endParaRPr lang="en-US" sz="1600" dirty="0" smtClean="0">
              <a:latin typeface="+mn-lt"/>
              <a:cs typeface="Arial" pitchFamily="34" charset="0"/>
            </a:endParaRPr>
          </a:p>
          <a:p>
            <a:r>
              <a:rPr lang="en-US" sz="1600" dirty="0" smtClean="0">
                <a:latin typeface="+mn-lt"/>
                <a:cs typeface="Arial" pitchFamily="34" charset="0"/>
                <a:hlinkClick r:id="rId7"/>
              </a:rPr>
              <a:t>www.ukbiotech.com</a:t>
            </a:r>
            <a:endParaRPr lang="en-US" sz="1600" dirty="0" smtClean="0">
              <a:latin typeface="+mn-lt"/>
              <a:cs typeface="Arial" pitchFamily="34" charset="0"/>
            </a:endParaRPr>
          </a:p>
          <a:p>
            <a:endParaRPr lang="en-US" sz="1600" dirty="0" smtClean="0">
              <a:latin typeface="+mj-lt"/>
              <a:cs typeface="Arial" pitchFamily="34" charset="0"/>
            </a:endParaRPr>
          </a:p>
          <a:p>
            <a:endParaRPr lang="en-US" sz="1600" dirty="0">
              <a:latin typeface="+mj-lt"/>
              <a:cs typeface="Arial" pitchFamily="34" charset="0"/>
            </a:endParaRPr>
          </a:p>
          <a:p>
            <a:r>
              <a:rPr lang="en-US" sz="1600" dirty="0">
                <a:latin typeface="+mj-lt"/>
                <a:cs typeface="Arial" pitchFamily="34" charset="0"/>
              </a:rPr>
              <a:t>Biotechgate is owned and operated by Venture Valuation AG, a </a:t>
            </a:r>
            <a:r>
              <a:rPr lang="en-US" sz="1600" dirty="0" smtClean="0">
                <a:latin typeface="+mj-lt"/>
                <a:cs typeface="Arial" pitchFamily="34" charset="0"/>
              </a:rPr>
              <a:t>Zurich-based </a:t>
            </a:r>
            <a:r>
              <a:rPr lang="en-US" sz="1600" dirty="0">
                <a:latin typeface="+mj-lt"/>
                <a:cs typeface="Arial" pitchFamily="34" charset="0"/>
              </a:rPr>
              <a:t>company specializing in independent assessment and valuation of technology-driven companies in high growth industries, such as the Life Sciences (Biotech, Pharma, Medtech), ICT, high-tech, Nanotech, Cleantech and Renewable energy.  </a:t>
            </a:r>
            <a:r>
              <a:rPr lang="en-US" sz="1600" dirty="0">
                <a:latin typeface="+mj-lt"/>
                <a:cs typeface="Arial" pitchFamily="34" charset="0"/>
                <a:hlinkClick r:id="rId5"/>
              </a:rPr>
              <a:t>www.venturevaluation.com</a:t>
            </a:r>
            <a:r>
              <a:rPr lang="en-US" sz="1600" dirty="0">
                <a:latin typeface="+mj-lt"/>
                <a:cs typeface="Arial" pitchFamily="34" charset="0"/>
              </a:rPr>
              <a:t> </a:t>
            </a:r>
          </a:p>
          <a:p>
            <a:endParaRPr lang="en-GB" dirty="0">
              <a:latin typeface="+mj-lt"/>
            </a:endParaRPr>
          </a:p>
        </p:txBody>
      </p:sp>
      <p:pic>
        <p:nvPicPr>
          <p:cNvPr id="11" name="Picture 1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03239" y="3465403"/>
            <a:ext cx="2312568" cy="558870"/>
          </a:xfrm>
          <a:prstGeom prst="rect">
            <a:avLst/>
          </a:prstGeom>
        </p:spPr>
      </p:pic>
    </p:spTree>
    <p:extLst>
      <p:ext uri="{BB962C8B-B14F-4D97-AF65-F5344CB8AC3E}">
        <p14:creationId xmlns:p14="http://schemas.microsoft.com/office/powerpoint/2010/main" val="4285687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1520" y="274638"/>
            <a:ext cx="8229600" cy="1143000"/>
          </a:xfrm>
        </p:spPr>
        <p:txBody>
          <a:bodyPr>
            <a:normAutofit/>
          </a:bodyPr>
          <a:lstStyle/>
          <a:p>
            <a:pPr eaLnBrk="1" hangingPunct="1"/>
            <a:r>
              <a:rPr lang="en-GB" sz="2400" b="1" dirty="0" smtClean="0">
                <a:latin typeface="+mj-lt"/>
                <a:cs typeface="Arial" pitchFamily="34" charset="0"/>
              </a:rPr>
              <a:t>Overview of the UK Life-Science Industry</a:t>
            </a:r>
          </a:p>
        </p:txBody>
      </p:sp>
      <p:graphicFrame>
        <p:nvGraphicFramePr>
          <p:cNvPr id="4" name="Table 3"/>
          <p:cNvGraphicFramePr>
            <a:graphicFrameLocks noGrp="1"/>
          </p:cNvGraphicFramePr>
          <p:nvPr>
            <p:extLst>
              <p:ext uri="{D42A27DB-BD31-4B8C-83A1-F6EECF244321}">
                <p14:modId xmlns:p14="http://schemas.microsoft.com/office/powerpoint/2010/main" val="1445382920"/>
              </p:ext>
            </p:extLst>
          </p:nvPr>
        </p:nvGraphicFramePr>
        <p:xfrm>
          <a:off x="251520" y="1484783"/>
          <a:ext cx="8640960" cy="4713232"/>
        </p:xfrm>
        <a:graphic>
          <a:graphicData uri="http://schemas.openxmlformats.org/drawingml/2006/table">
            <a:tbl>
              <a:tblPr firstRow="1" bandRow="1">
                <a:tableStyleId>{85BE263C-DBD7-4A20-BB59-AAB30ACAA65A}</a:tableStyleId>
              </a:tblPr>
              <a:tblGrid>
                <a:gridCol w="6250182"/>
                <a:gridCol w="2390778"/>
              </a:tblGrid>
              <a:tr h="392751">
                <a:tc gridSpan="2">
                  <a:txBody>
                    <a:bodyPr/>
                    <a:lstStyle/>
                    <a:p>
                      <a:pPr marL="0" algn="l" defTabSz="914400" rtl="0" eaLnBrk="1" latinLnBrk="0" hangingPunct="1">
                        <a:lnSpc>
                          <a:spcPct val="115000"/>
                        </a:lnSpc>
                        <a:spcAft>
                          <a:spcPts val="0"/>
                        </a:spcAft>
                      </a:pPr>
                      <a:r>
                        <a:rPr lang="en-US" sz="1800" kern="1200" dirty="0" smtClean="0">
                          <a:solidFill>
                            <a:schemeClr val="dk1"/>
                          </a:solidFill>
                          <a:latin typeface="+mj-lt"/>
                          <a:ea typeface="Calibri"/>
                          <a:cs typeface="Times New Roman"/>
                        </a:rPr>
                        <a:t>2019 </a:t>
                      </a:r>
                      <a:r>
                        <a:rPr lang="en-US" sz="1800" kern="1200" dirty="0">
                          <a:solidFill>
                            <a:schemeClr val="dk1"/>
                          </a:solidFill>
                          <a:latin typeface="+mj-lt"/>
                          <a:ea typeface="Calibri"/>
                          <a:cs typeface="Times New Roman"/>
                        </a:rPr>
                        <a:t>Statistics</a:t>
                      </a:r>
                    </a:p>
                  </a:txBody>
                  <a:tcPr marL="68580" marR="68580" marT="0" marB="0"/>
                </a:tc>
                <a:tc hMerge="1">
                  <a:txBody>
                    <a:bodyPr/>
                    <a:lstStyle/>
                    <a:p>
                      <a:pPr algn="ctr">
                        <a:lnSpc>
                          <a:spcPct val="115000"/>
                        </a:lnSpc>
                        <a:spcAft>
                          <a:spcPts val="0"/>
                        </a:spcAft>
                      </a:pPr>
                      <a:endParaRPr lang="en-US" sz="1800" dirty="0">
                        <a:solidFill>
                          <a:schemeClr val="tx1"/>
                        </a:solidFill>
                        <a:latin typeface="Blender Pro Bold" pitchFamily="34" charset="0"/>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a:solidFill>
                            <a:schemeClr val="dk1"/>
                          </a:solidFill>
                          <a:latin typeface="+mj-lt"/>
                          <a:ea typeface="Calibri"/>
                          <a:cs typeface="Times New Roman"/>
                        </a:rPr>
                        <a:t>Total Biotech Companies</a:t>
                      </a: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1261</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err="1" smtClean="0">
                          <a:solidFill>
                            <a:schemeClr val="dk1"/>
                          </a:solidFill>
                          <a:latin typeface="+mj-lt"/>
                          <a:ea typeface="Calibri"/>
                          <a:cs typeface="Times New Roman"/>
                        </a:rPr>
                        <a:t>Medtech</a:t>
                      </a:r>
                      <a:r>
                        <a:rPr lang="en-US" sz="1400" kern="1200" dirty="0" smtClean="0">
                          <a:solidFill>
                            <a:schemeClr val="dk1"/>
                          </a:solidFill>
                          <a:latin typeface="+mj-lt"/>
                          <a:ea typeface="Calibri"/>
                          <a:cs typeface="Times New Roman"/>
                        </a:rPr>
                        <a:t>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325</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Pharma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123</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Investor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171</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Public / Non-Profit Organizations / Medical Facilities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480</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Other life science</a:t>
                      </a:r>
                      <a:r>
                        <a:rPr lang="en-US" sz="1400" kern="1200" baseline="0" dirty="0" smtClean="0">
                          <a:solidFill>
                            <a:schemeClr val="dk1"/>
                          </a:solidFill>
                          <a:latin typeface="+mj-lt"/>
                          <a:ea typeface="Calibri"/>
                          <a:cs typeface="Times New Roman"/>
                        </a:rPr>
                        <a:t> related</a:t>
                      </a:r>
                      <a:r>
                        <a:rPr lang="en-US" sz="1400" kern="1200" dirty="0" smtClean="0">
                          <a:solidFill>
                            <a:schemeClr val="dk1"/>
                          </a:solidFill>
                          <a:latin typeface="+mj-lt"/>
                          <a:ea typeface="Calibri"/>
                          <a:cs typeface="Times New Roman"/>
                        </a:rPr>
                        <a:t> companies</a:t>
                      </a:r>
                      <a:endParaRPr lang="en-US" sz="1400" kern="1200" dirty="0">
                        <a:solidFill>
                          <a:schemeClr val="dk1"/>
                        </a:solidFill>
                        <a:latin typeface="+mj-lt"/>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1618</a:t>
                      </a:r>
                      <a:endParaRPr lang="en-GB" sz="1400" kern="1200" dirty="0">
                        <a:solidFill>
                          <a:schemeClr val="dk1"/>
                        </a:solidFill>
                        <a:latin typeface="+mj-lt"/>
                        <a:ea typeface="Calibri"/>
                        <a:cs typeface="Times New Roman"/>
                      </a:endParaRPr>
                    </a:p>
                  </a:txBody>
                  <a:tcPr marL="68580" marR="68580" marT="0" marB="0" anchor="ctr">
                    <a:solidFill>
                      <a:schemeClr val="bg1"/>
                    </a:solidFill>
                  </a:tcPr>
                </a:tc>
              </a:tr>
              <a:tr h="392751">
                <a:tc>
                  <a:txBody>
                    <a:bodyPr/>
                    <a:lstStyle/>
                    <a:p>
                      <a:pPr marL="0" algn="l" defTabSz="914400" rtl="0" eaLnBrk="1" latinLnBrk="0" hangingPunct="1">
                        <a:lnSpc>
                          <a:spcPct val="115000"/>
                        </a:lnSpc>
                        <a:spcAft>
                          <a:spcPts val="0"/>
                        </a:spcAft>
                      </a:pPr>
                      <a:r>
                        <a:rPr lang="en-US" sz="1400" kern="1200" dirty="0">
                          <a:solidFill>
                            <a:schemeClr val="dk1"/>
                          </a:solidFill>
                          <a:latin typeface="+mj-lt"/>
                          <a:ea typeface="Calibri"/>
                          <a:cs typeface="Times New Roman"/>
                        </a:rPr>
                        <a:t>Percentage of Publicly Owned Companies</a:t>
                      </a: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5.8</a:t>
                      </a:r>
                      <a:r>
                        <a:rPr lang="en-GB" sz="1400" kern="1200" baseline="0" dirty="0" smtClean="0">
                          <a:solidFill>
                            <a:schemeClr val="dk1"/>
                          </a:solidFill>
                          <a:latin typeface="+mj-lt"/>
                          <a:ea typeface="Calibri"/>
                          <a:cs typeface="Times New Roman"/>
                        </a:rPr>
                        <a:t> </a:t>
                      </a:r>
                      <a:r>
                        <a:rPr lang="en-GB" sz="1400" kern="1200" dirty="0" smtClean="0">
                          <a:solidFill>
                            <a:schemeClr val="dk1"/>
                          </a:solidFill>
                          <a:latin typeface="+mj-lt"/>
                          <a:ea typeface="Calibri"/>
                          <a:cs typeface="Times New Roman"/>
                        </a:rPr>
                        <a:t>%</a:t>
                      </a:r>
                      <a:endParaRPr lang="en-GB" sz="1400" kern="1200" dirty="0">
                        <a:solidFill>
                          <a:schemeClr val="dk1"/>
                        </a:solidFill>
                        <a:latin typeface="+mj-lt"/>
                        <a:ea typeface="Calibri"/>
                        <a:cs typeface="Times New Roman"/>
                      </a:endParaRPr>
                    </a:p>
                  </a:txBody>
                  <a:tcPr marL="68580" marR="68580" marT="0" marB="0" anchor="ctr">
                    <a:solidFill>
                      <a:srgbClr val="E7E7E7"/>
                    </a:solidFill>
                  </a:tcPr>
                </a:tc>
              </a:tr>
              <a:tr h="392751">
                <a:tc>
                  <a:txBody>
                    <a:bodyPr/>
                    <a:lstStyle/>
                    <a:p>
                      <a:pPr marL="0" algn="l" defTabSz="914400" rtl="0" eaLnBrk="1" latinLnBrk="0" hangingPunct="1">
                        <a:lnSpc>
                          <a:spcPct val="115000"/>
                        </a:lnSpc>
                        <a:spcAft>
                          <a:spcPts val="0"/>
                        </a:spcAft>
                        <a:tabLst>
                          <a:tab pos="828675" algn="l"/>
                        </a:tabLst>
                      </a:pPr>
                      <a:r>
                        <a:rPr lang="en-US" sz="1400" kern="1200" dirty="0" smtClean="0">
                          <a:solidFill>
                            <a:schemeClr val="tx1"/>
                          </a:solidFill>
                          <a:latin typeface="+mj-lt"/>
                          <a:ea typeface="Calibri"/>
                          <a:cs typeface="Times New Roman"/>
                        </a:rPr>
                        <a:t>Biotech</a:t>
                      </a:r>
                      <a:r>
                        <a:rPr lang="en-US" sz="1400" kern="1200" dirty="0" smtClean="0">
                          <a:solidFill>
                            <a:srgbClr val="FF0000"/>
                          </a:solidFill>
                          <a:latin typeface="+mj-lt"/>
                          <a:ea typeface="Calibri"/>
                          <a:cs typeface="Times New Roman"/>
                        </a:rPr>
                        <a:t> </a:t>
                      </a:r>
                      <a:r>
                        <a:rPr lang="en-US" sz="1400" kern="1200" dirty="0" smtClean="0">
                          <a:solidFill>
                            <a:schemeClr val="dk1"/>
                          </a:solidFill>
                          <a:latin typeface="+mj-lt"/>
                          <a:ea typeface="Calibri"/>
                          <a:cs typeface="Times New Roman"/>
                        </a:rPr>
                        <a:t>Venture financing 2018/2017</a:t>
                      </a:r>
                      <a:endParaRPr lang="en-US" sz="1400" kern="1200" dirty="0">
                        <a:solidFill>
                          <a:schemeClr val="dk1"/>
                        </a:solidFill>
                        <a:latin typeface="+mj-lt"/>
                        <a:ea typeface="Calibri"/>
                        <a:cs typeface="Times New Roman"/>
                      </a:endParaRPr>
                    </a:p>
                  </a:txBody>
                  <a:tcPr marL="68580" marR="68580" marT="0" marB="0" anchor="ctr">
                    <a:solidFill>
                      <a:schemeClr val="bg1"/>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de-CH" sz="1400" kern="1200" dirty="0" smtClean="0">
                          <a:solidFill>
                            <a:schemeClr val="dk1"/>
                          </a:solidFill>
                          <a:latin typeface="+mn-lt"/>
                          <a:ea typeface="Calibri"/>
                          <a:cs typeface="Times New Roman"/>
                        </a:rPr>
                        <a:t>USD 1778m / 1169m </a:t>
                      </a:r>
                    </a:p>
                  </a:txBody>
                  <a:tcPr marL="68580" marR="68580" marT="0" marB="0" anchor="ctr">
                    <a:solidFill>
                      <a:schemeClr val="bg1"/>
                    </a:solidFill>
                  </a:tcPr>
                </a:tc>
              </a:tr>
              <a:tr h="392751">
                <a:tc>
                  <a:txBody>
                    <a:bodyPr/>
                    <a:lstStyle/>
                    <a:p>
                      <a:pPr marL="0" marR="0" indent="0" algn="l" defTabSz="914400" rtl="0" eaLnBrk="1" fontAlgn="auto" latinLnBrk="0" hangingPunct="1">
                        <a:lnSpc>
                          <a:spcPct val="115000"/>
                        </a:lnSpc>
                        <a:spcBef>
                          <a:spcPts val="0"/>
                        </a:spcBef>
                        <a:spcAft>
                          <a:spcPts val="0"/>
                        </a:spcAft>
                        <a:buClrTx/>
                        <a:buSzTx/>
                        <a:buFontTx/>
                        <a:buNone/>
                        <a:tabLst>
                          <a:tab pos="828675" algn="l"/>
                        </a:tabLst>
                        <a:defRPr/>
                      </a:pPr>
                      <a:r>
                        <a:rPr lang="en-US" sz="1400" kern="1200" dirty="0" smtClean="0">
                          <a:solidFill>
                            <a:schemeClr val="dk1"/>
                          </a:solidFill>
                          <a:latin typeface="+mj-lt"/>
                          <a:ea typeface="Calibri"/>
                          <a:cs typeface="Times New Roman"/>
                        </a:rPr>
                        <a:t>Life Sciences Venture Financing 2018/2017</a:t>
                      </a:r>
                    </a:p>
                  </a:txBody>
                  <a:tcPr marL="68580" marR="68580" marT="0" marB="0" anchor="ctr">
                    <a:solidFill>
                      <a:srgbClr val="E7E7E7"/>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de-CH" sz="1400" kern="1200" dirty="0" smtClean="0">
                          <a:solidFill>
                            <a:schemeClr val="dk1"/>
                          </a:solidFill>
                          <a:latin typeface="+mn-lt"/>
                          <a:ea typeface="Calibri"/>
                          <a:cs typeface="Times New Roman"/>
                        </a:rPr>
                        <a:t>USD 2171m / 1274m</a:t>
                      </a:r>
                    </a:p>
                  </a:txBody>
                  <a:tcPr marL="68580" marR="68580" marT="0" marB="0" anchor="ctr">
                    <a:solidFill>
                      <a:srgbClr val="E7E7E7"/>
                    </a:solidFill>
                  </a:tcPr>
                </a:tc>
              </a:tr>
              <a:tr h="392971">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Number of Technologies</a:t>
                      </a:r>
                      <a:endParaRPr lang="en-US" sz="1400" kern="1200" dirty="0">
                        <a:solidFill>
                          <a:schemeClr val="dk1"/>
                        </a:solidFill>
                        <a:latin typeface="+mj-lt"/>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484</a:t>
                      </a:r>
                      <a:endParaRPr lang="en-GB" sz="1400" kern="1200" dirty="0">
                        <a:solidFill>
                          <a:schemeClr val="dk1"/>
                        </a:solidFill>
                        <a:latin typeface="+mj-lt"/>
                        <a:ea typeface="Calibri"/>
                        <a:cs typeface="Times New Roman"/>
                      </a:endParaRPr>
                    </a:p>
                  </a:txBody>
                  <a:tcPr marL="68580" marR="68580" marT="0" marB="0" anchor="ctr">
                    <a:solidFill>
                      <a:schemeClr val="bg1"/>
                    </a:solidFill>
                  </a:tcPr>
                </a:tc>
              </a:tr>
              <a:tr h="392751">
                <a:tc>
                  <a:txBody>
                    <a:bodyPr/>
                    <a:lstStyle/>
                    <a:p>
                      <a:pPr marL="0" algn="l" defTabSz="914400" rtl="0" eaLnBrk="1" latinLnBrk="0" hangingPunct="1">
                        <a:lnSpc>
                          <a:spcPct val="115000"/>
                        </a:lnSpc>
                        <a:spcAft>
                          <a:spcPts val="0"/>
                        </a:spcAft>
                      </a:pPr>
                      <a:r>
                        <a:rPr lang="en-US" sz="1400" kern="1200" dirty="0">
                          <a:solidFill>
                            <a:schemeClr val="dk1"/>
                          </a:solidFill>
                          <a:latin typeface="+mj-lt"/>
                          <a:ea typeface="Calibri"/>
                          <a:cs typeface="Times New Roman"/>
                        </a:rPr>
                        <a:t>Licensing Opportunities</a:t>
                      </a: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386</a:t>
                      </a:r>
                      <a:endParaRPr lang="en-GB" sz="1400" kern="1200" dirty="0">
                        <a:solidFill>
                          <a:schemeClr val="dk1"/>
                        </a:solidFill>
                        <a:latin typeface="+mj-lt"/>
                        <a:ea typeface="Calibri"/>
                        <a:cs typeface="Times New Roman"/>
                      </a:endParaRPr>
                    </a:p>
                  </a:txBody>
                  <a:tcPr marL="68580" marR="68580" marT="0" marB="0" anchor="ctr">
                    <a:solidFill>
                      <a:srgbClr val="E7E7E7"/>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1520" y="274638"/>
            <a:ext cx="8229600" cy="1143000"/>
          </a:xfrm>
        </p:spPr>
        <p:txBody>
          <a:bodyPr>
            <a:normAutofit/>
          </a:bodyPr>
          <a:lstStyle/>
          <a:p>
            <a:pPr eaLnBrk="1" hangingPunct="1"/>
            <a:r>
              <a:rPr lang="en-GB" sz="2400" b="1" dirty="0" smtClean="0">
                <a:latin typeface="+mj-lt"/>
                <a:cs typeface="Arial" pitchFamily="34" charset="0"/>
              </a:rPr>
              <a:t>Overview of the UK Biotechnology Industry</a:t>
            </a:r>
          </a:p>
        </p:txBody>
      </p:sp>
      <p:graphicFrame>
        <p:nvGraphicFramePr>
          <p:cNvPr id="4" name="Table 3"/>
          <p:cNvGraphicFramePr>
            <a:graphicFrameLocks noGrp="1"/>
          </p:cNvGraphicFramePr>
          <p:nvPr>
            <p:extLst>
              <p:ext uri="{D42A27DB-BD31-4B8C-83A1-F6EECF244321}">
                <p14:modId xmlns:p14="http://schemas.microsoft.com/office/powerpoint/2010/main" val="887787683"/>
              </p:ext>
            </p:extLst>
          </p:nvPr>
        </p:nvGraphicFramePr>
        <p:xfrm>
          <a:off x="251520" y="1484783"/>
          <a:ext cx="8640960" cy="4586809"/>
        </p:xfrm>
        <a:graphic>
          <a:graphicData uri="http://schemas.openxmlformats.org/drawingml/2006/table">
            <a:tbl>
              <a:tblPr firstRow="1" bandRow="1">
                <a:tableStyleId>{85BE263C-DBD7-4A20-BB59-AAB30ACAA65A}</a:tableStyleId>
              </a:tblPr>
              <a:tblGrid>
                <a:gridCol w="6250182"/>
                <a:gridCol w="2390778"/>
              </a:tblGrid>
              <a:tr h="420217">
                <a:tc gridSpan="2">
                  <a:txBody>
                    <a:bodyPr/>
                    <a:lstStyle/>
                    <a:p>
                      <a:pPr marL="0" algn="l" defTabSz="914400" rtl="0" eaLnBrk="1" latinLnBrk="0" hangingPunct="1">
                        <a:lnSpc>
                          <a:spcPct val="115000"/>
                        </a:lnSpc>
                        <a:spcAft>
                          <a:spcPts val="0"/>
                        </a:spcAft>
                      </a:pPr>
                      <a:r>
                        <a:rPr lang="en-US" sz="1800" kern="1200" dirty="0" smtClean="0">
                          <a:solidFill>
                            <a:schemeClr val="dk1"/>
                          </a:solidFill>
                          <a:latin typeface="+mj-lt"/>
                          <a:ea typeface="Calibri"/>
                          <a:cs typeface="Times New Roman"/>
                        </a:rPr>
                        <a:t>2019 </a:t>
                      </a:r>
                      <a:r>
                        <a:rPr lang="en-US" sz="1800" kern="1200" dirty="0">
                          <a:solidFill>
                            <a:schemeClr val="dk1"/>
                          </a:solidFill>
                          <a:latin typeface="+mj-lt"/>
                          <a:ea typeface="Calibri"/>
                          <a:cs typeface="Times New Roman"/>
                        </a:rPr>
                        <a:t>Statistics</a:t>
                      </a:r>
                    </a:p>
                  </a:txBody>
                  <a:tcPr marL="68580" marR="68580" marT="0" marB="0">
                    <a:solidFill>
                      <a:schemeClr val="accent2"/>
                    </a:solidFill>
                  </a:tcPr>
                </a:tc>
                <a:tc hMerge="1">
                  <a:txBody>
                    <a:bodyPr/>
                    <a:lstStyle/>
                    <a:p>
                      <a:pPr algn="ctr">
                        <a:lnSpc>
                          <a:spcPct val="115000"/>
                        </a:lnSpc>
                        <a:spcAft>
                          <a:spcPts val="0"/>
                        </a:spcAft>
                      </a:pPr>
                      <a:endParaRPr lang="en-US" sz="1800" dirty="0">
                        <a:solidFill>
                          <a:schemeClr val="tx1"/>
                        </a:solidFill>
                        <a:latin typeface="Blender Pro Bold" pitchFamily="34" charset="0"/>
                        <a:ea typeface="Calibri"/>
                        <a:cs typeface="Times New Roman"/>
                      </a:endParaRPr>
                    </a:p>
                  </a:txBody>
                  <a:tcPr marL="68580" marR="68580" marT="0" marB="0" anchor="ct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Total Biotech companies</a:t>
                      </a:r>
                      <a:endParaRPr lang="en-US"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1261</a:t>
                      </a:r>
                      <a:endParaRPr lang="en-GB"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Biotech - Therapeutics</a:t>
                      </a:r>
                      <a:endParaRPr lang="en-US"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372</a:t>
                      </a:r>
                      <a:endParaRPr lang="en-GB"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Biotech</a:t>
                      </a:r>
                      <a:r>
                        <a:rPr lang="en-US" sz="1400" kern="1200" baseline="0" dirty="0" smtClean="0">
                          <a:solidFill>
                            <a:schemeClr val="dk1"/>
                          </a:solidFill>
                          <a:latin typeface="Calibri" pitchFamily="34" charset="0"/>
                          <a:ea typeface="Calibri"/>
                          <a:cs typeface="Times New Roman"/>
                        </a:rPr>
                        <a:t> – R&amp;D Services</a:t>
                      </a:r>
                      <a:endParaRPr lang="en-US"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687</a:t>
                      </a:r>
                      <a:endParaRPr lang="en-GB"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Biotech - Other</a:t>
                      </a:r>
                      <a:endParaRPr lang="en-US"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202</a:t>
                      </a:r>
                      <a:endParaRPr lang="en-GB"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Percentage</a:t>
                      </a:r>
                      <a:r>
                        <a:rPr lang="en-US" sz="1400" kern="1200" baseline="0" dirty="0" smtClean="0">
                          <a:solidFill>
                            <a:schemeClr val="dk1"/>
                          </a:solidFill>
                          <a:latin typeface="Calibri" pitchFamily="34" charset="0"/>
                          <a:ea typeface="Calibri"/>
                          <a:cs typeface="Times New Roman"/>
                        </a:rPr>
                        <a:t> of SMEs</a:t>
                      </a:r>
                      <a:endParaRPr lang="en-US"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85%</a:t>
                      </a:r>
                      <a:endParaRPr lang="en-GB"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Percentage of publicly owned companies</a:t>
                      </a:r>
                      <a:endParaRPr lang="en-US"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5.8%</a:t>
                      </a:r>
                      <a:endParaRPr lang="en-GB"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r>
              <a:tr h="52082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Calibri" pitchFamily="34" charset="0"/>
                          <a:ea typeface="Calibri"/>
                          <a:cs typeface="Times New Roman"/>
                        </a:rPr>
                        <a:t>Biotech venture financing 2018/2017</a:t>
                      </a:r>
                    </a:p>
                  </a:txBody>
                  <a:tcPr marL="68580" marR="68580" marT="0" marB="0" anchor="ctr">
                    <a:solidFill>
                      <a:srgbClr val="E7E7E7"/>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de-CH" sz="1400" kern="1200" dirty="0" smtClean="0">
                          <a:solidFill>
                            <a:schemeClr val="dk1"/>
                          </a:solidFill>
                          <a:latin typeface="+mn-lt"/>
                          <a:ea typeface="Calibri"/>
                          <a:cs typeface="Times New Roman"/>
                        </a:rPr>
                        <a:t>USD 1778m / 1169m </a:t>
                      </a:r>
                    </a:p>
                  </a:txBody>
                  <a:tcPr marL="68580" marR="68580" marT="0" marB="0" anchor="ctr">
                    <a:solidFill>
                      <a:srgbClr val="E7E7E7"/>
                    </a:solidFill>
                  </a:tcPr>
                </a:tc>
              </a:tr>
              <a:tr h="520824">
                <a:tc>
                  <a:txBody>
                    <a:bodyPr/>
                    <a:lstStyle/>
                    <a:p>
                      <a:pPr marL="0" marR="0" indent="0" algn="l" defTabSz="914400" rtl="0" eaLnBrk="1" fontAlgn="auto" latinLnBrk="0" hangingPunct="1">
                        <a:lnSpc>
                          <a:spcPct val="115000"/>
                        </a:lnSpc>
                        <a:spcBef>
                          <a:spcPts val="0"/>
                        </a:spcBef>
                        <a:spcAft>
                          <a:spcPts val="0"/>
                        </a:spcAft>
                        <a:buClrTx/>
                        <a:buSzTx/>
                        <a:buFontTx/>
                        <a:buNone/>
                        <a:tabLst>
                          <a:tab pos="828675" algn="l"/>
                        </a:tabLst>
                        <a:defRPr/>
                      </a:pPr>
                      <a:r>
                        <a:rPr lang="en-US" sz="1400" kern="1200" dirty="0" smtClean="0">
                          <a:solidFill>
                            <a:schemeClr val="dk1"/>
                          </a:solidFill>
                          <a:latin typeface="Calibri" pitchFamily="34" charset="0"/>
                          <a:ea typeface="Calibri"/>
                          <a:cs typeface="Times New Roman"/>
                        </a:rPr>
                        <a:t>Licensing opportunities</a:t>
                      </a: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334</a:t>
                      </a:r>
                      <a:endParaRPr lang="en-GB"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r>
              <a:rPr lang="en-IE" sz="2400" b="1" dirty="0" smtClean="0"/>
              <a:t>Percentage of </a:t>
            </a:r>
            <a:r>
              <a:rPr lang="en-IE" sz="2400" b="1" dirty="0"/>
              <a:t>companies by ownership </a:t>
            </a:r>
            <a:r>
              <a:rPr lang="en-IE" sz="2400" b="1" dirty="0" smtClean="0"/>
              <a:t>status</a:t>
            </a:r>
            <a:endParaRPr lang="en-GB" sz="2400" b="1" dirty="0" smtClean="0">
              <a:latin typeface="+mj-lt"/>
              <a:cs typeface="Arial" pitchFamily="34" charset="0"/>
            </a:endParaRPr>
          </a:p>
        </p:txBody>
      </p:sp>
      <p:pic>
        <p:nvPicPr>
          <p:cNvPr id="2" name="Grafik 1"/>
          <p:cNvPicPr>
            <a:picLocks noChangeAspect="1"/>
          </p:cNvPicPr>
          <p:nvPr/>
        </p:nvPicPr>
        <p:blipFill>
          <a:blip r:embed="rId3"/>
          <a:stretch>
            <a:fillRect/>
          </a:stretch>
        </p:blipFill>
        <p:spPr>
          <a:xfrm>
            <a:off x="35497" y="2402265"/>
            <a:ext cx="4536504" cy="2834515"/>
          </a:xfrm>
          <a:prstGeom prst="rect">
            <a:avLst/>
          </a:prstGeom>
        </p:spPr>
      </p:pic>
      <p:pic>
        <p:nvPicPr>
          <p:cNvPr id="5" name="Grafik 4"/>
          <p:cNvPicPr>
            <a:picLocks noChangeAspect="1"/>
          </p:cNvPicPr>
          <p:nvPr/>
        </p:nvPicPr>
        <p:blipFill>
          <a:blip r:embed="rId4"/>
          <a:stretch>
            <a:fillRect/>
          </a:stretch>
        </p:blipFill>
        <p:spPr>
          <a:xfrm>
            <a:off x="4499992" y="2402266"/>
            <a:ext cx="4442944" cy="3065287"/>
          </a:xfrm>
          <a:prstGeom prst="rect">
            <a:avLst/>
          </a:prstGeom>
        </p:spPr>
      </p:pic>
    </p:spTree>
    <p:extLst>
      <p:ext uri="{BB962C8B-B14F-4D97-AF65-F5344CB8AC3E}">
        <p14:creationId xmlns:p14="http://schemas.microsoft.com/office/powerpoint/2010/main" val="3972820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GB" sz="2400" b="1" dirty="0" smtClean="0">
                <a:latin typeface="+mj-lt"/>
                <a:cs typeface="Arial" pitchFamily="34" charset="0"/>
              </a:rPr>
              <a:t>Company Foundation Timeline</a:t>
            </a:r>
          </a:p>
        </p:txBody>
      </p:sp>
      <p:pic>
        <p:nvPicPr>
          <p:cNvPr id="3" name="Grafik 2"/>
          <p:cNvPicPr>
            <a:picLocks noChangeAspect="1"/>
          </p:cNvPicPr>
          <p:nvPr/>
        </p:nvPicPr>
        <p:blipFill>
          <a:blip r:embed="rId3"/>
          <a:stretch>
            <a:fillRect/>
          </a:stretch>
        </p:blipFill>
        <p:spPr>
          <a:xfrm>
            <a:off x="457200" y="1628800"/>
            <a:ext cx="7834039" cy="4419983"/>
          </a:xfrm>
          <a:prstGeom prst="rect">
            <a:avLst/>
          </a:prstGeom>
        </p:spPr>
      </p:pic>
    </p:spTree>
    <p:extLst>
      <p:ext uri="{BB962C8B-B14F-4D97-AF65-F5344CB8AC3E}">
        <p14:creationId xmlns:p14="http://schemas.microsoft.com/office/powerpoint/2010/main" val="4193024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pPr eaLnBrk="1" hangingPunct="1"/>
            <a:r>
              <a:rPr lang="en-GB" sz="2400" b="1" dirty="0">
                <a:cs typeface="Arial" pitchFamily="34" charset="0"/>
              </a:rPr>
              <a:t>Number of Biotechnology Companies by Key Activities</a:t>
            </a:r>
            <a:endParaRPr lang="de-CH" sz="2400" b="1" dirty="0" smtClean="0">
              <a:latin typeface="+mj-lt"/>
              <a:cs typeface="Arial" pitchFamily="34" charset="0"/>
            </a:endParaRPr>
          </a:p>
        </p:txBody>
      </p:sp>
      <p:graphicFrame>
        <p:nvGraphicFramePr>
          <p:cNvPr id="6" name="Chart 3"/>
          <p:cNvGraphicFramePr>
            <a:graphicFrameLocks noChangeAspect="1"/>
          </p:cNvGraphicFramePr>
          <p:nvPr>
            <p:extLst>
              <p:ext uri="{D42A27DB-BD31-4B8C-83A1-F6EECF244321}">
                <p14:modId xmlns:p14="http://schemas.microsoft.com/office/powerpoint/2010/main" val="2218978563"/>
              </p:ext>
            </p:extLst>
          </p:nvPr>
        </p:nvGraphicFramePr>
        <p:xfrm>
          <a:off x="-1260648" y="1417638"/>
          <a:ext cx="11373221" cy="4788000"/>
        </p:xfrm>
        <a:graphic>
          <a:graphicData uri="http://schemas.openxmlformats.org/drawingml/2006/chart">
            <c:chart xmlns:c="http://schemas.openxmlformats.org/drawingml/2006/chart" xmlns:r="http://schemas.openxmlformats.org/officeDocument/2006/relationships" r:id="rId3"/>
          </a:graphicData>
        </a:graphic>
      </p:graphicFrame>
      <p:pic>
        <p:nvPicPr>
          <p:cNvPr id="3" name="Grafik 2"/>
          <p:cNvPicPr>
            <a:picLocks noChangeAspect="1"/>
          </p:cNvPicPr>
          <p:nvPr/>
        </p:nvPicPr>
        <p:blipFill>
          <a:blip r:embed="rId4"/>
          <a:stretch>
            <a:fillRect/>
          </a:stretch>
        </p:blipFill>
        <p:spPr>
          <a:xfrm>
            <a:off x="-477176" y="1687638"/>
            <a:ext cx="10098351" cy="4248000"/>
          </a:xfrm>
          <a:prstGeom prst="rect">
            <a:avLst/>
          </a:prstGeom>
        </p:spPr>
      </p:pic>
    </p:spTree>
    <p:extLst>
      <p:ext uri="{BB962C8B-B14F-4D97-AF65-F5344CB8AC3E}">
        <p14:creationId xmlns:p14="http://schemas.microsoft.com/office/powerpoint/2010/main" val="854621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472488" cy="1143000"/>
          </a:xfrm>
        </p:spPr>
        <p:txBody>
          <a:bodyPr>
            <a:normAutofit/>
          </a:bodyPr>
          <a:lstStyle/>
          <a:p>
            <a:r>
              <a:rPr lang="en-GB" sz="2400" b="1" dirty="0" smtClean="0">
                <a:latin typeface="+mj-lt"/>
                <a:cs typeface="Arial" pitchFamily="34" charset="0"/>
              </a:rPr>
              <a:t>Biotech products - Breakdown by Indication</a:t>
            </a:r>
          </a:p>
        </p:txBody>
      </p:sp>
      <p:pic>
        <p:nvPicPr>
          <p:cNvPr id="3" name="Grafik 2"/>
          <p:cNvPicPr>
            <a:picLocks noChangeAspect="1"/>
          </p:cNvPicPr>
          <p:nvPr/>
        </p:nvPicPr>
        <p:blipFill>
          <a:blip r:embed="rId3"/>
          <a:stretch>
            <a:fillRect/>
          </a:stretch>
        </p:blipFill>
        <p:spPr>
          <a:xfrm>
            <a:off x="35496" y="1988840"/>
            <a:ext cx="9144000" cy="3651281"/>
          </a:xfrm>
          <a:prstGeom prst="rect">
            <a:avLst/>
          </a:prstGeom>
        </p:spPr>
      </p:pic>
    </p:spTree>
    <p:extLst>
      <p:ext uri="{BB962C8B-B14F-4D97-AF65-F5344CB8AC3E}">
        <p14:creationId xmlns:p14="http://schemas.microsoft.com/office/powerpoint/2010/main" val="1743694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pPr eaLnBrk="1" hangingPunct="1"/>
            <a:r>
              <a:rPr lang="en-GB" sz="2400" b="1" dirty="0" smtClean="0">
                <a:latin typeface="+mj-lt"/>
                <a:cs typeface="Arial" pitchFamily="34" charset="0"/>
              </a:rPr>
              <a:t>Products in the Pipeline</a:t>
            </a:r>
          </a:p>
        </p:txBody>
      </p:sp>
      <p:pic>
        <p:nvPicPr>
          <p:cNvPr id="3" name="Grafik 2"/>
          <p:cNvPicPr>
            <a:picLocks noChangeAspect="1"/>
          </p:cNvPicPr>
          <p:nvPr/>
        </p:nvPicPr>
        <p:blipFill>
          <a:blip r:embed="rId3"/>
          <a:stretch>
            <a:fillRect/>
          </a:stretch>
        </p:blipFill>
        <p:spPr>
          <a:xfrm>
            <a:off x="0" y="2852936"/>
            <a:ext cx="9144000" cy="2139766"/>
          </a:xfrm>
          <a:prstGeom prst="rect">
            <a:avLst/>
          </a:prstGeom>
        </p:spPr>
      </p:pic>
    </p:spTree>
    <p:extLst>
      <p:ext uri="{BB962C8B-B14F-4D97-AF65-F5344CB8AC3E}">
        <p14:creationId xmlns:p14="http://schemas.microsoft.com/office/powerpoint/2010/main" val="3373628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Equity</Template>
  <TotalTime>0</TotalTime>
  <Words>480</Words>
  <Application>Microsoft Office PowerPoint</Application>
  <PresentationFormat>Bildschirmpräsentation (4:3)</PresentationFormat>
  <Paragraphs>99</Paragraphs>
  <Slides>13</Slides>
  <Notes>13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Blender Pro Book</vt:lpstr>
      <vt:lpstr>Calibri</vt:lpstr>
      <vt:lpstr>Times New Roman</vt:lpstr>
      <vt:lpstr>Office Theme</vt:lpstr>
      <vt:lpstr>UK Life Sciences Trend Analysis 2019</vt:lpstr>
      <vt:lpstr>About Us</vt:lpstr>
      <vt:lpstr>Overview of the UK Life-Science Industry</vt:lpstr>
      <vt:lpstr>Overview of the UK Biotechnology Industry</vt:lpstr>
      <vt:lpstr>Percentage of companies by ownership status</vt:lpstr>
      <vt:lpstr>Company Foundation Timeline</vt:lpstr>
      <vt:lpstr>Number of Biotechnology Companies by Key Activities</vt:lpstr>
      <vt:lpstr>Biotech products - Breakdown by Indication</vt:lpstr>
      <vt:lpstr>Products in the Pipeline</vt:lpstr>
      <vt:lpstr>Biotechnology Financing in the UK– 5 year report</vt:lpstr>
      <vt:lpstr>Major Biotech Financing Rounds (2018)</vt:lpstr>
      <vt:lpstr>About Biotechgate</vt:lpstr>
      <vt:lpstr>Terms of Use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BIOTECHNOLOGY IN THE NEW EU MEMBER STATES: AN EMERGING SECTOR</dc:title>
  <dc:creator>Kasia Galecka</dc:creator>
  <cp:lastModifiedBy>skr</cp:lastModifiedBy>
  <cp:revision>646</cp:revision>
  <cp:lastPrinted>2017-12-12T13:50:01Z</cp:lastPrinted>
  <dcterms:created xsi:type="dcterms:W3CDTF">2009-09-02T14:45:03Z</dcterms:created>
  <dcterms:modified xsi:type="dcterms:W3CDTF">2019-04-18T14:34:38Z</dcterms:modified>
</cp:coreProperties>
</file>