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27" r:id="rId2"/>
    <p:sldId id="367" r:id="rId3"/>
    <p:sldId id="328" r:id="rId4"/>
    <p:sldId id="354" r:id="rId5"/>
    <p:sldId id="358" r:id="rId6"/>
    <p:sldId id="359" r:id="rId7"/>
    <p:sldId id="360" r:id="rId8"/>
    <p:sldId id="361" r:id="rId9"/>
    <p:sldId id="362" r:id="rId10"/>
    <p:sldId id="363" r:id="rId11"/>
    <p:sldId id="353" r:id="rId12"/>
    <p:sldId id="320" r:id="rId13"/>
    <p:sldId id="319" r:id="rId14"/>
  </p:sldIdLst>
  <p:sldSz cx="9144000" cy="6858000" type="screen4x3"/>
  <p:notesSz cx="6888163" cy="100203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a" initials="m" lastIdx="4" clrIdx="0"/>
  <p:cmAuthor id="1" name="skr" initials="s" lastIdx="7" clrIdx="1">
    <p:extLst>
      <p:ext uri="{19B8F6BF-5375-455C-9EA6-DF929625EA0E}">
        <p15:presenceInfo xmlns:p15="http://schemas.microsoft.com/office/powerpoint/2012/main" userId="sk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F8FAF4"/>
    <a:srgbClr val="F1F5E7"/>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86364" autoAdjust="0"/>
  </p:normalViewPr>
  <p:slideViewPr>
    <p:cSldViewPr>
      <p:cViewPr varScale="1">
        <p:scale>
          <a:sx n="129" d="100"/>
          <a:sy n="129" d="100"/>
        </p:scale>
        <p:origin x="10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de-DE"/>
          </a:p>
        </p:txBody>
      </p:sp>
      <p:sp>
        <p:nvSpPr>
          <p:cNvPr id="3" name="Datumsplatzhalt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5E552D7B-0E3B-4617-B32F-8499E8B04C88}" type="datetimeFigureOut">
              <a:rPr lang="de-DE" smtClean="0"/>
              <a:pPr/>
              <a:t>23.11.2018</a:t>
            </a:fld>
            <a:endParaRPr lang="de-DE"/>
          </a:p>
        </p:txBody>
      </p:sp>
      <p:sp>
        <p:nvSpPr>
          <p:cNvPr id="4" name="Fußzeilenplatzhalt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de-DE"/>
          </a:p>
        </p:txBody>
      </p:sp>
      <p:sp>
        <p:nvSpPr>
          <p:cNvPr id="5" name="Foliennummernplatzhalt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4AAADB1D-FB8B-44E1-992B-0B4DB4EB5627}" type="slidenum">
              <a:rPr lang="de-DE" smtClean="0"/>
              <a:pPr/>
              <a:t>‹#›</a:t>
            </a:fld>
            <a:endParaRPr lang="de-DE"/>
          </a:p>
        </p:txBody>
      </p:sp>
    </p:spTree>
    <p:extLst>
      <p:ext uri="{BB962C8B-B14F-4D97-AF65-F5344CB8AC3E}">
        <p14:creationId xmlns:p14="http://schemas.microsoft.com/office/powerpoint/2010/main" val="2005958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pPr>
              <a:defRPr/>
            </a:pPr>
            <a:fld id="{0C9D0C0C-9087-49E5-8AE5-33AC5D856FC8}" type="datetimeFigureOut">
              <a:rPr lang="de-DE"/>
              <a:pPr>
                <a:defRPr/>
              </a:pPr>
              <a:t>23.11.2018</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smtClean="0"/>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pPr>
              <a:defRPr/>
            </a:pPr>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pPr>
              <a:defRPr/>
            </a:pPr>
            <a:fld id="{1C59CBE9-FAF9-40BB-89F5-55AA77CBACB2}" type="slidenum">
              <a:rPr lang="en-GB"/>
              <a:pPr>
                <a:defRPr/>
              </a:pPr>
              <a:t>‹#›</a:t>
            </a:fld>
            <a:endParaRPr lang="en-GB"/>
          </a:p>
        </p:txBody>
      </p:sp>
    </p:spTree>
    <p:extLst>
      <p:ext uri="{BB962C8B-B14F-4D97-AF65-F5344CB8AC3E}">
        <p14:creationId xmlns:p14="http://schemas.microsoft.com/office/powerpoint/2010/main" val="2233807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56DB6-A69E-4F71-96CC-8B06F3C687CA}" type="slidenum">
              <a:rPr lang="en-GB" smtClean="0"/>
              <a:pPr/>
              <a:t>1</a:t>
            </a:fld>
            <a:endParaRPr lang="en-GB" smtClean="0"/>
          </a:p>
        </p:txBody>
      </p:sp>
    </p:spTree>
    <p:extLst>
      <p:ext uri="{BB962C8B-B14F-4D97-AF65-F5344CB8AC3E}">
        <p14:creationId xmlns:p14="http://schemas.microsoft.com/office/powerpoint/2010/main" val="3464604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10</a:t>
            </a:fld>
            <a:endParaRPr lang="en-GB" smtClean="0"/>
          </a:p>
        </p:txBody>
      </p:sp>
    </p:spTree>
    <p:extLst>
      <p:ext uri="{BB962C8B-B14F-4D97-AF65-F5344CB8AC3E}">
        <p14:creationId xmlns:p14="http://schemas.microsoft.com/office/powerpoint/2010/main" val="3795888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11</a:t>
            </a:fld>
            <a:endParaRPr lang="en-GB" smtClean="0"/>
          </a:p>
        </p:txBody>
      </p:sp>
    </p:spTree>
    <p:extLst>
      <p:ext uri="{BB962C8B-B14F-4D97-AF65-F5344CB8AC3E}">
        <p14:creationId xmlns:p14="http://schemas.microsoft.com/office/powerpoint/2010/main" val="2771641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8D550-4A12-487C-8277-B733CD646E66}" type="slidenum">
              <a:rPr lang="en-GB" smtClean="0"/>
              <a:pPr/>
              <a:t>12</a:t>
            </a:fld>
            <a:endParaRPr lang="en-GB" smtClean="0"/>
          </a:p>
        </p:txBody>
      </p:sp>
    </p:spTree>
    <p:extLst>
      <p:ext uri="{BB962C8B-B14F-4D97-AF65-F5344CB8AC3E}">
        <p14:creationId xmlns:p14="http://schemas.microsoft.com/office/powerpoint/2010/main" val="1908205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E2E73-DCF7-42EF-A399-9DCC453DE971}" type="slidenum">
              <a:rPr lang="en-GB" smtClean="0"/>
              <a:pPr/>
              <a:t>13</a:t>
            </a:fld>
            <a:endParaRPr lang="en-GB" smtClean="0"/>
          </a:p>
        </p:txBody>
      </p:sp>
    </p:spTree>
    <p:extLst>
      <p:ext uri="{BB962C8B-B14F-4D97-AF65-F5344CB8AC3E}">
        <p14:creationId xmlns:p14="http://schemas.microsoft.com/office/powerpoint/2010/main" val="2278375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A2B70-112C-449D-ABB3-7BC2E5BDF05D}" type="slidenum">
              <a:rPr lang="en-GB" smtClean="0"/>
              <a:pPr/>
              <a:t>2</a:t>
            </a:fld>
            <a:endParaRPr lang="en-GB" smtClean="0"/>
          </a:p>
        </p:txBody>
      </p:sp>
    </p:spTree>
    <p:extLst>
      <p:ext uri="{BB962C8B-B14F-4D97-AF65-F5344CB8AC3E}">
        <p14:creationId xmlns:p14="http://schemas.microsoft.com/office/powerpoint/2010/main" val="1553156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3</a:t>
            </a:fld>
            <a:endParaRPr lang="en-GB" smtClean="0"/>
          </a:p>
        </p:txBody>
      </p:sp>
    </p:spTree>
    <p:extLst>
      <p:ext uri="{BB962C8B-B14F-4D97-AF65-F5344CB8AC3E}">
        <p14:creationId xmlns:p14="http://schemas.microsoft.com/office/powerpoint/2010/main" val="72381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4</a:t>
            </a:fld>
            <a:endParaRPr lang="en-GB" smtClean="0"/>
          </a:p>
        </p:txBody>
      </p:sp>
    </p:spTree>
    <p:extLst>
      <p:ext uri="{BB962C8B-B14F-4D97-AF65-F5344CB8AC3E}">
        <p14:creationId xmlns:p14="http://schemas.microsoft.com/office/powerpoint/2010/main" val="3405876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79A89-CAC0-46B2-8D9D-223C64A817C7}" type="slidenum">
              <a:rPr lang="en-GB" smtClean="0"/>
              <a:pPr/>
              <a:t>5</a:t>
            </a:fld>
            <a:endParaRPr lang="en-GB" smtClean="0"/>
          </a:p>
        </p:txBody>
      </p:sp>
    </p:spTree>
    <p:extLst>
      <p:ext uri="{BB962C8B-B14F-4D97-AF65-F5344CB8AC3E}">
        <p14:creationId xmlns:p14="http://schemas.microsoft.com/office/powerpoint/2010/main" val="3589286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6</a:t>
            </a:fld>
            <a:endParaRPr lang="en-GB" smtClean="0"/>
          </a:p>
        </p:txBody>
      </p:sp>
    </p:spTree>
    <p:extLst>
      <p:ext uri="{BB962C8B-B14F-4D97-AF65-F5344CB8AC3E}">
        <p14:creationId xmlns:p14="http://schemas.microsoft.com/office/powerpoint/2010/main" val="3007219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183E3-C084-458A-9D27-9EC21A0AA3B1}" type="slidenum">
              <a:rPr lang="en-GB" smtClean="0"/>
              <a:pPr/>
              <a:t>7</a:t>
            </a:fld>
            <a:endParaRPr lang="en-GB" smtClean="0"/>
          </a:p>
        </p:txBody>
      </p:sp>
    </p:spTree>
    <p:extLst>
      <p:ext uri="{BB962C8B-B14F-4D97-AF65-F5344CB8AC3E}">
        <p14:creationId xmlns:p14="http://schemas.microsoft.com/office/powerpoint/2010/main" val="2736878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8</a:t>
            </a:fld>
            <a:endParaRPr lang="en-GB" smtClean="0"/>
          </a:p>
        </p:txBody>
      </p:sp>
    </p:spTree>
    <p:extLst>
      <p:ext uri="{BB962C8B-B14F-4D97-AF65-F5344CB8AC3E}">
        <p14:creationId xmlns:p14="http://schemas.microsoft.com/office/powerpoint/2010/main" val="3927595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EA086-3F56-43A7-9CA8-D450FE0DDB9B}" type="slidenum">
              <a:rPr lang="en-GB" smtClean="0"/>
              <a:pPr/>
              <a:t>9</a:t>
            </a:fld>
            <a:endParaRPr lang="en-GB" smtClean="0"/>
          </a:p>
        </p:txBody>
      </p:sp>
    </p:spTree>
    <p:extLst>
      <p:ext uri="{BB962C8B-B14F-4D97-AF65-F5344CB8AC3E}">
        <p14:creationId xmlns:p14="http://schemas.microsoft.com/office/powerpoint/2010/main" val="423352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ectangle 6"/>
          <p:cNvSpPr/>
          <p:nvPr/>
        </p:nvSpPr>
        <p:spPr>
          <a:xfrm>
            <a:off x="214313" y="1428750"/>
            <a:ext cx="8715375" cy="5214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de-CH"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B13062-370C-4811-82CA-69849F6D48AE}" type="datetimeFigureOut">
              <a:rPr lang="de-DE"/>
              <a:pPr>
                <a:defRPr/>
              </a:pPr>
              <a:t>23.11.2018</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pic>
        <p:nvPicPr>
          <p:cNvPr id="1031" name="Picture 3" descr="V:\11_Templates\Printing\Logo\VEV_logo_4C.gif"/>
          <p:cNvPicPr>
            <a:picLocks noChangeAspect="1" noChangeArrowheads="1"/>
          </p:cNvPicPr>
          <p:nvPr/>
        </p:nvPicPr>
        <p:blipFill>
          <a:blip r:embed="rId4" cstate="print"/>
          <a:srcRect/>
          <a:stretch>
            <a:fillRect/>
          </a:stretch>
        </p:blipFill>
        <p:spPr bwMode="auto">
          <a:xfrm>
            <a:off x="7715250" y="6376988"/>
            <a:ext cx="1079500" cy="217487"/>
          </a:xfrm>
          <a:prstGeom prst="rect">
            <a:avLst/>
          </a:prstGeom>
          <a:noFill/>
          <a:ln w="9525">
            <a:noFill/>
            <a:miter lim="800000"/>
            <a:headEnd/>
            <a:tailEnd/>
          </a:ln>
        </p:spPr>
      </p:pic>
      <p:pic>
        <p:nvPicPr>
          <p:cNvPr id="1032" name="Picture 8" descr="BIO_Logo_RGB.jpg"/>
          <p:cNvPicPr>
            <a:picLocks noChangeAspect="1"/>
          </p:cNvPicPr>
          <p:nvPr/>
        </p:nvPicPr>
        <p:blipFill>
          <a:blip r:embed="rId5" cstate="print"/>
          <a:srcRect/>
          <a:stretch>
            <a:fillRect/>
          </a:stretch>
        </p:blipFill>
        <p:spPr bwMode="auto">
          <a:xfrm>
            <a:off x="6980238" y="6380163"/>
            <a:ext cx="714375"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7" r:id="rId1"/>
    <p:sldLayoutId id="2147483798" r:id="rId2"/>
  </p:sldLayoutIdLst>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iotechgate.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venturevaluation.com/" TargetMode="External"/><Relationship Id="rId11" Type="http://schemas.openxmlformats.org/officeDocument/2006/relationships/image" Target="../media/image10.png"/><Relationship Id="rId5" Type="http://schemas.openxmlformats.org/officeDocument/2006/relationships/hyperlink" Target="http://www.biotechgate.com/" TargetMode="External"/><Relationship Id="rId10" Type="http://schemas.openxmlformats.org/officeDocument/2006/relationships/image" Target="../media/image9.png"/><Relationship Id="rId4" Type="http://schemas.openxmlformats.org/officeDocument/2006/relationships/image" Target="../media/image5.jpe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V:\5_Projects\14allbio\Report Layout\Layout Graphik2\Image titlepage\titel_eubericht_rgb.jpg"/>
          <p:cNvPicPr>
            <a:picLocks noChangeAspect="1" noChangeArrowheads="1"/>
          </p:cNvPicPr>
          <p:nvPr/>
        </p:nvPicPr>
        <p:blipFill>
          <a:blip r:embed="rId3" cstate="print"/>
          <a:srcRect t="5028" b="10757"/>
          <a:stretch>
            <a:fillRect/>
          </a:stretch>
        </p:blipFill>
        <p:spPr bwMode="auto">
          <a:xfrm>
            <a:off x="214313" y="214312"/>
            <a:ext cx="8715375" cy="4942880"/>
          </a:xfrm>
          <a:prstGeom prst="rect">
            <a:avLst/>
          </a:prstGeom>
          <a:noFill/>
          <a:ln w="9525">
            <a:noFill/>
            <a:miter lim="800000"/>
            <a:headEnd/>
            <a:tailEnd/>
          </a:ln>
        </p:spPr>
      </p:pic>
      <p:sp>
        <p:nvSpPr>
          <p:cNvPr id="4099" name="Title 1"/>
          <p:cNvSpPr>
            <a:spLocks noGrp="1"/>
          </p:cNvSpPr>
          <p:nvPr>
            <p:ph type="ctrTitle"/>
          </p:nvPr>
        </p:nvSpPr>
        <p:spPr>
          <a:xfrm>
            <a:off x="323528" y="5013176"/>
            <a:ext cx="8215313" cy="1164679"/>
          </a:xfrm>
        </p:spPr>
        <p:txBody>
          <a:bodyPr>
            <a:normAutofit/>
          </a:bodyPr>
          <a:lstStyle/>
          <a:p>
            <a:pPr eaLnBrk="1" hangingPunct="1"/>
            <a:r>
              <a:rPr lang="en-GB" sz="3200" b="1" dirty="0" smtClean="0">
                <a:solidFill>
                  <a:schemeClr val="tx1"/>
                </a:solidFill>
                <a:latin typeface="+mj-lt"/>
              </a:rPr>
              <a:t>The Canadian Life Sciences Trend Analysis 2018</a:t>
            </a:r>
            <a:endParaRPr lang="en-GB" sz="1800" b="1" dirty="0" smtClean="0">
              <a:solidFill>
                <a:schemeClr val="tx1"/>
              </a:solidFill>
              <a:latin typeface="+mj-lt"/>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370498"/>
            <a:ext cx="2084556" cy="104227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a:latin typeface="+mj-lt"/>
                <a:cs typeface="Arial" pitchFamily="34" charset="0"/>
              </a:rPr>
              <a:t>Biotechnology Financing in </a:t>
            </a:r>
            <a:r>
              <a:rPr lang="en-GB" sz="2400" b="1" dirty="0" smtClean="0">
                <a:latin typeface="+mj-lt"/>
                <a:cs typeface="Arial" pitchFamily="34" charset="0"/>
              </a:rPr>
              <a:t>Canada – </a:t>
            </a:r>
            <a:r>
              <a:rPr lang="en-GB" sz="2400" b="1" dirty="0">
                <a:latin typeface="+mj-lt"/>
                <a:cs typeface="Arial" pitchFamily="34" charset="0"/>
              </a:rPr>
              <a:t>5 year report</a:t>
            </a:r>
            <a:endParaRPr lang="en-GB" sz="2400" b="1" dirty="0" smtClean="0">
              <a:latin typeface="+mj-lt"/>
              <a:cs typeface="Arial" pitchFamily="34" charset="0"/>
            </a:endParaRPr>
          </a:p>
        </p:txBody>
      </p:sp>
      <p:pic>
        <p:nvPicPr>
          <p:cNvPr id="3" name="Picture 2"/>
          <p:cNvPicPr>
            <a:picLocks noChangeAspect="1"/>
          </p:cNvPicPr>
          <p:nvPr/>
        </p:nvPicPr>
        <p:blipFill>
          <a:blip r:embed="rId3"/>
          <a:stretch>
            <a:fillRect/>
          </a:stretch>
        </p:blipFill>
        <p:spPr>
          <a:xfrm>
            <a:off x="125760" y="2060848"/>
            <a:ext cx="8766720" cy="3777669"/>
          </a:xfrm>
          <a:prstGeom prst="rect">
            <a:avLst/>
          </a:prstGeom>
        </p:spPr>
      </p:pic>
    </p:spTree>
    <p:extLst>
      <p:ext uri="{BB962C8B-B14F-4D97-AF65-F5344CB8AC3E}">
        <p14:creationId xmlns:p14="http://schemas.microsoft.com/office/powerpoint/2010/main" val="2562940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Major Biotech Financing Rounds (H1 2017 – H1 2018)</a:t>
            </a:r>
          </a:p>
        </p:txBody>
      </p:sp>
      <p:graphicFrame>
        <p:nvGraphicFramePr>
          <p:cNvPr id="4" name="Table 3"/>
          <p:cNvGraphicFramePr>
            <a:graphicFrameLocks noGrp="1"/>
          </p:cNvGraphicFramePr>
          <p:nvPr>
            <p:extLst>
              <p:ext uri="{D42A27DB-BD31-4B8C-83A1-F6EECF244321}">
                <p14:modId xmlns:p14="http://schemas.microsoft.com/office/powerpoint/2010/main" val="2714060317"/>
              </p:ext>
            </p:extLst>
          </p:nvPr>
        </p:nvGraphicFramePr>
        <p:xfrm>
          <a:off x="467544" y="2060849"/>
          <a:ext cx="8104984" cy="2678795"/>
        </p:xfrm>
        <a:graphic>
          <a:graphicData uri="http://schemas.openxmlformats.org/drawingml/2006/table">
            <a:tbl>
              <a:tblPr firstRow="1" bandRow="1">
                <a:tableStyleId>{85BE263C-DBD7-4A20-BB59-AAB30ACAA65A}</a:tableStyleId>
              </a:tblPr>
              <a:tblGrid>
                <a:gridCol w="1736782"/>
                <a:gridCol w="4606249"/>
                <a:gridCol w="1761953"/>
              </a:tblGrid>
              <a:tr h="824246">
                <a:tc>
                  <a:txBody>
                    <a:bodyPr/>
                    <a:lstStyle/>
                    <a:p>
                      <a:pPr>
                        <a:lnSpc>
                          <a:spcPct val="115000"/>
                        </a:lnSpc>
                        <a:spcAft>
                          <a:spcPts val="0"/>
                        </a:spcAft>
                      </a:pPr>
                      <a:r>
                        <a:rPr lang="en-US" sz="1400" kern="1200" dirty="0" smtClean="0">
                          <a:solidFill>
                            <a:schemeClr val="dk1"/>
                          </a:solidFill>
                          <a:latin typeface="+mj-lt"/>
                          <a:ea typeface="Calibri"/>
                          <a:cs typeface="Times New Roman"/>
                        </a:rPr>
                        <a:t>Company</a:t>
                      </a:r>
                      <a:endParaRPr lang="en-US" sz="1400" kern="1200" dirty="0">
                        <a:solidFill>
                          <a:schemeClr val="dk1"/>
                        </a:solidFill>
                        <a:latin typeface="+mj-lt"/>
                        <a:ea typeface="Calibri"/>
                        <a:cs typeface="Times New Roman"/>
                      </a:endParaRPr>
                    </a:p>
                  </a:txBody>
                  <a:tcPr marL="68580" marR="68580" marT="0" marB="0" anchor="ctr"/>
                </a:tc>
                <a:tc>
                  <a:txBody>
                    <a:bodyPr/>
                    <a:lstStyle/>
                    <a:p>
                      <a:pPr algn="ctr">
                        <a:lnSpc>
                          <a:spcPct val="115000"/>
                        </a:lnSpc>
                        <a:spcAft>
                          <a:spcPts val="0"/>
                        </a:spcAft>
                      </a:pPr>
                      <a:r>
                        <a:rPr lang="en-US" sz="1400" kern="1200" dirty="0">
                          <a:solidFill>
                            <a:schemeClr val="dk1"/>
                          </a:solidFill>
                          <a:latin typeface="+mj-lt"/>
                          <a:ea typeface="Calibri"/>
                          <a:cs typeface="Times New Roman"/>
                        </a:rPr>
                        <a:t>Sector</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USD M</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j-lt"/>
                          <a:ea typeface="Calibri"/>
                          <a:cs typeface="Times New Roman"/>
                        </a:rPr>
                        <a:t>Highland Therapeutics</a:t>
                      </a:r>
                      <a:endParaRPr lang="en-US" sz="1400" kern="1200" dirty="0" smtClean="0">
                        <a:solidFill>
                          <a:schemeClr val="dk1"/>
                        </a:solidFill>
                        <a:latin typeface="+mj-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latin typeface="+mj-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j-lt"/>
                          <a:ea typeface="Calibri"/>
                          <a:cs typeface="Times New Roman"/>
                        </a:rPr>
                        <a:t>200</a:t>
                      </a:r>
                      <a:endParaRPr lang="en-US" sz="1400" kern="1200" dirty="0" smtClean="0">
                        <a:solidFill>
                          <a:schemeClr val="dk1"/>
                        </a:solidFill>
                        <a:latin typeface="+mj-lt"/>
                        <a:ea typeface="Calibri"/>
                        <a:cs typeface="Times New Roman"/>
                      </a:endParaRPr>
                    </a:p>
                  </a:txBody>
                  <a:tcPr marL="68580" marR="68580" marT="0" marB="0" anchor="ctr"/>
                </a:tc>
              </a:tr>
              <a:tr h="618183">
                <a:tc>
                  <a:txBody>
                    <a:bodyPr/>
                    <a:lstStyle/>
                    <a:p>
                      <a:pPr algn="ctr" fontAlgn="b"/>
                      <a:r>
                        <a:rPr lang="de-CH" sz="1400" kern="1200" dirty="0" smtClean="0">
                          <a:solidFill>
                            <a:schemeClr val="dk1"/>
                          </a:solidFill>
                          <a:latin typeface="+mn-lt"/>
                          <a:ea typeface="Calibri"/>
                          <a:cs typeface="Times New Roman"/>
                        </a:rPr>
                        <a:t>Endoceutics</a:t>
                      </a:r>
                      <a:endParaRPr lang="en-US" sz="1400" kern="1200" dirty="0" smtClean="0">
                        <a:solidFill>
                          <a:schemeClr val="dk1"/>
                        </a:solidFill>
                        <a:latin typeface="+mn-lt"/>
                        <a:ea typeface="Calibri"/>
                        <a:cs typeface="Times New Roman"/>
                      </a:endParaRPr>
                    </a:p>
                  </a:txBody>
                  <a:tcPr marL="0" marR="0"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j-lt"/>
                          <a:ea typeface="Calibri"/>
                          <a:cs typeface="Times New Roman"/>
                        </a:rPr>
                        <a:t>85</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algn="ctr" fontAlgn="b"/>
                      <a:r>
                        <a:rPr lang="de-CH" sz="1400" kern="1200" dirty="0" smtClean="0">
                          <a:solidFill>
                            <a:schemeClr val="dk1"/>
                          </a:solidFill>
                          <a:latin typeface="+mn-lt"/>
                          <a:ea typeface="Calibri"/>
                          <a:cs typeface="Times New Roman"/>
                        </a:rPr>
                        <a:t>Repare Therapeutics</a:t>
                      </a:r>
                      <a:endParaRPr lang="en-US" sz="1400" kern="1200" dirty="0" smtClean="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de-CH" sz="1400" kern="1200" smtClean="0">
                          <a:solidFill>
                            <a:schemeClr val="dk1"/>
                          </a:solidFill>
                          <a:latin typeface="+mj-lt"/>
                          <a:ea typeface="Calibri"/>
                          <a:cs typeface="Times New Roman"/>
                        </a:rPr>
                        <a:t>68</a:t>
                      </a:r>
                      <a:endParaRPr lang="en-US" sz="1400" kern="1200" dirty="0" smtClean="0">
                        <a:solidFill>
                          <a:schemeClr val="dk1"/>
                        </a:solidFill>
                        <a:latin typeface="+mj-lt"/>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GB" sz="2400" b="1" dirty="0" smtClean="0">
                <a:latin typeface="+mj-lt"/>
                <a:cs typeface="Arial" pitchFamily="34" charset="0"/>
              </a:rPr>
              <a:t>About Biotechgate</a:t>
            </a:r>
          </a:p>
        </p:txBody>
      </p:sp>
      <p:sp>
        <p:nvSpPr>
          <p:cNvPr id="15363" name="TextBox 2"/>
          <p:cNvSpPr txBox="1">
            <a:spLocks noChangeArrowheads="1"/>
          </p:cNvSpPr>
          <p:nvPr/>
        </p:nvSpPr>
        <p:spPr bwMode="auto">
          <a:xfrm>
            <a:off x="500063" y="1928813"/>
            <a:ext cx="8072437" cy="2585323"/>
          </a:xfrm>
          <a:prstGeom prst="rect">
            <a:avLst/>
          </a:prstGeom>
          <a:noFill/>
          <a:ln w="9525">
            <a:noFill/>
            <a:miter lim="800000"/>
            <a:headEnd/>
            <a:tailEnd/>
          </a:ln>
        </p:spPr>
        <p:txBody>
          <a:bodyPr>
            <a:spAutoFit/>
          </a:bodyPr>
          <a:lstStyle/>
          <a:p>
            <a:r>
              <a:rPr lang="en-GB" sz="1600" dirty="0">
                <a:latin typeface="+mj-lt"/>
                <a:cs typeface="Arial" pitchFamily="34" charset="0"/>
              </a:rPr>
              <a:t>Biotechgate contains </a:t>
            </a:r>
            <a:r>
              <a:rPr lang="en-US" sz="1600" dirty="0" smtClean="0">
                <a:latin typeface="+mj-lt"/>
                <a:cs typeface="Arial" pitchFamily="34" charset="0"/>
              </a:rPr>
              <a:t>over 50,000 </a:t>
            </a:r>
            <a:r>
              <a:rPr lang="en-US" sz="1600" dirty="0">
                <a:latin typeface="+mj-lt"/>
                <a:cs typeface="Arial" pitchFamily="34" charset="0"/>
              </a:rPr>
              <a:t>high quality company profiles which include company descriptions, contact information, product pipeline information, financing rounds and management details. Profiles are regularly updated by the companies themselves, as well as by an experienced database team, to ensure the accuracy and relevance of </a:t>
            </a:r>
            <a:r>
              <a:rPr lang="en-GB" sz="1600" dirty="0">
                <a:latin typeface="+mj-lt"/>
                <a:cs typeface="Arial" pitchFamily="34" charset="0"/>
              </a:rPr>
              <a:t>the data. </a:t>
            </a:r>
          </a:p>
          <a:p>
            <a:endParaRPr lang="en-GB" sz="1600" dirty="0">
              <a:latin typeface="+mj-lt"/>
              <a:cs typeface="Arial" pitchFamily="34" charset="0"/>
            </a:endParaRPr>
          </a:p>
          <a:p>
            <a:endParaRPr lang="en-GB" sz="1600" dirty="0">
              <a:latin typeface="+mj-lt"/>
              <a:cs typeface="Arial" pitchFamily="34" charset="0"/>
            </a:endParaRPr>
          </a:p>
          <a:p>
            <a:endParaRPr lang="en-GB" sz="1600" dirty="0">
              <a:latin typeface="+mj-lt"/>
              <a:cs typeface="Arial" pitchFamily="34" charset="0"/>
            </a:endParaRPr>
          </a:p>
          <a:p>
            <a:r>
              <a:rPr lang="en-GB" sz="1600" dirty="0">
                <a:latin typeface="+mj-lt"/>
                <a:cs typeface="Arial" pitchFamily="34" charset="0"/>
              </a:rPr>
              <a:t>To register for </a:t>
            </a:r>
            <a:r>
              <a:rPr lang="en-GB" sz="1600" dirty="0" smtClean="0">
                <a:latin typeface="+mj-lt"/>
                <a:cs typeface="Arial" pitchFamily="34" charset="0"/>
              </a:rPr>
              <a:t>a trial or to learn </a:t>
            </a:r>
            <a:r>
              <a:rPr lang="en-GB" sz="1600" dirty="0">
                <a:latin typeface="+mj-lt"/>
                <a:cs typeface="Arial" pitchFamily="34" charset="0"/>
              </a:rPr>
              <a:t>more about the different subscription options, please visit </a:t>
            </a:r>
            <a:r>
              <a:rPr lang="en-GB" sz="1600" dirty="0">
                <a:latin typeface="+mj-lt"/>
                <a:cs typeface="Arial" pitchFamily="34" charset="0"/>
                <a:hlinkClick r:id="rId3"/>
              </a:rPr>
              <a:t>www.biotechgate.com</a:t>
            </a:r>
            <a:r>
              <a:rPr lang="en-GB" sz="1600" dirty="0">
                <a:latin typeface="+mj-lt"/>
                <a:cs typeface="Arial" pitchFamily="34" charset="0"/>
              </a:rPr>
              <a:t>. </a:t>
            </a:r>
          </a:p>
          <a:p>
            <a:endParaRPr lang="en-GB"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sz="2400" b="1" dirty="0" smtClean="0">
                <a:latin typeface="+mj-lt"/>
                <a:cs typeface="Arial" pitchFamily="34" charset="0"/>
              </a:rPr>
              <a:t>Terms of Use</a:t>
            </a:r>
          </a:p>
        </p:txBody>
      </p:sp>
      <p:sp>
        <p:nvSpPr>
          <p:cNvPr id="16387" name="Text Box 8"/>
          <p:cNvSpPr txBox="1">
            <a:spLocks noChangeArrowheads="1"/>
          </p:cNvSpPr>
          <p:nvPr/>
        </p:nvSpPr>
        <p:spPr bwMode="auto">
          <a:xfrm>
            <a:off x="428625" y="1643063"/>
            <a:ext cx="8358188" cy="4031873"/>
          </a:xfrm>
          <a:prstGeom prst="rect">
            <a:avLst/>
          </a:prstGeom>
          <a:noFill/>
          <a:ln w="9525">
            <a:noFill/>
            <a:miter lim="800000"/>
            <a:headEnd/>
            <a:tailEnd/>
          </a:ln>
        </p:spPr>
        <p:txBody>
          <a:bodyPr>
            <a:spAutoFit/>
          </a:bodyPr>
          <a:lstStyle/>
          <a:p>
            <a:r>
              <a:rPr lang="en-CA" sz="1600" dirty="0">
                <a:latin typeface="+mj-lt"/>
                <a:cs typeface="Arial" pitchFamily="34" charset="0"/>
              </a:rPr>
              <a:t>The </a:t>
            </a:r>
            <a:r>
              <a:rPr lang="en-CA" sz="1600" dirty="0" smtClean="0">
                <a:latin typeface="+mj-lt"/>
                <a:cs typeface="Arial" pitchFamily="34" charset="0"/>
              </a:rPr>
              <a:t>‘Canadian Life Sciences Trend Analysis’ </a:t>
            </a:r>
            <a:r>
              <a:rPr lang="en-CA" sz="1600" dirty="0">
                <a:latin typeface="+mj-lt"/>
                <a:cs typeface="Arial" pitchFamily="34" charset="0"/>
              </a:rPr>
              <a:t>is based on data entered in the Biotechgate Database available at www.biotechgate.com. The statistics and graphs in this presentation are based on figures and information entered in this database and we do not guarantee any accuracy hereof.</a:t>
            </a:r>
          </a:p>
          <a:p>
            <a:endParaRPr lang="en-CA" sz="1600" dirty="0">
              <a:latin typeface="+mj-lt"/>
              <a:cs typeface="Arial" pitchFamily="34" charset="0"/>
            </a:endParaRPr>
          </a:p>
          <a:p>
            <a:r>
              <a:rPr lang="en-CA" sz="1600" dirty="0">
                <a:latin typeface="+mj-lt"/>
                <a:cs typeface="Arial" pitchFamily="34" charset="0"/>
              </a:rPr>
              <a:t>The use of the figures and graphs provided in this report is free of charge for any presentations as long as www.biotechgate.com is clearly cited as the source. For all other uses please contact us for terms and conditions.</a:t>
            </a:r>
            <a:br>
              <a:rPr lang="en-CA" sz="1600" dirty="0">
                <a:latin typeface="+mj-lt"/>
                <a:cs typeface="Arial" pitchFamily="34" charset="0"/>
              </a:rPr>
            </a:br>
            <a:r>
              <a:rPr lang="en-CA" sz="1600" dirty="0">
                <a:latin typeface="+mj-lt"/>
                <a:cs typeface="Arial" pitchFamily="34" charset="0"/>
              </a:rPr>
              <a:t/>
            </a:r>
            <a:br>
              <a:rPr lang="en-CA" sz="1600" dirty="0">
                <a:latin typeface="+mj-lt"/>
                <a:cs typeface="Arial" pitchFamily="34" charset="0"/>
              </a:rPr>
            </a:br>
            <a:r>
              <a:rPr lang="en-CA" sz="1600" dirty="0">
                <a:latin typeface="+mj-lt"/>
                <a:cs typeface="Arial" pitchFamily="34" charset="0"/>
              </a:rPr>
              <a:t>Biotechgate</a:t>
            </a:r>
            <a:br>
              <a:rPr lang="en-CA" sz="1600" dirty="0">
                <a:latin typeface="+mj-lt"/>
                <a:cs typeface="Arial" pitchFamily="34" charset="0"/>
              </a:rPr>
            </a:br>
            <a:r>
              <a:rPr lang="en-CA" sz="1600" dirty="0">
                <a:latin typeface="+mj-lt"/>
                <a:cs typeface="Arial" pitchFamily="34" charset="0"/>
              </a:rPr>
              <a:t>c/o Venture Valuation VV AG</a:t>
            </a:r>
            <a:br>
              <a:rPr lang="en-CA" sz="1600" dirty="0">
                <a:latin typeface="+mj-lt"/>
                <a:cs typeface="Arial" pitchFamily="34" charset="0"/>
              </a:rPr>
            </a:br>
            <a:r>
              <a:rPr lang="en-CA" sz="1600" dirty="0" err="1">
                <a:latin typeface="+mj-lt"/>
                <a:cs typeface="Arial" pitchFamily="34" charset="0"/>
              </a:rPr>
              <a:t>Kasernenstrasse</a:t>
            </a:r>
            <a:r>
              <a:rPr lang="en-CA" sz="1600" dirty="0">
                <a:latin typeface="+mj-lt"/>
                <a:cs typeface="Arial" pitchFamily="34" charset="0"/>
              </a:rPr>
              <a:t> 11			</a:t>
            </a:r>
          </a:p>
          <a:p>
            <a:r>
              <a:rPr lang="en-CA" sz="1600" dirty="0">
                <a:latin typeface="+mj-lt"/>
                <a:cs typeface="Arial" pitchFamily="34" charset="0"/>
              </a:rPr>
              <a:t>8004 Zurich			</a:t>
            </a:r>
          </a:p>
          <a:p>
            <a:r>
              <a:rPr lang="en-CA" sz="1600" dirty="0" smtClean="0">
                <a:latin typeface="+mj-lt"/>
                <a:cs typeface="Arial" pitchFamily="34" charset="0"/>
              </a:rPr>
              <a:t>Switzerland</a:t>
            </a:r>
          </a:p>
          <a:p>
            <a:r>
              <a:rPr lang="en-CA" sz="1600" dirty="0">
                <a:latin typeface="+mj-lt"/>
                <a:cs typeface="Arial" pitchFamily="34" charset="0"/>
              </a:rPr>
              <a:t>			</a:t>
            </a:r>
            <a:r>
              <a:rPr lang="en-CA" sz="1600" dirty="0">
                <a:latin typeface="+mj-lt"/>
              </a:rPr>
              <a:t>	</a:t>
            </a:r>
            <a:endParaRPr lang="en-CA" sz="1600" dirty="0" smtClean="0">
              <a:latin typeface="+mj-lt"/>
            </a:endParaRPr>
          </a:p>
          <a:p>
            <a:r>
              <a:rPr lang="en-CA" sz="1600" dirty="0" smtClean="0">
                <a:latin typeface="+mj-lt"/>
                <a:cs typeface="Arial" pitchFamily="34" charset="0"/>
              </a:rPr>
              <a:t>+41 (43) 321 86 60 </a:t>
            </a:r>
            <a:r>
              <a:rPr lang="en-CA" sz="1600" dirty="0">
                <a:latin typeface="+mj-lt"/>
              </a:rPr>
              <a:t>		</a:t>
            </a:r>
            <a:endParaRPr lang="en-CA" sz="1600" dirty="0" smtClean="0">
              <a:latin typeface="+mj-lt"/>
            </a:endParaRPr>
          </a:p>
          <a:p>
            <a:r>
              <a:rPr lang="en-CA" sz="1600" dirty="0" smtClean="0">
                <a:latin typeface="+mj-lt"/>
                <a:cs typeface="Arial" pitchFamily="34" charset="0"/>
              </a:rPr>
              <a:t>www.venturevaluation.com</a:t>
            </a:r>
            <a:r>
              <a:rPr lang="en-CA" sz="1600" dirty="0" smtClean="0">
                <a:latin typeface="+mj-lt"/>
              </a:rPr>
              <a:t>	</a:t>
            </a:r>
            <a:endParaRPr lang="en-CA" sz="16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sz="2400" b="1" dirty="0" smtClean="0">
                <a:latin typeface="+mj-lt"/>
                <a:cs typeface="Arial" pitchFamily="34" charset="0"/>
              </a:rPr>
              <a:t>About Us</a:t>
            </a:r>
          </a:p>
        </p:txBody>
      </p:sp>
      <p:pic>
        <p:nvPicPr>
          <p:cNvPr id="5123" name="Picture 8" descr="BIO_Logo_RGB.jpg"/>
          <p:cNvPicPr>
            <a:picLocks noChangeAspect="1"/>
          </p:cNvPicPr>
          <p:nvPr/>
        </p:nvPicPr>
        <p:blipFill>
          <a:blip r:embed="rId3" cstate="print"/>
          <a:srcRect/>
          <a:stretch>
            <a:fillRect/>
          </a:stretch>
        </p:blipFill>
        <p:spPr bwMode="auto">
          <a:xfrm>
            <a:off x="434828" y="1581474"/>
            <a:ext cx="1599282" cy="518686"/>
          </a:xfrm>
          <a:prstGeom prst="rect">
            <a:avLst/>
          </a:prstGeom>
          <a:noFill/>
          <a:ln w="9525">
            <a:noFill/>
            <a:miter lim="800000"/>
            <a:headEnd/>
            <a:tailEnd/>
          </a:ln>
        </p:spPr>
      </p:pic>
      <p:pic>
        <p:nvPicPr>
          <p:cNvPr id="5124" name="Picture 4" descr="VEV_logo_4C-small.jpg"/>
          <p:cNvPicPr>
            <a:picLocks noChangeAspect="1"/>
          </p:cNvPicPr>
          <p:nvPr/>
        </p:nvPicPr>
        <p:blipFill>
          <a:blip r:embed="rId4" cstate="print"/>
          <a:srcRect/>
          <a:stretch>
            <a:fillRect/>
          </a:stretch>
        </p:blipFill>
        <p:spPr bwMode="auto">
          <a:xfrm>
            <a:off x="357188" y="6083300"/>
            <a:ext cx="2071687" cy="417513"/>
          </a:xfrm>
          <a:prstGeom prst="rect">
            <a:avLst/>
          </a:prstGeom>
          <a:noFill/>
          <a:ln w="9525">
            <a:noFill/>
            <a:miter lim="800000"/>
            <a:headEnd/>
            <a:tailEnd/>
          </a:ln>
        </p:spPr>
      </p:pic>
      <p:sp>
        <p:nvSpPr>
          <p:cNvPr id="5125" name="TextBox 2"/>
          <p:cNvSpPr txBox="1">
            <a:spLocks noChangeArrowheads="1"/>
          </p:cNvSpPr>
          <p:nvPr/>
        </p:nvSpPr>
        <p:spPr bwMode="auto">
          <a:xfrm>
            <a:off x="2484658" y="1585473"/>
            <a:ext cx="6108700" cy="4555093"/>
          </a:xfrm>
          <a:prstGeom prst="rect">
            <a:avLst/>
          </a:prstGeom>
          <a:noFill/>
          <a:ln w="9525">
            <a:noFill/>
            <a:miter lim="800000"/>
            <a:headEnd/>
            <a:tailEnd/>
          </a:ln>
        </p:spPr>
        <p:txBody>
          <a:bodyPr>
            <a:spAutoFit/>
          </a:bodyPr>
          <a:lstStyle/>
          <a:p>
            <a:r>
              <a:rPr lang="en-US" sz="1600" dirty="0">
                <a:latin typeface="Blender Pro Bold" pitchFamily="34" charset="0"/>
                <a:cs typeface="Arial" pitchFamily="34" charset="0"/>
              </a:rPr>
              <a:t>The following statistical information has been obtained from Biotechgate. Biotechgate is a global, comprehensive, Life Sciences </a:t>
            </a:r>
            <a:r>
              <a:rPr lang="en-GB" sz="1600" dirty="0">
                <a:latin typeface="Blender Pro Bold" pitchFamily="34" charset="0"/>
                <a:cs typeface="Arial" pitchFamily="34" charset="0"/>
              </a:rPr>
              <a:t>database encompassing the Biotechnology, </a:t>
            </a:r>
            <a:r>
              <a:rPr lang="en-US" sz="1600" dirty="0">
                <a:latin typeface="Blender Pro Bold" pitchFamily="34" charset="0"/>
                <a:cs typeface="Arial" pitchFamily="34" charset="0"/>
              </a:rPr>
              <a:t>Pharmaceutical and Medical Device industries. </a:t>
            </a:r>
            <a:r>
              <a:rPr lang="en-US" sz="1600" dirty="0">
                <a:latin typeface="Blender Pro Bold" pitchFamily="34" charset="0"/>
                <a:cs typeface="Arial" pitchFamily="34" charset="0"/>
                <a:hlinkClick r:id="rId5"/>
              </a:rPr>
              <a:t>www.biotechgate.com</a:t>
            </a:r>
            <a:endParaRPr lang="en-US" sz="1600" dirty="0">
              <a:latin typeface="Blender Pro Bold" pitchFamily="34" charset="0"/>
              <a:cs typeface="Arial" pitchFamily="34" charset="0"/>
            </a:endParaRPr>
          </a:p>
          <a:p>
            <a:endParaRPr lang="en-US" sz="1600" dirty="0">
              <a:latin typeface="Blender Pro Bold" pitchFamily="34" charset="0"/>
              <a:cs typeface="Arial" pitchFamily="34" charset="0"/>
            </a:endParaRPr>
          </a:p>
          <a:p>
            <a:r>
              <a:rPr lang="en-CA" sz="1600" dirty="0">
                <a:latin typeface="Blender Pro Bold" pitchFamily="34" charset="0"/>
                <a:cs typeface="Arial" pitchFamily="34" charset="0"/>
              </a:rPr>
              <a:t>The </a:t>
            </a:r>
            <a:r>
              <a:rPr lang="en-CA" sz="1600" dirty="0" smtClean="0">
                <a:latin typeface="Blender Pro Bold" pitchFamily="34" charset="0"/>
                <a:cs typeface="Arial" pitchFamily="34" charset="0"/>
              </a:rPr>
              <a:t>Canadian </a:t>
            </a:r>
            <a:r>
              <a:rPr lang="en-CA" sz="1600" dirty="0">
                <a:latin typeface="Blender Pro Bold" pitchFamily="34" charset="0"/>
                <a:cs typeface="Arial" pitchFamily="34" charset="0"/>
              </a:rPr>
              <a:t>Life Sciences Database is a part of the global Biotechgate and is brought to you in partnership </a:t>
            </a:r>
            <a:r>
              <a:rPr lang="en-CA" sz="1600" dirty="0" smtClean="0">
                <a:latin typeface="Blender Pro Bold" pitchFamily="34" charset="0"/>
                <a:cs typeface="Arial" pitchFamily="34" charset="0"/>
              </a:rPr>
              <a:t>with</a:t>
            </a:r>
            <a:r>
              <a:rPr lang="en-GB" sz="1600" dirty="0" smtClean="0">
                <a:latin typeface="Blender Pro Bold" pitchFamily="34" charset="0"/>
                <a:cs typeface="Arial" pitchFamily="34" charset="0"/>
              </a:rPr>
              <a:t> BIOTECanada, </a:t>
            </a:r>
            <a:r>
              <a:rPr lang="en-GB" sz="1600" dirty="0" err="1" smtClean="0">
                <a:latin typeface="Blender Pro Bold" pitchFamily="34" charset="0"/>
                <a:cs typeface="Arial" pitchFamily="34" charset="0"/>
              </a:rPr>
              <a:t>TOHealth</a:t>
            </a:r>
            <a:r>
              <a:rPr lang="en-GB" sz="1600" dirty="0" smtClean="0">
                <a:latin typeface="Blender Pro Bold" pitchFamily="34" charset="0"/>
                <a:cs typeface="Arial" pitchFamily="34" charset="0"/>
              </a:rPr>
              <a:t>!,</a:t>
            </a:r>
            <a:r>
              <a:rPr lang="pl-PL" sz="1600" dirty="0" smtClean="0">
                <a:latin typeface="Blender Pro Bold" pitchFamily="34" charset="0"/>
                <a:cs typeface="Arial" pitchFamily="34" charset="0"/>
              </a:rPr>
              <a:t> Life Sciences British Columbia, and BioAlberta</a:t>
            </a:r>
            <a:r>
              <a:rPr lang="en-CA" sz="1600" dirty="0" smtClean="0">
                <a:latin typeface="Blender Pro Bold" pitchFamily="34" charset="0"/>
                <a:cs typeface="Arial" pitchFamily="34" charset="0"/>
              </a:rPr>
              <a:t>. </a:t>
            </a:r>
            <a:r>
              <a:rPr lang="en-CA" sz="1600" dirty="0" smtClean="0">
                <a:latin typeface="Blender Pro Bold" pitchFamily="34" charset="0"/>
                <a:cs typeface="Arial" pitchFamily="34" charset="0"/>
                <a:hlinkClick r:id="rId5"/>
              </a:rPr>
              <a:t>www.canadianlifesciences.com</a:t>
            </a:r>
            <a:r>
              <a:rPr lang="en-CA" sz="1600" dirty="0" smtClean="0">
                <a:latin typeface="Blender Pro Bold" pitchFamily="34" charset="0"/>
                <a:cs typeface="Arial" pitchFamily="34" charset="0"/>
              </a:rPr>
              <a:t> </a:t>
            </a:r>
            <a:endParaRPr lang="en-CA" sz="1600" dirty="0">
              <a:latin typeface="Blender Pro Bold" pitchFamily="34" charset="0"/>
              <a:cs typeface="Arial" pitchFamily="34" charset="0"/>
            </a:endParaRPr>
          </a:p>
          <a:p>
            <a:endParaRPr lang="en-US" sz="1600" dirty="0">
              <a:latin typeface="Blender Pro Bold" pitchFamily="34" charset="0"/>
              <a:cs typeface="Arial" pitchFamily="34" charset="0"/>
            </a:endParaRPr>
          </a:p>
          <a:p>
            <a:r>
              <a:rPr lang="en-US" sz="1600" dirty="0">
                <a:latin typeface="Blender Pro Bold" pitchFamily="34" charset="0"/>
                <a:cs typeface="Arial" pitchFamily="34" charset="0"/>
              </a:rPr>
              <a:t>Biotechgate is owned and operated by Venture Valuation AG, a Zurich based company specializing in independent assessment and valuation of technology-driven companies in high growth industries, such as the Life Sciences (Biotech, </a:t>
            </a:r>
            <a:r>
              <a:rPr lang="en-US" sz="1600" dirty="0" err="1">
                <a:latin typeface="Blender Pro Bold" pitchFamily="34" charset="0"/>
                <a:cs typeface="Arial" pitchFamily="34" charset="0"/>
              </a:rPr>
              <a:t>Pharma</a:t>
            </a:r>
            <a:r>
              <a:rPr lang="en-US" sz="1600" dirty="0">
                <a:latin typeface="Blender Pro Bold" pitchFamily="34" charset="0"/>
                <a:cs typeface="Arial" pitchFamily="34" charset="0"/>
              </a:rPr>
              <a:t>, </a:t>
            </a:r>
            <a:r>
              <a:rPr lang="en-US" sz="1600" dirty="0" err="1">
                <a:latin typeface="Blender Pro Bold" pitchFamily="34" charset="0"/>
                <a:cs typeface="Arial" pitchFamily="34" charset="0"/>
              </a:rPr>
              <a:t>Medtech</a:t>
            </a:r>
            <a:r>
              <a:rPr lang="en-US" sz="1600" dirty="0">
                <a:latin typeface="Blender Pro Bold" pitchFamily="34" charset="0"/>
                <a:cs typeface="Arial" pitchFamily="34" charset="0"/>
              </a:rPr>
              <a:t>), ICT, high-tech, Nanotech, </a:t>
            </a:r>
            <a:r>
              <a:rPr lang="en-US" sz="1600" dirty="0" err="1">
                <a:latin typeface="Blender Pro Bold" pitchFamily="34" charset="0"/>
                <a:cs typeface="Arial" pitchFamily="34" charset="0"/>
              </a:rPr>
              <a:t>Cleantech</a:t>
            </a:r>
            <a:r>
              <a:rPr lang="en-US" sz="1600" dirty="0">
                <a:latin typeface="Blender Pro Bold" pitchFamily="34" charset="0"/>
                <a:cs typeface="Arial" pitchFamily="34" charset="0"/>
              </a:rPr>
              <a:t> and Renewable energy.  </a:t>
            </a:r>
            <a:r>
              <a:rPr lang="en-US" sz="1600" dirty="0">
                <a:latin typeface="Blender Pro Bold" pitchFamily="34" charset="0"/>
                <a:cs typeface="Arial" pitchFamily="34" charset="0"/>
                <a:hlinkClick r:id="rId6"/>
              </a:rPr>
              <a:t>www.venturevaluation.com</a:t>
            </a:r>
            <a:r>
              <a:rPr lang="en-US" sz="1600" dirty="0">
                <a:latin typeface="Blender Pro Bold" pitchFamily="34" charset="0"/>
                <a:cs typeface="Arial" pitchFamily="34" charset="0"/>
              </a:rPr>
              <a:t> </a:t>
            </a:r>
          </a:p>
          <a:p>
            <a:endParaRPr lang="en-GB" dirty="0">
              <a:latin typeface="Blender Pro Book" pitchFamily="34" charset="0"/>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7352" y="2343483"/>
            <a:ext cx="1558027" cy="437446"/>
          </a:xfrm>
          <a:prstGeom prst="rect">
            <a:avLst/>
          </a:prstGeom>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8033" y="2941689"/>
            <a:ext cx="1416663" cy="674136"/>
          </a:xfrm>
          <a:prstGeom prst="rect">
            <a:avLst/>
          </a:prstGeom>
        </p:spPr>
      </p:pic>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7363" y="3544237"/>
            <a:ext cx="2181512" cy="922947"/>
          </a:xfrm>
          <a:prstGeom prst="rect">
            <a:avLst/>
          </a:prstGeom>
        </p:spPr>
      </p:pic>
      <p:pic>
        <p:nvPicPr>
          <p:cNvPr id="5" name="Pictur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5612" y="4449561"/>
            <a:ext cx="1301504" cy="603791"/>
          </a:xfrm>
          <a:prstGeom prst="rect">
            <a:avLst/>
          </a:prstGeom>
        </p:spPr>
      </p:pic>
      <p:pic>
        <p:nvPicPr>
          <p:cNvPr id="6" name="Picture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5612" y="5035728"/>
            <a:ext cx="1028719" cy="1028719"/>
          </a:xfrm>
          <a:prstGeom prst="rect">
            <a:avLst/>
          </a:prstGeom>
        </p:spPr>
      </p:pic>
    </p:spTree>
    <p:extLst>
      <p:ext uri="{BB962C8B-B14F-4D97-AF65-F5344CB8AC3E}">
        <p14:creationId xmlns:p14="http://schemas.microsoft.com/office/powerpoint/2010/main" val="2477127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Canadian Life-Science Industry</a:t>
            </a:r>
          </a:p>
        </p:txBody>
      </p:sp>
      <p:graphicFrame>
        <p:nvGraphicFramePr>
          <p:cNvPr id="4" name="Table 3"/>
          <p:cNvGraphicFramePr>
            <a:graphicFrameLocks noGrp="1"/>
          </p:cNvGraphicFramePr>
          <p:nvPr>
            <p:extLst>
              <p:ext uri="{D42A27DB-BD31-4B8C-83A1-F6EECF244321}">
                <p14:modId xmlns:p14="http://schemas.microsoft.com/office/powerpoint/2010/main" val="3269785239"/>
              </p:ext>
            </p:extLst>
          </p:nvPr>
        </p:nvGraphicFramePr>
        <p:xfrm>
          <a:off x="251520" y="1484783"/>
          <a:ext cx="8640960" cy="4713232"/>
        </p:xfrm>
        <a:graphic>
          <a:graphicData uri="http://schemas.openxmlformats.org/drawingml/2006/table">
            <a:tbl>
              <a:tblPr firstRow="1" bandRow="1">
                <a:tableStyleId>{85BE263C-DBD7-4A20-BB59-AAB30ACAA65A}</a:tableStyleId>
              </a:tblPr>
              <a:tblGrid>
                <a:gridCol w="6250182"/>
                <a:gridCol w="2390778"/>
              </a:tblGrid>
              <a:tr h="392751">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2018 </a:t>
                      </a:r>
                      <a:r>
                        <a:rPr lang="en-US" sz="1800" kern="1200" dirty="0">
                          <a:solidFill>
                            <a:schemeClr val="dk1"/>
                          </a:solidFill>
                          <a:latin typeface="+mj-lt"/>
                          <a:ea typeface="Calibri"/>
                          <a:cs typeface="Times New Roman"/>
                        </a:rPr>
                        <a:t>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Total Biotech 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943</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err="1" smtClean="0">
                          <a:solidFill>
                            <a:schemeClr val="dk1"/>
                          </a:solidFill>
                          <a:latin typeface="+mj-lt"/>
                          <a:ea typeface="Calibri"/>
                          <a:cs typeface="Times New Roman"/>
                        </a:rPr>
                        <a:t>Medtech</a:t>
                      </a:r>
                      <a:r>
                        <a:rPr lang="en-US" sz="1400" kern="1200" dirty="0" smtClean="0">
                          <a:solidFill>
                            <a:schemeClr val="dk1"/>
                          </a:solidFill>
                          <a:latin typeface="+mj-lt"/>
                          <a:ea typeface="Calibri"/>
                          <a:cs typeface="Times New Roman"/>
                        </a:rPr>
                        <a:t>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367</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Pharma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108</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Investor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92</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de-DE" sz="1400" kern="1200" dirty="0" err="1" smtClean="0">
                          <a:solidFill>
                            <a:schemeClr val="dk1"/>
                          </a:solidFill>
                          <a:latin typeface="+mj-lt"/>
                          <a:ea typeface="Calibri"/>
                          <a:cs typeface="Times New Roman"/>
                        </a:rPr>
                        <a:t>HealthTec</a:t>
                      </a:r>
                      <a:r>
                        <a:rPr lang="pl-PL" sz="1400" kern="1200" dirty="0" smtClean="0">
                          <a:solidFill>
                            <a:schemeClr val="dk1"/>
                          </a:solidFill>
                          <a:latin typeface="+mj-lt"/>
                          <a:ea typeface="Calibri"/>
                          <a:cs typeface="Times New Roman"/>
                        </a:rPr>
                        <a:t>h</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222</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Public / Non-Profit Organizations / Medical Facilities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734</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j-lt"/>
                          <a:ea typeface="Calibri"/>
                          <a:cs typeface="Times New Roman"/>
                        </a:rPr>
                        <a:t>Other life science</a:t>
                      </a:r>
                      <a:r>
                        <a:rPr lang="en-US" sz="1400" kern="1200" baseline="0" dirty="0" smtClean="0">
                          <a:solidFill>
                            <a:schemeClr val="dk1"/>
                          </a:solidFill>
                          <a:latin typeface="+mj-lt"/>
                          <a:ea typeface="Calibri"/>
                          <a:cs typeface="Times New Roman"/>
                        </a:rPr>
                        <a:t> related</a:t>
                      </a:r>
                      <a:r>
                        <a:rPr lang="en-US" sz="1400" kern="1200" dirty="0" smtClean="0">
                          <a:solidFill>
                            <a:schemeClr val="dk1"/>
                          </a:solidFill>
                          <a:latin typeface="+mj-lt"/>
                          <a:ea typeface="Calibri"/>
                          <a:cs typeface="Times New Roman"/>
                        </a:rPr>
                        <a:t> 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1814</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j-lt"/>
                          <a:ea typeface="Calibri"/>
                          <a:cs typeface="Times New Roman"/>
                        </a:rPr>
                        <a:t>Percentage of Publicly Owned Companies</a:t>
                      </a:r>
                    </a:p>
                  </a:txBody>
                  <a:tcPr marL="68580" marR="68580" marT="0" marB="0" anchor="ctr">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400" kern="1200" dirty="0" smtClean="0">
                          <a:solidFill>
                            <a:schemeClr val="dk1"/>
                          </a:solidFill>
                          <a:latin typeface="+mj-lt"/>
                          <a:ea typeface="Calibri"/>
                          <a:cs typeface="Times New Roman"/>
                        </a:rPr>
                        <a:t>9.4%</a:t>
                      </a:r>
                    </a:p>
                  </a:txBody>
                  <a:tcPr marL="68580" marR="68580" marT="0" marB="0" anchor="ctr">
                    <a:solidFill>
                      <a:schemeClr val="bg1"/>
                    </a:solidFill>
                  </a:tcPr>
                </a:tc>
              </a:tr>
              <a:tr h="392751">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mj-lt"/>
                          <a:ea typeface="Calibri"/>
                          <a:cs typeface="Times New Roman"/>
                        </a:rPr>
                        <a:t>Life Sciences Venture Financing 2016 / 2017 / 2018 H1</a:t>
                      </a:r>
                    </a:p>
                  </a:txBody>
                  <a:tcPr marL="68580" marR="68580" marT="0" marB="0" anchor="ctr">
                    <a:solidFill>
                      <a:srgbClr val="E7E7E7"/>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364.4/ 831.7m/ 93.5m</a:t>
                      </a:r>
                    </a:p>
                  </a:txBody>
                  <a:tcPr marL="68580" marR="68580" marT="0" marB="0" anchor="ctr">
                    <a:solidFill>
                      <a:srgbClr val="E7E7E7"/>
                    </a:solidFill>
                  </a:tcPr>
                </a:tc>
              </a:tr>
              <a:tr h="39297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Number of Technologies</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de-CH" sz="1400" kern="1200" dirty="0" smtClean="0">
                          <a:solidFill>
                            <a:schemeClr val="dk1"/>
                          </a:solidFill>
                          <a:latin typeface="+mj-lt"/>
                          <a:ea typeface="Calibri"/>
                          <a:cs typeface="Times New Roman"/>
                        </a:rPr>
                        <a:t>289</a:t>
                      </a:r>
                      <a:endParaRPr lang="en-GB" sz="1400" kern="1200" dirty="0">
                        <a:solidFill>
                          <a:schemeClr val="dk1"/>
                        </a:solidFill>
                        <a:latin typeface="+mj-lt"/>
                        <a:ea typeface="Calibri"/>
                        <a:cs typeface="Times New Roman"/>
                      </a:endParaRPr>
                    </a:p>
                  </a:txBody>
                  <a:tcPr marL="68580" marR="68580" marT="0" marB="0" anchor="ctr">
                    <a:solidFill>
                      <a:schemeClr val="bg1"/>
                    </a:solidFill>
                  </a:tcP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Licensing Opportunities</a:t>
                      </a: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de-CH" sz="1400" kern="1200" dirty="0" smtClean="0">
                          <a:solidFill>
                            <a:schemeClr val="dk1"/>
                          </a:solidFill>
                          <a:latin typeface="+mn-lt"/>
                          <a:ea typeface="Calibri"/>
                          <a:cs typeface="Times New Roman"/>
                        </a:rPr>
                        <a:t>241</a:t>
                      </a:r>
                      <a:endParaRPr lang="en-GB" sz="1400" kern="1200" dirty="0">
                        <a:solidFill>
                          <a:schemeClr val="dk1"/>
                        </a:solidFill>
                        <a:latin typeface="+mn-lt"/>
                        <a:ea typeface="Calibri"/>
                        <a:cs typeface="Times New Roman"/>
                      </a:endParaRPr>
                    </a:p>
                  </a:txBody>
                  <a:tcPr marL="68580" marR="68580" marT="0" marB="0" anchor="ctr">
                    <a:solidFill>
                      <a:srgbClr val="E7E7E7"/>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Canadian Biotechnology Industry</a:t>
            </a:r>
          </a:p>
        </p:txBody>
      </p:sp>
      <p:graphicFrame>
        <p:nvGraphicFramePr>
          <p:cNvPr id="4" name="Table 3"/>
          <p:cNvGraphicFramePr>
            <a:graphicFrameLocks noGrp="1"/>
          </p:cNvGraphicFramePr>
          <p:nvPr>
            <p:extLst>
              <p:ext uri="{D42A27DB-BD31-4B8C-83A1-F6EECF244321}">
                <p14:modId xmlns:p14="http://schemas.microsoft.com/office/powerpoint/2010/main" val="292398589"/>
              </p:ext>
            </p:extLst>
          </p:nvPr>
        </p:nvGraphicFramePr>
        <p:xfrm>
          <a:off x="251520" y="1484783"/>
          <a:ext cx="8640960" cy="4586809"/>
        </p:xfrm>
        <a:graphic>
          <a:graphicData uri="http://schemas.openxmlformats.org/drawingml/2006/table">
            <a:tbl>
              <a:tblPr firstRow="1" bandRow="1">
                <a:tableStyleId>{85BE263C-DBD7-4A20-BB59-AAB30ACAA65A}</a:tableStyleId>
              </a:tblPr>
              <a:tblGrid>
                <a:gridCol w="6250182"/>
                <a:gridCol w="2390778"/>
              </a:tblGrid>
              <a:tr h="420217">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2018 </a:t>
                      </a:r>
                      <a:r>
                        <a:rPr lang="en-US" sz="1800" kern="1200" dirty="0">
                          <a:solidFill>
                            <a:schemeClr val="dk1"/>
                          </a:solidFill>
                          <a:latin typeface="+mj-lt"/>
                          <a:ea typeface="Calibri"/>
                          <a:cs typeface="Times New Roman"/>
                        </a:rPr>
                        <a:t>Statistics</a:t>
                      </a:r>
                    </a:p>
                  </a:txBody>
                  <a:tcPr marL="68580" marR="68580" marT="0" marB="0">
                    <a:solidFill>
                      <a:schemeClr val="accent2"/>
                    </a:solidFill>
                  </a:tcPr>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Total Biotech companies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943</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 – Therapeutics and Diagnostics</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de-CH" sz="1400" kern="1200" dirty="0" smtClean="0">
                          <a:solidFill>
                            <a:schemeClr val="dk1"/>
                          </a:solidFill>
                          <a:latin typeface="Calibri" pitchFamily="34" charset="0"/>
                          <a:ea typeface="Calibri"/>
                          <a:cs typeface="Times New Roman"/>
                        </a:rPr>
                        <a:t>258</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a:t>
                      </a:r>
                      <a:r>
                        <a:rPr lang="en-US" sz="1400" kern="1200" baseline="0" dirty="0" smtClean="0">
                          <a:solidFill>
                            <a:schemeClr val="dk1"/>
                          </a:solidFill>
                          <a:latin typeface="Calibri" pitchFamily="34" charset="0"/>
                          <a:ea typeface="Calibri"/>
                          <a:cs typeface="Times New Roman"/>
                        </a:rPr>
                        <a:t> – R&amp;D Services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de-CH" sz="1400" kern="1200" dirty="0" smtClean="0">
                          <a:solidFill>
                            <a:schemeClr val="dk1"/>
                          </a:solidFill>
                          <a:latin typeface="Calibri" pitchFamily="34" charset="0"/>
                          <a:ea typeface="Calibri"/>
                          <a:cs typeface="Times New Roman"/>
                        </a:rPr>
                        <a:t>377</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 - Other</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de-CH" sz="1400" kern="1200" dirty="0" smtClean="0">
                          <a:solidFill>
                            <a:schemeClr val="dk1"/>
                          </a:solidFill>
                          <a:latin typeface="Calibri" pitchFamily="34" charset="0"/>
                          <a:ea typeface="Calibri"/>
                          <a:cs typeface="Times New Roman"/>
                        </a:rPr>
                        <a:t>309</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Percentage</a:t>
                      </a:r>
                      <a:r>
                        <a:rPr lang="en-US" sz="1400" kern="1200" baseline="0" dirty="0" smtClean="0">
                          <a:solidFill>
                            <a:schemeClr val="dk1"/>
                          </a:solidFill>
                          <a:latin typeface="Calibri" pitchFamily="34" charset="0"/>
                          <a:ea typeface="Calibri"/>
                          <a:cs typeface="Times New Roman"/>
                        </a:rPr>
                        <a:t> of SMEs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87%</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Percentage of publicly owned companies</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11.1%</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Calibri" pitchFamily="34" charset="0"/>
                          <a:ea typeface="Calibri"/>
                          <a:cs typeface="Times New Roman"/>
                        </a:rPr>
                        <a:t>Biotech venture financing </a:t>
                      </a:r>
                      <a:r>
                        <a:rPr lang="en-US" sz="1400" kern="1200" dirty="0" smtClean="0">
                          <a:solidFill>
                            <a:schemeClr val="dk1"/>
                          </a:solidFill>
                          <a:latin typeface="+mn-lt"/>
                          <a:ea typeface="Calibri"/>
                          <a:cs typeface="Times New Roman"/>
                        </a:rPr>
                        <a:t>2016 / 2017 / 2018 H1</a:t>
                      </a:r>
                    </a:p>
                  </a:txBody>
                  <a:tcPr marL="68580" marR="68580" marT="0" marB="0" anchor="ctr">
                    <a:solidFill>
                      <a:srgbClr val="E7E7E7"/>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336.1m / 721.5m /</a:t>
                      </a:r>
                      <a:r>
                        <a:rPr lang="de-CH" sz="1400" kern="1200" baseline="0" dirty="0" smtClean="0">
                          <a:solidFill>
                            <a:schemeClr val="dk1"/>
                          </a:solidFill>
                          <a:latin typeface="+mn-lt"/>
                          <a:ea typeface="Calibri"/>
                          <a:cs typeface="Times New Roman"/>
                        </a:rPr>
                        <a:t> 92.6m</a:t>
                      </a:r>
                      <a:endParaRPr lang="de-CH" sz="1400" kern="1200" dirty="0" smtClean="0">
                        <a:solidFill>
                          <a:schemeClr val="dk1"/>
                        </a:solidFill>
                        <a:latin typeface="+mn-lt"/>
                        <a:ea typeface="Calibri"/>
                        <a:cs typeface="Times New Roman"/>
                      </a:endParaRPr>
                    </a:p>
                  </a:txBody>
                  <a:tcPr marL="68580" marR="68580" marT="0" marB="0" anchor="ctr">
                    <a:solidFill>
                      <a:srgbClr val="E7E7E7"/>
                    </a:solidFill>
                  </a:tcP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Calibri" pitchFamily="34" charset="0"/>
                          <a:ea typeface="Calibri"/>
                          <a:cs typeface="Times New Roman"/>
                        </a:rPr>
                        <a:t>Licensing opportunities</a:t>
                      </a: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de-CH" sz="1400" kern="1200" dirty="0" smtClean="0">
                          <a:solidFill>
                            <a:schemeClr val="dk1"/>
                          </a:solidFill>
                          <a:latin typeface="Calibri" pitchFamily="34" charset="0"/>
                          <a:ea typeface="Calibri"/>
                          <a:cs typeface="Times New Roman"/>
                        </a:rPr>
                        <a:t>216</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IE" sz="2400" b="1" dirty="0" smtClean="0"/>
              <a:t>Number of </a:t>
            </a:r>
            <a:r>
              <a:rPr lang="en-IE" sz="2400" b="1" dirty="0"/>
              <a:t>companies by ownership </a:t>
            </a:r>
            <a:r>
              <a:rPr lang="en-IE" sz="2400" b="1" dirty="0" smtClean="0"/>
              <a:t>status</a:t>
            </a:r>
            <a:endParaRPr lang="en-GB" sz="2400" b="1" dirty="0" smtClean="0">
              <a:latin typeface="+mj-lt"/>
              <a:cs typeface="Arial" pitchFamily="34" charset="0"/>
            </a:endParaRPr>
          </a:p>
        </p:txBody>
      </p:sp>
      <p:pic>
        <p:nvPicPr>
          <p:cNvPr id="3" name="Picture 2"/>
          <p:cNvPicPr>
            <a:picLocks noChangeAspect="1"/>
          </p:cNvPicPr>
          <p:nvPr/>
        </p:nvPicPr>
        <p:blipFill>
          <a:blip r:embed="rId3"/>
          <a:stretch>
            <a:fillRect/>
          </a:stretch>
        </p:blipFill>
        <p:spPr>
          <a:xfrm>
            <a:off x="253761" y="2708920"/>
            <a:ext cx="4456562" cy="2853175"/>
          </a:xfrm>
          <a:prstGeom prst="rect">
            <a:avLst/>
          </a:prstGeom>
        </p:spPr>
      </p:pic>
      <p:pic>
        <p:nvPicPr>
          <p:cNvPr id="5" name="Picture 4"/>
          <p:cNvPicPr>
            <a:picLocks noChangeAspect="1"/>
          </p:cNvPicPr>
          <p:nvPr/>
        </p:nvPicPr>
        <p:blipFill>
          <a:blip r:embed="rId4"/>
          <a:stretch>
            <a:fillRect/>
          </a:stretch>
        </p:blipFill>
        <p:spPr>
          <a:xfrm>
            <a:off x="4355976" y="2574129"/>
            <a:ext cx="4453128" cy="3122756"/>
          </a:xfrm>
          <a:prstGeom prst="rect">
            <a:avLst/>
          </a:prstGeom>
        </p:spPr>
      </p:pic>
    </p:spTree>
    <p:extLst>
      <p:ext uri="{BB962C8B-B14F-4D97-AF65-F5344CB8AC3E}">
        <p14:creationId xmlns:p14="http://schemas.microsoft.com/office/powerpoint/2010/main" val="3972820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GB" sz="2400" b="1" dirty="0" smtClean="0">
                <a:latin typeface="+mj-lt"/>
                <a:cs typeface="Arial" pitchFamily="34" charset="0"/>
              </a:rPr>
              <a:t>Company Foundation Timeline</a:t>
            </a:r>
          </a:p>
        </p:txBody>
      </p:sp>
      <p:pic>
        <p:nvPicPr>
          <p:cNvPr id="2" name="Picture 1"/>
          <p:cNvPicPr>
            <a:picLocks noChangeAspect="1"/>
          </p:cNvPicPr>
          <p:nvPr/>
        </p:nvPicPr>
        <p:blipFill>
          <a:blip r:embed="rId3"/>
          <a:stretch>
            <a:fillRect/>
          </a:stretch>
        </p:blipFill>
        <p:spPr>
          <a:xfrm>
            <a:off x="971600" y="1556792"/>
            <a:ext cx="7376799" cy="4718713"/>
          </a:xfrm>
          <a:prstGeom prst="rect">
            <a:avLst/>
          </a:prstGeom>
        </p:spPr>
      </p:pic>
    </p:spTree>
    <p:extLst>
      <p:ext uri="{BB962C8B-B14F-4D97-AF65-F5344CB8AC3E}">
        <p14:creationId xmlns:p14="http://schemas.microsoft.com/office/powerpoint/2010/main" val="4193024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GB" sz="2400" b="1" dirty="0">
                <a:cs typeface="Arial" pitchFamily="34" charset="0"/>
              </a:rPr>
              <a:t>Number of Biotechnology Companies by Key Activities</a:t>
            </a:r>
            <a:endParaRPr lang="de-CH" sz="2400" b="1" dirty="0" smtClean="0">
              <a:latin typeface="+mj-lt"/>
              <a:cs typeface="Arial" pitchFamily="34" charset="0"/>
            </a:endParaRPr>
          </a:p>
        </p:txBody>
      </p:sp>
      <p:pic>
        <p:nvPicPr>
          <p:cNvPr id="2" name="Picture 1"/>
          <p:cNvPicPr>
            <a:picLocks noChangeAspect="1"/>
          </p:cNvPicPr>
          <p:nvPr/>
        </p:nvPicPr>
        <p:blipFill>
          <a:blip r:embed="rId3"/>
          <a:stretch>
            <a:fillRect/>
          </a:stretch>
        </p:blipFill>
        <p:spPr>
          <a:xfrm>
            <a:off x="0" y="2060848"/>
            <a:ext cx="9144000" cy="3951890"/>
          </a:xfrm>
          <a:prstGeom prst="rect">
            <a:avLst/>
          </a:prstGeom>
        </p:spPr>
      </p:pic>
    </p:spTree>
    <p:extLst>
      <p:ext uri="{BB962C8B-B14F-4D97-AF65-F5344CB8AC3E}">
        <p14:creationId xmlns:p14="http://schemas.microsoft.com/office/powerpoint/2010/main" val="854621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mj-lt"/>
                <a:cs typeface="Arial" pitchFamily="34" charset="0"/>
              </a:rPr>
              <a:t>Biotech products - Breakdown by Indication</a:t>
            </a:r>
          </a:p>
        </p:txBody>
      </p:sp>
      <p:pic>
        <p:nvPicPr>
          <p:cNvPr id="3" name="Picture 2"/>
          <p:cNvPicPr>
            <a:picLocks noChangeAspect="1"/>
          </p:cNvPicPr>
          <p:nvPr/>
        </p:nvPicPr>
        <p:blipFill>
          <a:blip r:embed="rId3"/>
          <a:stretch>
            <a:fillRect/>
          </a:stretch>
        </p:blipFill>
        <p:spPr>
          <a:xfrm>
            <a:off x="121444" y="2132856"/>
            <a:ext cx="9022556" cy="3533013"/>
          </a:xfrm>
          <a:prstGeom prst="rect">
            <a:avLst/>
          </a:prstGeom>
        </p:spPr>
      </p:pic>
    </p:spTree>
    <p:extLst>
      <p:ext uri="{BB962C8B-B14F-4D97-AF65-F5344CB8AC3E}">
        <p14:creationId xmlns:p14="http://schemas.microsoft.com/office/powerpoint/2010/main" val="1743694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hangingPunct="1"/>
            <a:r>
              <a:rPr lang="en-GB" sz="2400" b="1" dirty="0" smtClean="0">
                <a:latin typeface="+mj-lt"/>
                <a:cs typeface="Arial" pitchFamily="34" charset="0"/>
              </a:rPr>
              <a:t>Products in the Pipeline</a:t>
            </a:r>
          </a:p>
        </p:txBody>
      </p:sp>
      <p:pic>
        <p:nvPicPr>
          <p:cNvPr id="3" name="Picture 2"/>
          <p:cNvPicPr>
            <a:picLocks noChangeAspect="1"/>
          </p:cNvPicPr>
          <p:nvPr/>
        </p:nvPicPr>
        <p:blipFill>
          <a:blip r:embed="rId3"/>
          <a:stretch>
            <a:fillRect/>
          </a:stretch>
        </p:blipFill>
        <p:spPr>
          <a:xfrm>
            <a:off x="0" y="2636912"/>
            <a:ext cx="9144000" cy="2269609"/>
          </a:xfrm>
          <a:prstGeom prst="rect">
            <a:avLst/>
          </a:prstGeom>
        </p:spPr>
      </p:pic>
    </p:spTree>
    <p:extLst>
      <p:ext uri="{BB962C8B-B14F-4D97-AF65-F5344CB8AC3E}">
        <p14:creationId xmlns:p14="http://schemas.microsoft.com/office/powerpoint/2010/main" val="3373628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501</Words>
  <Application>Microsoft Office PowerPoint</Application>
  <PresentationFormat>On-screen Show (4:3)</PresentationFormat>
  <Paragraphs>96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Blender Pro Bold</vt:lpstr>
      <vt:lpstr>Blender Pro Book</vt:lpstr>
      <vt:lpstr>Calibri</vt:lpstr>
      <vt:lpstr>Times New Roman</vt:lpstr>
      <vt:lpstr>Office Theme</vt:lpstr>
      <vt:lpstr>The Canadian Life Sciences Trend Analysis 2018</vt:lpstr>
      <vt:lpstr>About Us</vt:lpstr>
      <vt:lpstr>Overview of the Canadian Life-Science Industry</vt:lpstr>
      <vt:lpstr>Overview of the Canadian Biotechnology Industry</vt:lpstr>
      <vt:lpstr>Number of companies by ownership status</vt:lpstr>
      <vt:lpstr>Company Foundation Timeline</vt:lpstr>
      <vt:lpstr>Number of Biotechnology Companies by Key Activities</vt:lpstr>
      <vt:lpstr>Biotech products - Breakdown by Indication</vt:lpstr>
      <vt:lpstr>Products in the Pipeline</vt:lpstr>
      <vt:lpstr>Biotechnology Financing in Canada – 5 year report</vt:lpstr>
      <vt:lpstr>Major Biotech Financing Rounds (H1 2017 – H1 2018)</vt:lpstr>
      <vt:lpstr>About Biotechgate</vt:lpstr>
      <vt:lpstr>Terms of 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 IN THE NEW EU MEMBER STATES: AN EMERGING SECTOR</dc:title>
  <dc:creator>Kasia Galecka</dc:creator>
  <cp:lastModifiedBy>Anna Stanuch</cp:lastModifiedBy>
  <cp:revision>729</cp:revision>
  <cp:lastPrinted>2017-12-12T13:50:01Z</cp:lastPrinted>
  <dcterms:created xsi:type="dcterms:W3CDTF">2009-09-02T14:45:03Z</dcterms:created>
  <dcterms:modified xsi:type="dcterms:W3CDTF">2018-11-23T16:47:07Z</dcterms:modified>
</cp:coreProperties>
</file>