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7" r:id="rId2"/>
    <p:sldId id="356" r:id="rId3"/>
    <p:sldId id="328" r:id="rId4"/>
    <p:sldId id="354" r:id="rId5"/>
    <p:sldId id="347" r:id="rId6"/>
    <p:sldId id="346" r:id="rId7"/>
    <p:sldId id="345" r:id="rId8"/>
    <p:sldId id="348" r:id="rId9"/>
    <p:sldId id="350" r:id="rId10"/>
    <p:sldId id="351" r:id="rId11"/>
    <p:sldId id="353" r:id="rId12"/>
    <p:sldId id="320" r:id="rId13"/>
    <p:sldId id="319" r:id="rId14"/>
  </p:sldIdLst>
  <p:sldSz cx="9144000" cy="6858000" type="screen4x3"/>
  <p:notesSz cx="6888163" cy="100203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skr" initials="s" lastIdx="7" clrIdx="1">
    <p:extLst>
      <p:ext uri="{19B8F6BF-5375-455C-9EA6-DF929625EA0E}">
        <p15:presenceInfo xmlns:p15="http://schemas.microsoft.com/office/powerpoint/2012/main" userId="sk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F8FAF4"/>
    <a:srgbClr val="F1F5E7"/>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86364" autoAdjust="0"/>
  </p:normalViewPr>
  <p:slideViewPr>
    <p:cSldViewPr>
      <p:cViewPr varScale="1">
        <p:scale>
          <a:sx n="123" d="100"/>
          <a:sy n="123" d="100"/>
        </p:scale>
        <p:origin x="12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kr\Desktop\Trend%20Analysis\Sweden\Trend%20Analysis%20Sweden%202017%20(01)%20skr.xls"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skr\Desktop\Trend%20Analysis\Sweden\Trend%20Analysis%20Sweden%202017%20(01)%20skr.xls"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skr\Desktop\Trend%20Analysis\Sweden\Trend%20Analysis%20Sweden%202017%20(01)%20skr.xls"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C:\Users\skr\Desktop\Trend%20Analysis\Sweden\Trend%20Analysis%20Sweden%202017%20(01)%20skr.xls"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C:\Users\skr\Desktop\Trend%20Analysis\Sweden\Trend%20Analysis%20Sweden%202017%20(01)%20skr.xls"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skr\Desktop\Trend%20Analysis\Trend%20Analysis%20Sweden%202017%20(01)%20skr.xls"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1" Type="http://schemas.openxmlformats.org/officeDocument/2006/relationships/oleObject" Target="file:///C:\Users\skr\Desktop\Trend%20Analysis\Sweden\Trend%20Analysis%20Sweden%202017%20(01)%20sk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800" b="1" i="0" u="none" strike="noStrike" baseline="0">
                <a:solidFill>
                  <a:srgbClr val="000000"/>
                </a:solidFill>
                <a:latin typeface="Calibri"/>
                <a:ea typeface="Calibri"/>
                <a:cs typeface="Calibri"/>
              </a:defRPr>
            </a:pPr>
            <a:r>
              <a:rPr lang="de-DE"/>
              <a:t>Life Science Companies by Ownership Status</a:t>
            </a:r>
          </a:p>
        </c:rich>
      </c:tx>
      <c:layout>
        <c:manualLayout>
          <c:xMode val="edge"/>
          <c:yMode val="edge"/>
          <c:x val="0.15922710082784852"/>
          <c:y val="3.6693842356328429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12121818375679438"/>
          <c:y val="0.38306546220260013"/>
          <c:w val="0.84940826164759753"/>
          <c:h val="0.61693453779739982"/>
        </c:manualLayout>
      </c:layout>
      <c:pie3DChart>
        <c:varyColors val="1"/>
        <c:ser>
          <c:idx val="0"/>
          <c:order val="0"/>
          <c:tx>
            <c:v>Life Science companies by ownership status</c:v>
          </c:tx>
          <c:explosion val="25"/>
          <c:dPt>
            <c:idx val="0"/>
            <c:bubble3D val="0"/>
          </c:dPt>
          <c:dPt>
            <c:idx val="1"/>
            <c:bubble3D val="0"/>
          </c:dPt>
          <c:dPt>
            <c:idx val="2"/>
            <c:bubble3D val="0"/>
          </c:dPt>
          <c:dLbls>
            <c:dLbl>
              <c:idx val="0"/>
              <c:layout>
                <c:manualLayout>
                  <c:x val="4.9632197772134491E-2"/>
                  <c:y val="-2.576308894141797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6.5291398382419166E-2"/>
                  <c:y val="4.7565105082211706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8.9016904133738028E-2"/>
                  <c:y val="5.975937857351684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2122919305757192"/>
                      <c:h val="0.18715106747539939"/>
                    </c:manualLayout>
                  </c15:layout>
                </c:ext>
              </c:extLst>
            </c:dLbl>
            <c:numFmt formatCode="0.0%" sourceLinked="0"/>
            <c:spPr>
              <a:noFill/>
              <a:ln w="25400">
                <a:noFill/>
              </a:ln>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'Pivot Table'!$B$134:$B$136</c:f>
              <c:strCache>
                <c:ptCount val="3"/>
                <c:pt idx="0">
                  <c:v>Private / independent</c:v>
                </c:pt>
                <c:pt idx="1">
                  <c:v>Subsidiary</c:v>
                </c:pt>
                <c:pt idx="2">
                  <c:v>Publicly listed on stock exchange</c:v>
                </c:pt>
              </c:strCache>
            </c:strRef>
          </c:cat>
          <c:val>
            <c:numRef>
              <c:f>'Pivot Table'!$C$134:$C$136</c:f>
              <c:numCache>
                <c:formatCode>General</c:formatCode>
                <c:ptCount val="3"/>
                <c:pt idx="0">
                  <c:v>711</c:v>
                </c:pt>
                <c:pt idx="1">
                  <c:v>126</c:v>
                </c:pt>
                <c:pt idx="2">
                  <c:v>102</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pivotSource>
    <c:name>[Trend Analysis Sweden 2017 (01) skr.xls]Pivot Table!PivotTable7</c:name>
    <c:fmtId val="6"/>
  </c:pivotSource>
  <c:chart>
    <c:title>
      <c:tx>
        <c:rich>
          <a:bodyPr/>
          <a:lstStyle/>
          <a:p>
            <a:pPr>
              <a:defRPr sz="1800" b="1" i="0" u="none" strike="noStrike" baseline="0">
                <a:solidFill>
                  <a:srgbClr val="000000"/>
                </a:solidFill>
                <a:latin typeface="Calibri"/>
                <a:ea typeface="Calibri"/>
                <a:cs typeface="Calibri"/>
              </a:defRPr>
            </a:pPr>
            <a:r>
              <a:rPr lang="de-DE"/>
              <a:t>Biotechnology Companies by Ownership Status</a:t>
            </a:r>
          </a:p>
        </c:rich>
      </c:tx>
      <c:layout>
        <c:manualLayout>
          <c:xMode val="edge"/>
          <c:yMode val="edge"/>
          <c:x val="0.18293456612831341"/>
          <c:y val="5.4518904095751247E-2"/>
        </c:manualLayout>
      </c:layout>
      <c:overlay val="0"/>
    </c:title>
    <c:autoTitleDeleted val="0"/>
    <c:pivotFmts>
      <c:pivotFmt>
        <c:idx val="0"/>
        <c:marker>
          <c:symbol val="none"/>
        </c:marker>
        <c:dLbl>
          <c:idx val="0"/>
          <c:numFmt formatCode="0.0%" sourceLinked="0"/>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dLbl>
          <c:idx val="0"/>
          <c:layout>
            <c:manualLayout>
              <c:x val="5.6439319208893848E-2"/>
              <c:y val="-2.3666329451646782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
        <c:dLbl>
          <c:idx val="0"/>
          <c:layout>
            <c:manualLayout>
              <c:x val="-9.5868806140784441E-2"/>
              <c:y val="1.649233987114523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3"/>
        <c:dLbl>
          <c:idx val="0"/>
          <c:layout>
            <c:manualLayout>
              <c:x val="-6.7391491892089428E-2"/>
              <c:y val="-1.328155522972967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92347957740011"/>
                  <c:h val="0.21578233141848682"/>
                </c:manualLayout>
              </c15:layout>
            </c:ext>
          </c:extLst>
        </c:dLbl>
      </c:pivotFmt>
      <c:pivotFmt>
        <c:idx val="4"/>
        <c:marker>
          <c:symbol val="none"/>
        </c:marker>
        <c:dLbl>
          <c:idx val="0"/>
          <c:numFmt formatCode="0.0%" sourceLinked="0"/>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dLbl>
          <c:idx val="0"/>
          <c:layout>
            <c:manualLayout>
              <c:x val="5.6439319208893848E-2"/>
              <c:y val="-2.3666329451646782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6"/>
        <c:dLbl>
          <c:idx val="0"/>
          <c:layout>
            <c:manualLayout>
              <c:x val="-9.5868806140784441E-2"/>
              <c:y val="1.649233987114523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7"/>
        <c:dLbl>
          <c:idx val="0"/>
          <c:layout>
            <c:manualLayout>
              <c:x val="-6.7391491892089428E-2"/>
              <c:y val="-1.328155522972967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92347957740011"/>
                  <c:h val="0.21578233141848682"/>
                </c:manualLayout>
              </c15:layout>
            </c:ext>
          </c:extLst>
        </c:dLbl>
      </c:pivotFmt>
      <c:pivotFmt>
        <c:idx val="8"/>
        <c:marker>
          <c:symbol val="none"/>
        </c:marker>
        <c:dLbl>
          <c:idx val="0"/>
          <c:numFmt formatCode="0.0%" sourceLinked="0"/>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dLbl>
          <c:idx val="0"/>
          <c:layout>
            <c:manualLayout>
              <c:x val="5.6439319208893848E-2"/>
              <c:y val="-2.3666329451646782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0"/>
        <c:dLbl>
          <c:idx val="0"/>
          <c:layout>
            <c:manualLayout>
              <c:x val="-9.5868806140784441E-2"/>
              <c:y val="1.649233987114523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1"/>
        <c:dLbl>
          <c:idx val="0"/>
          <c:layout>
            <c:manualLayout>
              <c:x val="-6.7391491892089428E-2"/>
              <c:y val="-1.328155522972967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92347957740011"/>
                  <c:h val="0.21578233141848682"/>
                </c:manualLayout>
              </c15:layout>
            </c:ext>
          </c:extLst>
        </c:dLbl>
      </c:pivotFmt>
    </c:pivotFmts>
    <c:view3D>
      <c:rotX val="30"/>
      <c:rotY val="340"/>
      <c:rAngAx val="0"/>
      <c:perspective val="0"/>
    </c:view3D>
    <c:floor>
      <c:thickness val="0"/>
    </c:floor>
    <c:sideWall>
      <c:thickness val="0"/>
    </c:sideWall>
    <c:backWall>
      <c:thickness val="0"/>
    </c:backWall>
    <c:plotArea>
      <c:layout>
        <c:manualLayout>
          <c:layoutTarget val="inner"/>
          <c:xMode val="edge"/>
          <c:yMode val="edge"/>
          <c:x val="8.1552089373317918E-4"/>
          <c:y val="0.34892321450589087"/>
          <c:w val="0.99918447910626684"/>
          <c:h val="0.64886297631621548"/>
        </c:manualLayout>
      </c:layout>
      <c:pie3DChart>
        <c:varyColors val="1"/>
        <c:ser>
          <c:idx val="0"/>
          <c:order val="0"/>
          <c:tx>
            <c:strRef>
              <c:f>'Pivot Table'!$F$130:$F$131</c:f>
              <c:strCache>
                <c:ptCount val="1"/>
                <c:pt idx="0">
                  <c:v>Ergebnis</c:v>
                </c:pt>
              </c:strCache>
            </c:strRef>
          </c:tx>
          <c:explosion val="25"/>
          <c:dPt>
            <c:idx val="0"/>
            <c:bubble3D val="0"/>
            <c:explosion val="32"/>
          </c:dPt>
          <c:dPt>
            <c:idx val="1"/>
            <c:bubble3D val="0"/>
          </c:dPt>
          <c:dPt>
            <c:idx val="2"/>
            <c:bubble3D val="0"/>
          </c:dPt>
          <c:dLbls>
            <c:dLbl>
              <c:idx val="0"/>
              <c:layout>
                <c:manualLayout>
                  <c:x val="5.6439319208893848E-2"/>
                  <c:y val="-2.3666329451646782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9.5868806140784441E-2"/>
                  <c:y val="1.649233987114523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6.7391491892089428E-2"/>
                  <c:y val="-1.328155522972967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8492347957740011"/>
                      <c:h val="0.21578233141848682"/>
                    </c:manualLayout>
                  </c15:layout>
                </c:ext>
              </c:extLst>
            </c:dLbl>
            <c:numFmt formatCode="0.0%" sourceLinked="0"/>
            <c:spPr>
              <a:noFill/>
              <a:ln>
                <a:noFill/>
              </a:ln>
              <a:effectLst/>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'Pivot Table'!$E$132:$E$135</c:f>
              <c:strCache>
                <c:ptCount val="3"/>
                <c:pt idx="0">
                  <c:v>Private / independent</c:v>
                </c:pt>
                <c:pt idx="1">
                  <c:v>Subsidiary</c:v>
                </c:pt>
                <c:pt idx="2">
                  <c:v>Publicly listed on stock exchange</c:v>
                </c:pt>
              </c:strCache>
            </c:strRef>
          </c:cat>
          <c:val>
            <c:numRef>
              <c:f>'Pivot Table'!$F$132:$F$135</c:f>
              <c:numCache>
                <c:formatCode>General</c:formatCode>
                <c:ptCount val="3"/>
                <c:pt idx="0">
                  <c:v>412</c:v>
                </c:pt>
                <c:pt idx="1">
                  <c:v>55</c:v>
                </c:pt>
                <c:pt idx="2">
                  <c:v>61</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pivotSource>
    <c:name>[Trend Analysis Sweden 2017 (01) skr.xls]data2!PivotTable1</c:name>
    <c:fmtId val="5"/>
  </c:pivotSource>
  <c:chart>
    <c:title>
      <c:tx>
        <c:rich>
          <a:bodyPr/>
          <a:lstStyle/>
          <a:p>
            <a:pPr>
              <a:defRPr sz="1800" b="1" i="0" u="none" strike="noStrike" baseline="0">
                <a:solidFill>
                  <a:srgbClr val="000000"/>
                </a:solidFill>
                <a:latin typeface="Calibri"/>
                <a:ea typeface="Calibri"/>
                <a:cs typeface="Calibri"/>
              </a:defRPr>
            </a:pPr>
            <a:r>
              <a:rPr lang="de-DE"/>
              <a:t>Number of Biotech Companies Founded by Year</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s>
    <c:view3D>
      <c:rotX val="10"/>
      <c:rotY val="20"/>
      <c:depthPercent val="100"/>
      <c:rAngAx val="1"/>
    </c:view3D>
    <c:floor>
      <c:thickness val="0"/>
    </c:floor>
    <c:sideWall>
      <c:thickness val="0"/>
      <c:spPr>
        <a:effectLst/>
        <a:scene3d>
          <a:camera prst="orthographicFront"/>
          <a:lightRig rig="threePt" dir="t"/>
        </a:scene3d>
        <a:sp3d>
          <a:bevelT w="19050"/>
        </a:sp3d>
      </c:spPr>
    </c:sideWall>
    <c:backWall>
      <c:thickness val="0"/>
      <c:spPr>
        <a:effectLst/>
        <a:scene3d>
          <a:camera prst="orthographicFront"/>
          <a:lightRig rig="threePt" dir="t"/>
        </a:scene3d>
        <a:sp3d>
          <a:bevelT w="19050"/>
        </a:sp3d>
      </c:spPr>
    </c:backWall>
    <c:plotArea>
      <c:layout/>
      <c:bar3DChart>
        <c:barDir val="col"/>
        <c:grouping val="stacked"/>
        <c:varyColors val="0"/>
        <c:ser>
          <c:idx val="0"/>
          <c:order val="0"/>
          <c:tx>
            <c:strRef>
              <c:f>data2!$L$3:$L$4</c:f>
              <c:strCache>
                <c:ptCount val="1"/>
                <c:pt idx="0">
                  <c:v>Biotechnology - other</c:v>
                </c:pt>
              </c:strCache>
            </c:strRef>
          </c:tx>
          <c:invertIfNegative val="0"/>
          <c:cat>
            <c:strRef>
              <c:f>data2!$K$5:$K$13</c:f>
              <c:strCache>
                <c:ptCount val="8"/>
                <c:pt idx="0">
                  <c:v>2010</c:v>
                </c:pt>
                <c:pt idx="1">
                  <c:v>2011</c:v>
                </c:pt>
                <c:pt idx="2">
                  <c:v>2012</c:v>
                </c:pt>
                <c:pt idx="3">
                  <c:v>2013</c:v>
                </c:pt>
                <c:pt idx="4">
                  <c:v>2014</c:v>
                </c:pt>
                <c:pt idx="5">
                  <c:v>2015</c:v>
                </c:pt>
                <c:pt idx="6">
                  <c:v>2016</c:v>
                </c:pt>
                <c:pt idx="7">
                  <c:v>2017</c:v>
                </c:pt>
              </c:strCache>
            </c:strRef>
          </c:cat>
          <c:val>
            <c:numRef>
              <c:f>data2!$L$5:$L$13</c:f>
              <c:numCache>
                <c:formatCode>General</c:formatCode>
                <c:ptCount val="8"/>
                <c:pt idx="0">
                  <c:v>2</c:v>
                </c:pt>
                <c:pt idx="1">
                  <c:v>3</c:v>
                </c:pt>
                <c:pt idx="2">
                  <c:v>3</c:v>
                </c:pt>
                <c:pt idx="4">
                  <c:v>2</c:v>
                </c:pt>
              </c:numCache>
            </c:numRef>
          </c:val>
        </c:ser>
        <c:ser>
          <c:idx val="1"/>
          <c:order val="1"/>
          <c:tx>
            <c:strRef>
              <c:f>data2!$M$3:$M$4</c:f>
              <c:strCache>
                <c:ptCount val="1"/>
                <c:pt idx="0">
                  <c:v>Biotechnology - Therapeutics and Diagnostics</c:v>
                </c:pt>
              </c:strCache>
            </c:strRef>
          </c:tx>
          <c:invertIfNegative val="0"/>
          <c:cat>
            <c:strRef>
              <c:f>data2!$K$5:$K$13</c:f>
              <c:strCache>
                <c:ptCount val="8"/>
                <c:pt idx="0">
                  <c:v>2010</c:v>
                </c:pt>
                <c:pt idx="1">
                  <c:v>2011</c:v>
                </c:pt>
                <c:pt idx="2">
                  <c:v>2012</c:v>
                </c:pt>
                <c:pt idx="3">
                  <c:v>2013</c:v>
                </c:pt>
                <c:pt idx="4">
                  <c:v>2014</c:v>
                </c:pt>
                <c:pt idx="5">
                  <c:v>2015</c:v>
                </c:pt>
                <c:pt idx="6">
                  <c:v>2016</c:v>
                </c:pt>
                <c:pt idx="7">
                  <c:v>2017</c:v>
                </c:pt>
              </c:strCache>
            </c:strRef>
          </c:cat>
          <c:val>
            <c:numRef>
              <c:f>data2!$M$5:$M$13</c:f>
              <c:numCache>
                <c:formatCode>General</c:formatCode>
                <c:ptCount val="8"/>
                <c:pt idx="0">
                  <c:v>7</c:v>
                </c:pt>
                <c:pt idx="1">
                  <c:v>8</c:v>
                </c:pt>
                <c:pt idx="2">
                  <c:v>11</c:v>
                </c:pt>
                <c:pt idx="3">
                  <c:v>9</c:v>
                </c:pt>
                <c:pt idx="4">
                  <c:v>10</c:v>
                </c:pt>
                <c:pt idx="5">
                  <c:v>8</c:v>
                </c:pt>
                <c:pt idx="6">
                  <c:v>2</c:v>
                </c:pt>
                <c:pt idx="7">
                  <c:v>1</c:v>
                </c:pt>
              </c:numCache>
            </c:numRef>
          </c:val>
        </c:ser>
        <c:ser>
          <c:idx val="2"/>
          <c:order val="2"/>
          <c:tx>
            <c:strRef>
              <c:f>data2!$N$3:$N$4</c:f>
              <c:strCache>
                <c:ptCount val="1"/>
                <c:pt idx="0">
                  <c:v>Biotechnology / R&amp;D Services</c:v>
                </c:pt>
              </c:strCache>
            </c:strRef>
          </c:tx>
          <c:invertIfNegative val="0"/>
          <c:cat>
            <c:strRef>
              <c:f>data2!$K$5:$K$13</c:f>
              <c:strCache>
                <c:ptCount val="8"/>
                <c:pt idx="0">
                  <c:v>2010</c:v>
                </c:pt>
                <c:pt idx="1">
                  <c:v>2011</c:v>
                </c:pt>
                <c:pt idx="2">
                  <c:v>2012</c:v>
                </c:pt>
                <c:pt idx="3">
                  <c:v>2013</c:v>
                </c:pt>
                <c:pt idx="4">
                  <c:v>2014</c:v>
                </c:pt>
                <c:pt idx="5">
                  <c:v>2015</c:v>
                </c:pt>
                <c:pt idx="6">
                  <c:v>2016</c:v>
                </c:pt>
                <c:pt idx="7">
                  <c:v>2017</c:v>
                </c:pt>
              </c:strCache>
            </c:strRef>
          </c:cat>
          <c:val>
            <c:numRef>
              <c:f>data2!$N$5:$N$13</c:f>
              <c:numCache>
                <c:formatCode>General</c:formatCode>
                <c:ptCount val="8"/>
                <c:pt idx="0">
                  <c:v>10</c:v>
                </c:pt>
                <c:pt idx="1">
                  <c:v>14</c:v>
                </c:pt>
                <c:pt idx="2">
                  <c:v>9</c:v>
                </c:pt>
                <c:pt idx="3">
                  <c:v>9</c:v>
                </c:pt>
                <c:pt idx="4">
                  <c:v>3</c:v>
                </c:pt>
                <c:pt idx="5">
                  <c:v>3</c:v>
                </c:pt>
                <c:pt idx="6">
                  <c:v>1</c:v>
                </c:pt>
              </c:numCache>
            </c:numRef>
          </c:val>
        </c:ser>
        <c:dLbls>
          <c:showLegendKey val="0"/>
          <c:showVal val="0"/>
          <c:showCatName val="0"/>
          <c:showSerName val="0"/>
          <c:showPercent val="0"/>
          <c:showBubbleSize val="0"/>
        </c:dLbls>
        <c:gapWidth val="55"/>
        <c:gapDepth val="55"/>
        <c:shape val="box"/>
        <c:axId val="489235448"/>
        <c:axId val="489246424"/>
        <c:axId val="0"/>
      </c:bar3DChart>
      <c:catAx>
        <c:axId val="489235448"/>
        <c:scaling>
          <c:orientation val="minMax"/>
        </c:scaling>
        <c:delete val="0"/>
        <c:axPos val="b"/>
        <c:numFmt formatCode="General" sourceLinked="0"/>
        <c:majorTickMark val="none"/>
        <c:minorTickMark val="none"/>
        <c:tickLblPos val="nextTo"/>
        <c:txPr>
          <a:bodyPr rot="-2700000" vert="horz"/>
          <a:lstStyle/>
          <a:p>
            <a:pPr>
              <a:defRPr sz="800" b="1" i="0" u="none" strike="noStrike" baseline="0">
                <a:solidFill>
                  <a:srgbClr val="000000"/>
                </a:solidFill>
                <a:latin typeface="Calibri"/>
                <a:ea typeface="Calibri"/>
                <a:cs typeface="Calibri"/>
              </a:defRPr>
            </a:pPr>
            <a:endParaRPr lang="en-US"/>
          </a:p>
        </c:txPr>
        <c:crossAx val="489246424"/>
        <c:crosses val="autoZero"/>
        <c:auto val="0"/>
        <c:lblAlgn val="ctr"/>
        <c:lblOffset val="50"/>
        <c:tickMarkSkip val="1"/>
        <c:noMultiLvlLbl val="0"/>
      </c:catAx>
      <c:valAx>
        <c:axId val="489246424"/>
        <c:scaling>
          <c:orientation val="minMax"/>
        </c:scaling>
        <c:delete val="0"/>
        <c:axPos val="l"/>
        <c:majorGridlines/>
        <c:numFmt formatCode="General" sourceLinked="1"/>
        <c:majorTickMark val="none"/>
        <c:minorTickMark val="none"/>
        <c:tickLblPos val="nextTo"/>
        <c:txPr>
          <a:bodyPr rot="0" vert="horz"/>
          <a:lstStyle/>
          <a:p>
            <a:pPr>
              <a:defRPr sz="800" b="1" i="0" u="none" strike="noStrike" baseline="0">
                <a:solidFill>
                  <a:srgbClr val="000000"/>
                </a:solidFill>
                <a:latin typeface="Calibri"/>
                <a:ea typeface="Calibri"/>
                <a:cs typeface="Calibri"/>
              </a:defRPr>
            </a:pPr>
            <a:endParaRPr lang="en-US"/>
          </a:p>
        </c:txPr>
        <c:crossAx val="489235448"/>
        <c:crosses val="autoZero"/>
        <c:crossBetween val="between"/>
      </c:valAx>
      <c:spPr>
        <a:noFill/>
        <a:ln w="25400">
          <a:noFill/>
        </a:ln>
      </c:spPr>
    </c:plotArea>
    <c:legend>
      <c:legendPos val="b"/>
      <c:layout/>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a:scene3d>
      <a:camera prst="orthographicFront"/>
      <a:lightRig rig="threePt" dir="t"/>
    </a:scene3d>
    <a:sp3d/>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9.8326098801723466E-2"/>
          <c:y val="0.21079028645126255"/>
          <c:w val="0.78223471067096595"/>
          <c:h val="0.71349342550102457"/>
        </c:manualLayout>
      </c:layout>
      <c:pie3DChart>
        <c:varyColors val="1"/>
        <c:ser>
          <c:idx val="0"/>
          <c:order val="0"/>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dPt>
            <c:idx val="8"/>
            <c:bubble3D val="0"/>
          </c:dPt>
          <c:dPt>
            <c:idx val="9"/>
            <c:bubble3D val="0"/>
          </c:dPt>
          <c:dPt>
            <c:idx val="10"/>
            <c:bubble3D val="0"/>
          </c:dPt>
          <c:dPt>
            <c:idx val="11"/>
            <c:bubble3D val="0"/>
          </c:dPt>
          <c:dPt>
            <c:idx val="12"/>
            <c:bubble3D val="0"/>
          </c:dPt>
          <c:dLbls>
            <c:dLbl>
              <c:idx val="0"/>
              <c:layout>
                <c:manualLayout>
                  <c:x val="3.4413279427209682E-3"/>
                  <c:y val="-3.33402282965789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4.2356468874353249E-3"/>
                  <c:y val="-4.442791282731704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1.8876303888162371E-2"/>
                  <c:y val="-2.6594599604584459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3"/>
              <c:layout>
                <c:manualLayout>
                  <c:x val="2.4937187838202386E-2"/>
                  <c:y val="-8.6973523766480912E-4"/>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4"/>
              <c:layout>
                <c:manualLayout>
                  <c:x val="-0.18799234521617408"/>
                  <c:y val="-0.17354833829263264"/>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5"/>
              <c:layout>
                <c:manualLayout>
                  <c:x val="7.5328431539056648E-2"/>
                  <c:y val="-9.5785202914601186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6"/>
              <c:layout>
                <c:manualLayout>
                  <c:x val="0.14480083737161906"/>
                  <c:y val="-1.1081047297001219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7"/>
              <c:layout>
                <c:manualLayout>
                  <c:x val="2.804207295717262E-2"/>
                  <c:y val="-2.9289924588822504E-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8"/>
              <c:layout>
                <c:manualLayout>
                  <c:x val="3.8938998170223887E-3"/>
                  <c:y val="-2.9289924588822504E-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9"/>
              <c:layout>
                <c:manualLayout>
                  <c:x val="-8.1493875992159487E-2"/>
                  <c:y val="-4.845452981368379E-2"/>
                </c:manualLayout>
              </c:layout>
              <c:numFmt formatCode="0%" sourceLinked="0"/>
              <c:spPr>
                <a:noFill/>
                <a:ln w="25400">
                  <a:noFill/>
                </a:ln>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0"/>
              <c:layout>
                <c:manualLayout>
                  <c:x val="0.17664946500147621"/>
                  <c:y val="-0.16988040946853317"/>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1"/>
              <c:layout>
                <c:manualLayout>
                  <c:x val="0.1014600435450749"/>
                  <c:y val="0.11045484254705185"/>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2"/>
              <c:layout>
                <c:manualLayout>
                  <c:x val="1.910496589752527E-4"/>
                  <c:y val="-1.9046854181172794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w="25400">
                <a:noFill/>
              </a:ln>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data2!$G$59:$G$71</c:f>
              <c:strCache>
                <c:ptCount val="13"/>
                <c:pt idx="0">
                  <c:v>AgroBio</c:v>
                </c:pt>
                <c:pt idx="1">
                  <c:v>Bioinformatics and Bioelectronics</c:v>
                </c:pt>
                <c:pt idx="2">
                  <c:v>Contract Research and Manufacturing</c:v>
                </c:pt>
                <c:pt idx="3">
                  <c:v>Cosmetics</c:v>
                </c:pt>
                <c:pt idx="4">
                  <c:v>Diagnostics and Analytical Services</c:v>
                </c:pt>
                <c:pt idx="5">
                  <c:v>Drug Delivery</c:v>
                </c:pt>
                <c:pt idx="6">
                  <c:v>Environment</c:v>
                </c:pt>
                <c:pt idx="7">
                  <c:v>Food and Nutraceuticals</c:v>
                </c:pt>
                <c:pt idx="8">
                  <c:v>Genomics and Proteomics</c:v>
                </c:pt>
                <c:pt idx="9">
                  <c:v>Industrial Biotechnology</c:v>
                </c:pt>
                <c:pt idx="10">
                  <c:v>Other Services and Suppliers</c:v>
                </c:pt>
                <c:pt idx="11">
                  <c:v>Therapeutics</c:v>
                </c:pt>
                <c:pt idx="12">
                  <c:v>Veterinary</c:v>
                </c:pt>
              </c:strCache>
            </c:strRef>
          </c:cat>
          <c:val>
            <c:numRef>
              <c:f>data2!$H$59:$H$71</c:f>
              <c:numCache>
                <c:formatCode>General</c:formatCode>
                <c:ptCount val="13"/>
                <c:pt idx="0">
                  <c:v>1062</c:v>
                </c:pt>
                <c:pt idx="1">
                  <c:v>982</c:v>
                </c:pt>
                <c:pt idx="2">
                  <c:v>3188</c:v>
                </c:pt>
                <c:pt idx="3">
                  <c:v>701</c:v>
                </c:pt>
                <c:pt idx="4">
                  <c:v>4606</c:v>
                </c:pt>
                <c:pt idx="5">
                  <c:v>749</c:v>
                </c:pt>
                <c:pt idx="6">
                  <c:v>401</c:v>
                </c:pt>
                <c:pt idx="7">
                  <c:v>2091</c:v>
                </c:pt>
                <c:pt idx="8">
                  <c:v>1753</c:v>
                </c:pt>
                <c:pt idx="9">
                  <c:v>396</c:v>
                </c:pt>
                <c:pt idx="10">
                  <c:v>6354</c:v>
                </c:pt>
                <c:pt idx="11">
                  <c:v>4451</c:v>
                </c:pt>
                <c:pt idx="12">
                  <c:v>821</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de-DE"/>
              <a:t>Biotech Products by Indication</a:t>
            </a:r>
          </a:p>
        </c:rich>
      </c:tx>
      <c:layout>
        <c:manualLayout>
          <c:xMode val="edge"/>
          <c:yMode val="edge"/>
          <c:x val="0.3976299431819314"/>
          <c:y val="5.3840839065077341E-2"/>
        </c:manualLayout>
      </c:layout>
      <c:overlay val="1"/>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36002720928671839"/>
          <c:y val="0.19250007442158337"/>
          <c:w val="0.61118150811004557"/>
          <c:h val="0.72943315962933497"/>
        </c:manualLayout>
      </c:layout>
      <c:bar3DChart>
        <c:barDir val="bar"/>
        <c:grouping val="stacked"/>
        <c:varyColors val="0"/>
        <c:ser>
          <c:idx val="0"/>
          <c:order val="0"/>
          <c:invertIfNegative val="0"/>
          <c:cat>
            <c:strRef>
              <c:f>data2!$A$77:$A$95</c:f>
              <c:strCache>
                <c:ptCount val="19"/>
                <c:pt idx="0">
                  <c:v>Diseases of the ear</c:v>
                </c:pt>
                <c:pt idx="1">
                  <c:v>Diseases of the blood and blood-forming organs; immune disorders</c:v>
                </c:pt>
                <c:pt idx="2">
                  <c:v>Mental and behavioural disorders</c:v>
                </c:pt>
                <c:pt idx="3">
                  <c:v>Diseases of the nervous system</c:v>
                </c:pt>
                <c:pt idx="4">
                  <c:v>Symptoms, signs and abnormal clinical and laboratory findings, not elsewhere classified</c:v>
                </c:pt>
                <c:pt idx="5">
                  <c:v>Cardiovascular</c:v>
                </c:pt>
                <c:pt idx="6">
                  <c:v>Neoplasms / cancer / oncology</c:v>
                </c:pt>
                <c:pt idx="7">
                  <c:v>Genitourinary system</c:v>
                </c:pt>
                <c:pt idx="8">
                  <c:v>Musculoskeletal system and connective tissue</c:v>
                </c:pt>
                <c:pt idx="9">
                  <c:v>Endocrine, nutritional and metabolic diseases</c:v>
                </c:pt>
                <c:pt idx="10">
                  <c:v>Diseases of the eye</c:v>
                </c:pt>
                <c:pt idx="11">
                  <c:v>Digestive system</c:v>
                </c:pt>
                <c:pt idx="12">
                  <c:v>Skin and subcutaneous tissue</c:v>
                </c:pt>
                <c:pt idx="13">
                  <c:v>Pregnancy, childbirth and the puerperium</c:v>
                </c:pt>
                <c:pt idx="14">
                  <c:v>Injury, poisoning and certain other consequences of external causes</c:v>
                </c:pt>
                <c:pt idx="15">
                  <c:v>Infectious and parasitic diseases</c:v>
                </c:pt>
                <c:pt idx="16">
                  <c:v>External causes of morbidity and mortality</c:v>
                </c:pt>
                <c:pt idx="17">
                  <c:v>Respiratory</c:v>
                </c:pt>
                <c:pt idx="18">
                  <c:v>other</c:v>
                </c:pt>
              </c:strCache>
            </c:strRef>
          </c:cat>
          <c:val>
            <c:numRef>
              <c:f>data2!$B$77:$B$95</c:f>
              <c:numCache>
                <c:formatCode>General</c:formatCode>
                <c:ptCount val="19"/>
                <c:pt idx="0">
                  <c:v>2</c:v>
                </c:pt>
                <c:pt idx="1">
                  <c:v>15</c:v>
                </c:pt>
                <c:pt idx="2">
                  <c:v>13</c:v>
                </c:pt>
                <c:pt idx="3">
                  <c:v>45</c:v>
                </c:pt>
                <c:pt idx="4">
                  <c:v>20</c:v>
                </c:pt>
                <c:pt idx="5">
                  <c:v>10</c:v>
                </c:pt>
                <c:pt idx="6">
                  <c:v>118</c:v>
                </c:pt>
                <c:pt idx="7">
                  <c:v>11</c:v>
                </c:pt>
                <c:pt idx="8">
                  <c:v>17</c:v>
                </c:pt>
                <c:pt idx="9">
                  <c:v>30</c:v>
                </c:pt>
                <c:pt idx="10">
                  <c:v>6</c:v>
                </c:pt>
                <c:pt idx="11">
                  <c:v>10</c:v>
                </c:pt>
                <c:pt idx="12">
                  <c:v>10</c:v>
                </c:pt>
                <c:pt idx="13">
                  <c:v>2</c:v>
                </c:pt>
                <c:pt idx="14">
                  <c:v>7</c:v>
                </c:pt>
                <c:pt idx="15">
                  <c:v>12</c:v>
                </c:pt>
                <c:pt idx="16">
                  <c:v>1</c:v>
                </c:pt>
                <c:pt idx="17">
                  <c:v>8</c:v>
                </c:pt>
                <c:pt idx="18">
                  <c:v>47</c:v>
                </c:pt>
              </c:numCache>
            </c:numRef>
          </c:val>
        </c:ser>
        <c:dLbls>
          <c:showLegendKey val="0"/>
          <c:showVal val="0"/>
          <c:showCatName val="0"/>
          <c:showSerName val="0"/>
          <c:showPercent val="0"/>
          <c:showBubbleSize val="0"/>
        </c:dLbls>
        <c:gapWidth val="150"/>
        <c:shape val="box"/>
        <c:axId val="462845152"/>
        <c:axId val="462846720"/>
        <c:axId val="0"/>
      </c:bar3DChart>
      <c:catAx>
        <c:axId val="462845152"/>
        <c:scaling>
          <c:orientation val="minMax"/>
        </c:scaling>
        <c:delete val="0"/>
        <c:axPos val="l"/>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462846720"/>
        <c:crosses val="autoZero"/>
        <c:auto val="1"/>
        <c:lblAlgn val="ctr"/>
        <c:lblOffset val="100"/>
        <c:noMultiLvlLbl val="0"/>
      </c:catAx>
      <c:valAx>
        <c:axId val="462846720"/>
        <c:scaling>
          <c:orientation val="minMax"/>
        </c:scaling>
        <c:delete val="0"/>
        <c:axPos val="b"/>
        <c:majorGridlines/>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462845152"/>
        <c:crosses val="autoZero"/>
        <c:crossBetween val="between"/>
        <c:majorUnit val="25"/>
      </c:valAx>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0"/>
    <c:view3D>
      <c:rotX val="15"/>
      <c:rotY val="20"/>
      <c:depthPercent val="100"/>
      <c:rAngAx val="1"/>
    </c:view3D>
    <c:floor>
      <c:thickness val="0"/>
    </c:floor>
    <c:sideWall>
      <c:thickness val="0"/>
      <c:spPr>
        <a:noFill/>
      </c:spPr>
    </c:sideWall>
    <c:backWall>
      <c:thickness val="0"/>
      <c:spPr>
        <a:noFill/>
        <a:ln w="25400">
          <a:noFill/>
        </a:ln>
      </c:spPr>
    </c:backWall>
    <c:plotArea>
      <c:layout>
        <c:manualLayout>
          <c:layoutTarget val="inner"/>
          <c:xMode val="edge"/>
          <c:yMode val="edge"/>
          <c:x val="8.8667269177594904E-2"/>
          <c:y val="0.2309867491445505"/>
          <c:w val="0.88254026400865793"/>
          <c:h val="0.63115513089883191"/>
        </c:manualLayout>
      </c:layout>
      <c:bar3DChart>
        <c:barDir val="bar"/>
        <c:grouping val="clustered"/>
        <c:varyColors val="0"/>
        <c:ser>
          <c:idx val="0"/>
          <c:order val="0"/>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data2!$A$104:$A$107</c:f>
              <c:strCache>
                <c:ptCount val="4"/>
                <c:pt idx="0">
                  <c:v>Phase III</c:v>
                </c:pt>
                <c:pt idx="1">
                  <c:v>Phase II</c:v>
                </c:pt>
                <c:pt idx="2">
                  <c:v>Phase I</c:v>
                </c:pt>
                <c:pt idx="3">
                  <c:v>Preclinical</c:v>
                </c:pt>
              </c:strCache>
            </c:strRef>
          </c:cat>
          <c:val>
            <c:numRef>
              <c:f>data2!$B$104:$B$107</c:f>
              <c:numCache>
                <c:formatCode>General</c:formatCode>
                <c:ptCount val="4"/>
                <c:pt idx="0">
                  <c:v>14</c:v>
                </c:pt>
                <c:pt idx="1">
                  <c:v>71</c:v>
                </c:pt>
                <c:pt idx="2">
                  <c:v>46</c:v>
                </c:pt>
                <c:pt idx="3">
                  <c:v>100</c:v>
                </c:pt>
              </c:numCache>
            </c:numRef>
          </c:val>
        </c:ser>
        <c:dLbls>
          <c:showLegendKey val="0"/>
          <c:showVal val="0"/>
          <c:showCatName val="0"/>
          <c:showSerName val="0"/>
          <c:showPercent val="0"/>
          <c:showBubbleSize val="0"/>
        </c:dLbls>
        <c:gapWidth val="150"/>
        <c:shape val="box"/>
        <c:axId val="462847896"/>
        <c:axId val="480544792"/>
        <c:axId val="0"/>
      </c:bar3DChart>
      <c:catAx>
        <c:axId val="462847896"/>
        <c:scaling>
          <c:orientation val="minMax"/>
        </c:scaling>
        <c:delete val="0"/>
        <c:axPos val="l"/>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480544792"/>
        <c:crosses val="autoZero"/>
        <c:auto val="1"/>
        <c:lblAlgn val="ctr"/>
        <c:lblOffset val="100"/>
        <c:noMultiLvlLbl val="0"/>
      </c:catAx>
      <c:valAx>
        <c:axId val="480544792"/>
        <c:scaling>
          <c:orientation val="minMax"/>
        </c:scaling>
        <c:delete val="0"/>
        <c:axPos val="b"/>
        <c:majorGridlines/>
        <c:numFmt formatCode="General" sourceLinked="1"/>
        <c:majorTickMark val="none"/>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462847896"/>
        <c:crosses val="autoZero"/>
        <c:crossBetween val="between"/>
      </c:valAx>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[Trend Analysis Sweden 2017 (01) skr.xls]data2!PivotTable2</c:name>
    <c:fmtId val="12"/>
  </c:pivotSource>
  <c:chart>
    <c:title>
      <c:tx>
        <c:rich>
          <a:bodyPr/>
          <a:lstStyle/>
          <a:p>
            <a:pPr>
              <a:defRPr sz="1800" b="1" i="0" u="none" strike="noStrike" baseline="0">
                <a:solidFill>
                  <a:srgbClr val="000000"/>
                </a:solidFill>
                <a:latin typeface="Calibri"/>
                <a:ea typeface="Calibri"/>
                <a:cs typeface="Calibri"/>
              </a:defRPr>
            </a:pPr>
            <a:r>
              <a:rPr lang="en-US"/>
              <a:t>Venture Financing of Biotech Companies</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s>
    <c:plotArea>
      <c:layout/>
      <c:barChart>
        <c:barDir val="col"/>
        <c:grouping val="clustered"/>
        <c:varyColors val="0"/>
        <c:ser>
          <c:idx val="0"/>
          <c:order val="0"/>
          <c:tx>
            <c:strRef>
              <c:f>data2!$B$120:$B$121</c:f>
              <c:strCache>
                <c:ptCount val="1"/>
                <c:pt idx="0">
                  <c:v>Financing Value</c:v>
                </c:pt>
              </c:strCache>
            </c:strRef>
          </c:tx>
          <c:invertIfNegative val="0"/>
          <c:cat>
            <c:strRef>
              <c:f>data2!$A$122:$A$132</c:f>
              <c:strCache>
                <c:ptCount val="10"/>
                <c:pt idx="0">
                  <c:v>2013 H1</c:v>
                </c:pt>
                <c:pt idx="1">
                  <c:v>2013 H2</c:v>
                </c:pt>
                <c:pt idx="2">
                  <c:v>2014 H1</c:v>
                </c:pt>
                <c:pt idx="3">
                  <c:v>2014 H2</c:v>
                </c:pt>
                <c:pt idx="4">
                  <c:v>2015 H1</c:v>
                </c:pt>
                <c:pt idx="5">
                  <c:v>2015 H2</c:v>
                </c:pt>
                <c:pt idx="6">
                  <c:v>2016 H1</c:v>
                </c:pt>
                <c:pt idx="7">
                  <c:v>2016 H2</c:v>
                </c:pt>
                <c:pt idx="8">
                  <c:v>2017 H1</c:v>
                </c:pt>
                <c:pt idx="9">
                  <c:v>2017 H2</c:v>
                </c:pt>
              </c:strCache>
            </c:strRef>
          </c:cat>
          <c:val>
            <c:numRef>
              <c:f>data2!$B$122:$B$132</c:f>
              <c:numCache>
                <c:formatCode>0.0</c:formatCode>
                <c:ptCount val="10"/>
                <c:pt idx="0">
                  <c:v>7.1441336047480783</c:v>
                </c:pt>
                <c:pt idx="1">
                  <c:v>17.331860763885508</c:v>
                </c:pt>
                <c:pt idx="2">
                  <c:v>53.624579441114221</c:v>
                </c:pt>
                <c:pt idx="3">
                  <c:v>25.537755265880669</c:v>
                </c:pt>
                <c:pt idx="4">
                  <c:v>8.0054418927450133</c:v>
                </c:pt>
                <c:pt idx="5">
                  <c:v>9.7372537774964378</c:v>
                </c:pt>
                <c:pt idx="6">
                  <c:v>51.589481805593302</c:v>
                </c:pt>
                <c:pt idx="7">
                  <c:v>44.875343263976156</c:v>
                </c:pt>
                <c:pt idx="8">
                  <c:v>3.9810379607885182</c:v>
                </c:pt>
                <c:pt idx="9">
                  <c:v>10.649220875587435</c:v>
                </c:pt>
              </c:numCache>
            </c:numRef>
          </c:val>
        </c:ser>
        <c:dLbls>
          <c:showLegendKey val="0"/>
          <c:showVal val="0"/>
          <c:showCatName val="0"/>
          <c:showSerName val="0"/>
          <c:showPercent val="0"/>
          <c:showBubbleSize val="0"/>
        </c:dLbls>
        <c:gapWidth val="150"/>
        <c:axId val="480546360"/>
        <c:axId val="480538912"/>
      </c:barChart>
      <c:lineChart>
        <c:grouping val="standard"/>
        <c:varyColors val="0"/>
        <c:ser>
          <c:idx val="1"/>
          <c:order val="1"/>
          <c:tx>
            <c:strRef>
              <c:f>data2!$C$120:$C$121</c:f>
              <c:strCache>
                <c:ptCount val="1"/>
                <c:pt idx="0">
                  <c:v>Number of Rounds</c:v>
                </c:pt>
              </c:strCache>
            </c:strRef>
          </c:tx>
          <c:marker>
            <c:symbol val="none"/>
          </c:marker>
          <c:cat>
            <c:strRef>
              <c:f>data2!$A$122:$A$132</c:f>
              <c:strCache>
                <c:ptCount val="10"/>
                <c:pt idx="0">
                  <c:v>2013 H1</c:v>
                </c:pt>
                <c:pt idx="1">
                  <c:v>2013 H2</c:v>
                </c:pt>
                <c:pt idx="2">
                  <c:v>2014 H1</c:v>
                </c:pt>
                <c:pt idx="3">
                  <c:v>2014 H2</c:v>
                </c:pt>
                <c:pt idx="4">
                  <c:v>2015 H1</c:v>
                </c:pt>
                <c:pt idx="5">
                  <c:v>2015 H2</c:v>
                </c:pt>
                <c:pt idx="6">
                  <c:v>2016 H1</c:v>
                </c:pt>
                <c:pt idx="7">
                  <c:v>2016 H2</c:v>
                </c:pt>
                <c:pt idx="8">
                  <c:v>2017 H1</c:v>
                </c:pt>
                <c:pt idx="9">
                  <c:v>2017 H2</c:v>
                </c:pt>
              </c:strCache>
            </c:strRef>
          </c:cat>
          <c:val>
            <c:numRef>
              <c:f>data2!$C$122:$C$132</c:f>
              <c:numCache>
                <c:formatCode>General</c:formatCode>
                <c:ptCount val="10"/>
                <c:pt idx="0">
                  <c:v>3</c:v>
                </c:pt>
                <c:pt idx="1">
                  <c:v>4</c:v>
                </c:pt>
                <c:pt idx="2">
                  <c:v>5</c:v>
                </c:pt>
                <c:pt idx="3">
                  <c:v>8</c:v>
                </c:pt>
                <c:pt idx="4">
                  <c:v>3</c:v>
                </c:pt>
                <c:pt idx="5">
                  <c:v>5</c:v>
                </c:pt>
                <c:pt idx="6">
                  <c:v>3</c:v>
                </c:pt>
                <c:pt idx="7">
                  <c:v>7</c:v>
                </c:pt>
                <c:pt idx="8">
                  <c:v>2</c:v>
                </c:pt>
                <c:pt idx="9">
                  <c:v>2</c:v>
                </c:pt>
              </c:numCache>
            </c:numRef>
          </c:val>
          <c:smooth val="0"/>
        </c:ser>
        <c:dLbls>
          <c:showLegendKey val="0"/>
          <c:showVal val="0"/>
          <c:showCatName val="0"/>
          <c:showSerName val="0"/>
          <c:showPercent val="0"/>
          <c:showBubbleSize val="0"/>
        </c:dLbls>
        <c:marker val="1"/>
        <c:smooth val="0"/>
        <c:axId val="480539304"/>
        <c:axId val="478654824"/>
      </c:lineChart>
      <c:catAx>
        <c:axId val="480546360"/>
        <c:scaling>
          <c:orientation val="minMax"/>
        </c:scaling>
        <c:delete val="0"/>
        <c:axPos val="b"/>
        <c:numFmt formatCode="#,##0.0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80538912"/>
        <c:crosses val="autoZero"/>
        <c:auto val="0"/>
        <c:lblAlgn val="ctr"/>
        <c:lblOffset val="100"/>
        <c:noMultiLvlLbl val="0"/>
      </c:catAx>
      <c:valAx>
        <c:axId val="480538912"/>
        <c:scaling>
          <c:orientation val="minMax"/>
        </c:scaling>
        <c:delete val="0"/>
        <c:axPos val="l"/>
        <c:majorGridlines/>
        <c:title>
          <c:tx>
            <c:rich>
              <a:bodyPr/>
              <a:lstStyle/>
              <a:p>
                <a:pPr>
                  <a:defRPr sz="1000" b="1" i="0" u="none" strike="noStrike" baseline="0">
                    <a:solidFill>
                      <a:srgbClr val="000000"/>
                    </a:solidFill>
                    <a:latin typeface="Calibri"/>
                    <a:ea typeface="Calibri"/>
                    <a:cs typeface="Calibri"/>
                  </a:defRPr>
                </a:pPr>
                <a:r>
                  <a:rPr lang="en-US"/>
                  <a:t>Financing Value (Million USD)</a:t>
                </a:r>
              </a:p>
            </c:rich>
          </c:tx>
          <c:layout/>
          <c:overlay val="0"/>
        </c:title>
        <c:numFmt formatCode="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480546360"/>
        <c:crosses val="autoZero"/>
        <c:crossBetween val="between"/>
      </c:valAx>
      <c:catAx>
        <c:axId val="480539304"/>
        <c:scaling>
          <c:orientation val="minMax"/>
        </c:scaling>
        <c:delete val="1"/>
        <c:axPos val="b"/>
        <c:numFmt formatCode="General" sourceLinked="1"/>
        <c:majorTickMark val="out"/>
        <c:minorTickMark val="none"/>
        <c:tickLblPos val="nextTo"/>
        <c:crossAx val="478654824"/>
        <c:crosses val="autoZero"/>
        <c:auto val="0"/>
        <c:lblAlgn val="ctr"/>
        <c:lblOffset val="100"/>
        <c:noMultiLvlLbl val="0"/>
      </c:catAx>
      <c:valAx>
        <c:axId val="478654824"/>
        <c:scaling>
          <c:orientation val="minMax"/>
        </c:scaling>
        <c:delete val="0"/>
        <c:axPos val="r"/>
        <c:title>
          <c:tx>
            <c:rich>
              <a:bodyPr/>
              <a:lstStyle/>
              <a:p>
                <a:pPr>
                  <a:defRPr sz="1000" b="1" i="0" u="none" strike="noStrike" baseline="0">
                    <a:solidFill>
                      <a:srgbClr val="000000"/>
                    </a:solidFill>
                    <a:latin typeface="Calibri"/>
                    <a:ea typeface="Calibri"/>
                    <a:cs typeface="Calibri"/>
                  </a:defRPr>
                </a:pPr>
                <a:r>
                  <a:rPr lang="en-US"/>
                  <a:t>Number of Rounds</a:t>
                </a:r>
              </a:p>
            </c:rich>
          </c:tx>
          <c:layout/>
          <c:overlay val="0"/>
        </c:title>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480539304"/>
        <c:crosses val="max"/>
        <c:crossBetween val="between"/>
        <c:majorUnit val="5"/>
      </c:valAx>
      <c:dTable>
        <c:showHorzBorder val="1"/>
        <c:showVertBorder val="1"/>
        <c:showOutline val="1"/>
        <c:showKeys val="0"/>
        <c:txPr>
          <a:bodyPr/>
          <a:lstStyle/>
          <a:p>
            <a:pPr rtl="0">
              <a:defRPr sz="1000" b="1" i="0" u="none" strike="noStrike" baseline="0">
                <a:solidFill>
                  <a:srgbClr val="000000"/>
                </a:solidFill>
                <a:latin typeface="Calibri"/>
                <a:ea typeface="Calibri"/>
                <a:cs typeface="Calibri"/>
              </a:defRPr>
            </a:pPr>
            <a:endParaRPr lang="en-US"/>
          </a:p>
        </c:txPr>
      </c:dTable>
    </c:plotArea>
    <c:legend>
      <c:legendPos val="r"/>
      <c:layout>
        <c:manualLayout>
          <c:xMode val="edge"/>
          <c:yMode val="edge"/>
          <c:x val="0.13013239777116598"/>
          <c:y val="0.14922901891252954"/>
          <c:w val="0.14771364824212019"/>
          <c:h val="0.12352895981087471"/>
        </c:manualLayout>
      </c:layout>
      <c:overlay val="1"/>
      <c:txPr>
        <a:bodyPr/>
        <a:lstStyle/>
        <a:p>
          <a:pPr>
            <a:defRPr sz="700"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drawings/drawing1.xml><?xml version="1.0" encoding="utf-8"?>
<c:userShapes xmlns:c="http://schemas.openxmlformats.org/drawingml/2006/chart">
  <cdr:relSizeAnchor xmlns:cdr="http://schemas.openxmlformats.org/drawingml/2006/chartDrawing">
    <cdr:from>
      <cdr:x>0.85731</cdr:x>
      <cdr:y>0.93597</cdr:y>
    </cdr:from>
    <cdr:to>
      <cdr:x>0.99144</cdr:x>
      <cdr:y>0.98249</cdr:y>
    </cdr:to>
    <cdr:sp macro="" textlink="">
      <cdr:nvSpPr>
        <cdr:cNvPr id="2" name="TextBox 1"/>
        <cdr:cNvSpPr txBox="1"/>
      </cdr:nvSpPr>
      <cdr:spPr>
        <a:xfrm xmlns:a="http://schemas.openxmlformats.org/drawingml/2006/main">
          <a:off x="6732492" y="3832974"/>
          <a:ext cx="1053353"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a:p>
      </cdr:txBody>
    </cdr:sp>
  </cdr:relSizeAnchor>
</c:userShapes>
</file>

<file path=ppt/drawings/drawing2.xml><?xml version="1.0" encoding="utf-8"?>
<c:userShapes xmlns:c="http://schemas.openxmlformats.org/drawingml/2006/chart">
  <cdr:relSizeAnchor xmlns:cdr="http://schemas.openxmlformats.org/drawingml/2006/chartDrawing">
    <cdr:from>
      <cdr:x>0.26014</cdr:x>
      <cdr:y>0.04082</cdr:y>
    </cdr:from>
    <cdr:to>
      <cdr:x>0.81625</cdr:x>
      <cdr:y>0.16837</cdr:y>
    </cdr:to>
    <cdr:sp macro="" textlink="">
      <cdr:nvSpPr>
        <cdr:cNvPr id="2" name="TextBox 1"/>
        <cdr:cNvSpPr txBox="1"/>
      </cdr:nvSpPr>
      <cdr:spPr>
        <a:xfrm xmlns:a="http://schemas.openxmlformats.org/drawingml/2006/main">
          <a:off x="2332055" y="104774"/>
          <a:ext cx="4985386" cy="3249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b="1"/>
            <a:t>Number of Biotech Products</a:t>
          </a:r>
          <a:r>
            <a:rPr lang="en-GB" sz="1800" b="1" baseline="0"/>
            <a:t> in Development</a:t>
          </a:r>
          <a:endParaRPr lang="en-GB" sz="18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5E552D7B-0E3B-4617-B32F-8499E8B04C88}" type="datetimeFigureOut">
              <a:rPr lang="de-DE" smtClean="0"/>
              <a:t>13.12.2017</a:t>
            </a:fld>
            <a:endParaRPr lang="de-DE"/>
          </a:p>
        </p:txBody>
      </p:sp>
      <p:sp>
        <p:nvSpPr>
          <p:cNvPr id="4" name="Fußzeilenplatzhalt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AAADB1D-FB8B-44E1-992B-0B4DB4EB5627}" type="slidenum">
              <a:rPr lang="de-DE" smtClean="0"/>
              <a:t>‹#›</a:t>
            </a:fld>
            <a:endParaRPr lang="de-DE"/>
          </a:p>
        </p:txBody>
      </p:sp>
    </p:spTree>
    <p:extLst>
      <p:ext uri="{BB962C8B-B14F-4D97-AF65-F5344CB8AC3E}">
        <p14:creationId xmlns:p14="http://schemas.microsoft.com/office/powerpoint/2010/main" val="2005958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pPr>
              <a:defRPr/>
            </a:pPr>
            <a:fld id="{0C9D0C0C-9087-49E5-8AE5-33AC5D856FC8}" type="datetimeFigureOut">
              <a:rPr lang="de-DE"/>
              <a:pPr>
                <a:defRPr/>
              </a:pPr>
              <a:t>13.12.2017</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smtClean="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pPr>
              <a:defRPr/>
            </a:pPr>
            <a:fld id="{1C59CBE9-FAF9-40BB-89F5-55AA77CBACB2}" type="slidenum">
              <a:rPr lang="en-GB"/>
              <a:pPr>
                <a:defRPr/>
              </a:pPr>
              <a:t>‹#›</a:t>
            </a:fld>
            <a:endParaRPr lang="en-GB"/>
          </a:p>
        </p:txBody>
      </p:sp>
    </p:spTree>
    <p:extLst>
      <p:ext uri="{BB962C8B-B14F-4D97-AF65-F5344CB8AC3E}">
        <p14:creationId xmlns:p14="http://schemas.microsoft.com/office/powerpoint/2010/main" val="2233807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val="346460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10</a:t>
            </a:fld>
            <a:endParaRPr lang="en-GB" smtClean="0"/>
          </a:p>
        </p:txBody>
      </p:sp>
    </p:spTree>
    <p:extLst>
      <p:ext uri="{BB962C8B-B14F-4D97-AF65-F5344CB8AC3E}">
        <p14:creationId xmlns:p14="http://schemas.microsoft.com/office/powerpoint/2010/main" val="1840649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extLst>
      <p:ext uri="{BB962C8B-B14F-4D97-AF65-F5344CB8AC3E}">
        <p14:creationId xmlns:p14="http://schemas.microsoft.com/office/powerpoint/2010/main" val="2771641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12</a:t>
            </a:fld>
            <a:endParaRPr lang="en-GB" smtClean="0"/>
          </a:p>
        </p:txBody>
      </p:sp>
    </p:spTree>
    <p:extLst>
      <p:ext uri="{BB962C8B-B14F-4D97-AF65-F5344CB8AC3E}">
        <p14:creationId xmlns:p14="http://schemas.microsoft.com/office/powerpoint/2010/main" val="1908205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13</a:t>
            </a:fld>
            <a:endParaRPr lang="en-GB" smtClean="0"/>
          </a:p>
        </p:txBody>
      </p:sp>
    </p:spTree>
    <p:extLst>
      <p:ext uri="{BB962C8B-B14F-4D97-AF65-F5344CB8AC3E}">
        <p14:creationId xmlns:p14="http://schemas.microsoft.com/office/powerpoint/2010/main" val="227837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val="356748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extLst>
      <p:ext uri="{BB962C8B-B14F-4D97-AF65-F5344CB8AC3E}">
        <p14:creationId xmlns:p14="http://schemas.microsoft.com/office/powerpoint/2010/main" val="72381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smtClean="0"/>
          </a:p>
        </p:txBody>
      </p:sp>
    </p:spTree>
    <p:extLst>
      <p:ext uri="{BB962C8B-B14F-4D97-AF65-F5344CB8AC3E}">
        <p14:creationId xmlns:p14="http://schemas.microsoft.com/office/powerpoint/2010/main" val="340587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5</a:t>
            </a:fld>
            <a:endParaRPr lang="en-GB" smtClean="0"/>
          </a:p>
        </p:txBody>
      </p:sp>
    </p:spTree>
    <p:extLst>
      <p:ext uri="{BB962C8B-B14F-4D97-AF65-F5344CB8AC3E}">
        <p14:creationId xmlns:p14="http://schemas.microsoft.com/office/powerpoint/2010/main" val="82442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6</a:t>
            </a:fld>
            <a:endParaRPr lang="en-GB" smtClean="0"/>
          </a:p>
        </p:txBody>
      </p:sp>
    </p:spTree>
    <p:extLst>
      <p:ext uri="{BB962C8B-B14F-4D97-AF65-F5344CB8AC3E}">
        <p14:creationId xmlns:p14="http://schemas.microsoft.com/office/powerpoint/2010/main" val="2789820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7</a:t>
            </a:fld>
            <a:endParaRPr lang="en-GB" smtClean="0"/>
          </a:p>
        </p:txBody>
      </p:sp>
    </p:spTree>
    <p:extLst>
      <p:ext uri="{BB962C8B-B14F-4D97-AF65-F5344CB8AC3E}">
        <p14:creationId xmlns:p14="http://schemas.microsoft.com/office/powerpoint/2010/main" val="459485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8</a:t>
            </a:fld>
            <a:endParaRPr lang="en-GB" smtClean="0"/>
          </a:p>
        </p:txBody>
      </p:sp>
    </p:spTree>
    <p:extLst>
      <p:ext uri="{BB962C8B-B14F-4D97-AF65-F5344CB8AC3E}">
        <p14:creationId xmlns:p14="http://schemas.microsoft.com/office/powerpoint/2010/main" val="3266974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9</a:t>
            </a:fld>
            <a:endParaRPr lang="en-GB" smtClean="0"/>
          </a:p>
        </p:txBody>
      </p:sp>
    </p:spTree>
    <p:extLst>
      <p:ext uri="{BB962C8B-B14F-4D97-AF65-F5344CB8AC3E}">
        <p14:creationId xmlns:p14="http://schemas.microsoft.com/office/powerpoint/2010/main" val="2942489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13.12.2017</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5.jpeg"/><Relationship Id="rId7" Type="http://schemas.openxmlformats.org/officeDocument/2006/relationships/image" Target="../media/image7.png"/><Relationship Id="rId12"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hyperlink" Target="http://www.venturevaluation.com/" TargetMode="External"/><Relationship Id="rId10" Type="http://schemas.openxmlformats.org/officeDocument/2006/relationships/image" Target="../media/image10.png"/><Relationship Id="rId4" Type="http://schemas.openxmlformats.org/officeDocument/2006/relationships/hyperlink" Target="http://www.biotechgate.com/" TargetMode="External"/><Relationship Id="rId9" Type="http://schemas.openxmlformats.org/officeDocument/2006/relationships/image" Target="../media/image9.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Swedish Life Sciences Trend Analysis 2017</a:t>
            </a:r>
            <a:endParaRPr lang="en-GB" sz="1800" b="1" dirty="0" smtClean="0">
              <a:solidFill>
                <a:schemeClr val="tx1"/>
              </a:solidFill>
              <a:latin typeface="+mj-lt"/>
            </a:endParaRPr>
          </a:p>
        </p:txBody>
      </p:sp>
      <p:pic>
        <p:nvPicPr>
          <p:cNvPr id="2" name="Grafik 1"/>
          <p:cNvPicPr>
            <a:picLocks noChangeAspect="1"/>
          </p:cNvPicPr>
          <p:nvPr/>
        </p:nvPicPr>
        <p:blipFill>
          <a:blip r:embed="rId4"/>
          <a:stretch>
            <a:fillRect/>
          </a:stretch>
        </p:blipFill>
        <p:spPr>
          <a:xfrm>
            <a:off x="611560" y="548680"/>
            <a:ext cx="1659043" cy="12687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Biotechnology Financing in Sweden – 5 year report</a:t>
            </a:r>
          </a:p>
        </p:txBody>
      </p:sp>
      <p:graphicFrame>
        <p:nvGraphicFramePr>
          <p:cNvPr id="6" name="Chart 6"/>
          <p:cNvGraphicFramePr>
            <a:graphicFrameLocks noChangeAspect="1"/>
          </p:cNvGraphicFramePr>
          <p:nvPr>
            <p:extLst>
              <p:ext uri="{D42A27DB-BD31-4B8C-83A1-F6EECF244321}">
                <p14:modId xmlns:p14="http://schemas.microsoft.com/office/powerpoint/2010/main" val="568066690"/>
              </p:ext>
            </p:extLst>
          </p:nvPr>
        </p:nvGraphicFramePr>
        <p:xfrm>
          <a:off x="90003" y="2060848"/>
          <a:ext cx="8971148" cy="338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Major Biotech Financing Rounds (H2 2016 – H1 2017)</a:t>
            </a:r>
          </a:p>
        </p:txBody>
      </p:sp>
      <p:graphicFrame>
        <p:nvGraphicFramePr>
          <p:cNvPr id="7" name="Table 6"/>
          <p:cNvGraphicFramePr>
            <a:graphicFrameLocks noGrp="1"/>
          </p:cNvGraphicFramePr>
          <p:nvPr>
            <p:extLst>
              <p:ext uri="{D42A27DB-BD31-4B8C-83A1-F6EECF244321}">
                <p14:modId xmlns:p14="http://schemas.microsoft.com/office/powerpoint/2010/main" val="2652445719"/>
              </p:ext>
            </p:extLst>
          </p:nvPr>
        </p:nvGraphicFramePr>
        <p:xfrm>
          <a:off x="467544" y="2060849"/>
          <a:ext cx="8104984" cy="2678795"/>
        </p:xfrm>
        <a:graphic>
          <a:graphicData uri="http://schemas.openxmlformats.org/drawingml/2006/table">
            <a:tbl>
              <a:tblPr firstRow="1" bandRow="1">
                <a:tableStyleId>{85BE263C-DBD7-4A20-BB59-AAB30ACAA65A}</a:tableStyleId>
              </a:tblPr>
              <a:tblGrid>
                <a:gridCol w="1736782"/>
                <a:gridCol w="4606249"/>
                <a:gridCol w="1761953"/>
              </a:tblGrid>
              <a:tr h="824246">
                <a:tc>
                  <a:txBody>
                    <a:bodyPr/>
                    <a:lstStyle/>
                    <a:p>
                      <a:pPr algn="ctr">
                        <a:lnSpc>
                          <a:spcPct val="115000"/>
                        </a:lnSpc>
                        <a:spcAft>
                          <a:spcPts val="0"/>
                        </a:spcAft>
                      </a:pPr>
                      <a:r>
                        <a:rPr lang="en-US" sz="1400" kern="1200" dirty="0" smtClean="0">
                          <a:solidFill>
                            <a:schemeClr val="dk1"/>
                          </a:solidFill>
                          <a:latin typeface="+mj-lt"/>
                          <a:ea typeface="Calibri"/>
                          <a:cs typeface="Times New Roman"/>
                        </a:rPr>
                        <a:t>Company</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USD M</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ctr"/>
                      <a:r>
                        <a:rPr lang="de-CH" sz="1400" kern="1200" dirty="0" err="1" smtClean="0">
                          <a:solidFill>
                            <a:schemeClr val="dk1"/>
                          </a:solidFill>
                          <a:latin typeface="+mn-lt"/>
                          <a:ea typeface="Calibri"/>
                          <a:cs typeface="Times New Roman"/>
                        </a:rPr>
                        <a:t>OxThera</a:t>
                      </a:r>
                      <a:r>
                        <a:rPr lang="de-CH" sz="1400" kern="1200" dirty="0" smtClean="0">
                          <a:solidFill>
                            <a:schemeClr val="dk1"/>
                          </a:solidFill>
                          <a:latin typeface="+mn-lt"/>
                          <a:ea typeface="Calibri"/>
                          <a:cs typeface="Times New Roman"/>
                        </a:rPr>
                        <a:t> AB</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33.9</a:t>
                      </a:r>
                    </a:p>
                  </a:txBody>
                  <a:tcPr marL="68580" marR="68580" marT="0" marB="0" anchor="ctr"/>
                </a:tc>
              </a:tr>
              <a:tr h="618183">
                <a:tc>
                  <a:txBody>
                    <a:bodyPr/>
                    <a:lstStyle/>
                    <a:p>
                      <a:pPr algn="ctr" fontAlgn="ctr"/>
                      <a:r>
                        <a:rPr lang="de-CH" sz="1400" kern="1200" dirty="0" err="1" smtClean="0">
                          <a:solidFill>
                            <a:schemeClr val="dk1"/>
                          </a:solidFill>
                          <a:latin typeface="+mn-lt"/>
                          <a:ea typeface="Calibri"/>
                          <a:cs typeface="Times New Roman"/>
                        </a:rPr>
                        <a:t>Dilafor</a:t>
                      </a:r>
                      <a:r>
                        <a:rPr lang="de-CH" sz="1400" kern="1200" dirty="0" smtClean="0">
                          <a:solidFill>
                            <a:schemeClr val="dk1"/>
                          </a:solidFill>
                          <a:latin typeface="+mn-lt"/>
                          <a:ea typeface="Calibri"/>
                          <a:cs typeface="Times New Roman"/>
                        </a:rPr>
                        <a:t> AB</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5.98</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ctr"/>
                      <a:r>
                        <a:rPr lang="de-CH" sz="1400" kern="1200" dirty="0" smtClean="0">
                          <a:solidFill>
                            <a:schemeClr val="dk1"/>
                          </a:solidFill>
                          <a:latin typeface="+mn-lt"/>
                          <a:ea typeface="Calibri"/>
                          <a:cs typeface="Times New Roman"/>
                        </a:rPr>
                        <a:t>Modus </a:t>
                      </a:r>
                      <a:r>
                        <a:rPr lang="de-CH" sz="1400" kern="1200" dirty="0" err="1" smtClean="0">
                          <a:solidFill>
                            <a:schemeClr val="dk1"/>
                          </a:solidFill>
                          <a:latin typeface="+mn-lt"/>
                          <a:ea typeface="Calibri"/>
                          <a:cs typeface="Times New Roman"/>
                        </a:rPr>
                        <a:t>Therapeutics</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3.58</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mj-lt"/>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mj-lt"/>
                <a:cs typeface="Arial" pitchFamily="34" charset="0"/>
              </a:rPr>
              <a:t>Biotechgate contains </a:t>
            </a:r>
            <a:r>
              <a:rPr lang="en-US" sz="1600" dirty="0" smtClean="0">
                <a:latin typeface="+mj-lt"/>
                <a:cs typeface="Arial" pitchFamily="34" charset="0"/>
              </a:rPr>
              <a:t>over 48,000 </a:t>
            </a:r>
            <a:r>
              <a:rPr lang="en-US" sz="1600" dirty="0">
                <a:latin typeface="+mj-lt"/>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j-lt"/>
                <a:cs typeface="Arial" pitchFamily="34" charset="0"/>
              </a:rPr>
              <a:t>the data. </a:t>
            </a:r>
          </a:p>
          <a:p>
            <a:endParaRPr lang="en-GB" sz="1600" dirty="0">
              <a:latin typeface="+mj-lt"/>
              <a:cs typeface="Arial" pitchFamily="34" charset="0"/>
            </a:endParaRPr>
          </a:p>
          <a:p>
            <a:endParaRPr lang="en-GB" sz="1600" dirty="0">
              <a:latin typeface="+mj-lt"/>
              <a:cs typeface="Arial" pitchFamily="34" charset="0"/>
            </a:endParaRPr>
          </a:p>
          <a:p>
            <a:endParaRPr lang="en-GB" sz="1600" dirty="0">
              <a:latin typeface="+mj-lt"/>
              <a:cs typeface="Arial" pitchFamily="34" charset="0"/>
            </a:endParaRPr>
          </a:p>
          <a:p>
            <a:r>
              <a:rPr lang="en-GB" sz="1600" dirty="0">
                <a:latin typeface="+mj-lt"/>
                <a:cs typeface="Arial" pitchFamily="34" charset="0"/>
              </a:rPr>
              <a:t>To register for </a:t>
            </a:r>
            <a:r>
              <a:rPr lang="en-GB" sz="1600" dirty="0" smtClean="0">
                <a:latin typeface="+mj-lt"/>
                <a:cs typeface="Arial" pitchFamily="34" charset="0"/>
              </a:rPr>
              <a:t>a trial or to learn </a:t>
            </a:r>
            <a:r>
              <a:rPr lang="en-GB" sz="1600" dirty="0">
                <a:latin typeface="+mj-lt"/>
                <a:cs typeface="Arial" pitchFamily="34" charset="0"/>
              </a:rPr>
              <a:t>more about the different subscription options, please visit </a:t>
            </a:r>
            <a:r>
              <a:rPr lang="en-GB" sz="1600" dirty="0">
                <a:latin typeface="+mj-lt"/>
                <a:cs typeface="Arial" pitchFamily="34" charset="0"/>
                <a:hlinkClick r:id="rId3"/>
              </a:rPr>
              <a:t>www.biotechgate.com</a:t>
            </a:r>
            <a:r>
              <a:rPr lang="en-GB" sz="1600" dirty="0">
                <a:latin typeface="+mj-lt"/>
                <a:cs typeface="Arial" pitchFamily="34" charset="0"/>
              </a:rPr>
              <a:t>. </a:t>
            </a:r>
          </a:p>
          <a:p>
            <a:endParaRPr lang="en-GB"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j-lt"/>
                <a:cs typeface="Arial" pitchFamily="34" charset="0"/>
              </a:rPr>
              <a:t>The </a:t>
            </a:r>
            <a:r>
              <a:rPr lang="en-CA" sz="1600" dirty="0" smtClean="0">
                <a:latin typeface="+mj-lt"/>
                <a:cs typeface="Arial" pitchFamily="34" charset="0"/>
              </a:rPr>
              <a:t>“Swedish Life Sciences Trend Analysis” </a:t>
            </a:r>
            <a:r>
              <a:rPr lang="en-CA" sz="1600" dirty="0">
                <a:latin typeface="+mj-lt"/>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j-lt"/>
              <a:cs typeface="Arial" pitchFamily="34" charset="0"/>
            </a:endParaRPr>
          </a:p>
          <a:p>
            <a:r>
              <a:rPr lang="en-CA" sz="1600" dirty="0">
                <a:latin typeface="+mj-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j-lt"/>
                <a:cs typeface="Arial" pitchFamily="34" charset="0"/>
              </a:rPr>
            </a:br>
            <a:r>
              <a:rPr lang="en-CA" sz="1600" dirty="0">
                <a:latin typeface="+mj-lt"/>
                <a:cs typeface="Arial" pitchFamily="34" charset="0"/>
              </a:rPr>
              <a:t/>
            </a:r>
            <a:br>
              <a:rPr lang="en-CA" sz="1600" dirty="0">
                <a:latin typeface="+mj-lt"/>
                <a:cs typeface="Arial" pitchFamily="34" charset="0"/>
              </a:rPr>
            </a:br>
            <a:r>
              <a:rPr lang="en-CA" sz="1600" dirty="0">
                <a:latin typeface="+mj-lt"/>
                <a:cs typeface="Arial" pitchFamily="34" charset="0"/>
              </a:rPr>
              <a:t>Biotechgate</a:t>
            </a:r>
            <a:br>
              <a:rPr lang="en-CA" sz="1600" dirty="0">
                <a:latin typeface="+mj-lt"/>
                <a:cs typeface="Arial" pitchFamily="34" charset="0"/>
              </a:rPr>
            </a:br>
            <a:r>
              <a:rPr lang="en-CA" sz="1600" dirty="0">
                <a:latin typeface="+mj-lt"/>
                <a:cs typeface="Arial" pitchFamily="34" charset="0"/>
              </a:rPr>
              <a:t>c/o Venture Valuation VV AG</a:t>
            </a:r>
            <a:br>
              <a:rPr lang="en-CA" sz="1600" dirty="0">
                <a:latin typeface="+mj-lt"/>
                <a:cs typeface="Arial" pitchFamily="34" charset="0"/>
              </a:rPr>
            </a:br>
            <a:r>
              <a:rPr lang="en-CA" sz="1600" dirty="0" err="1">
                <a:latin typeface="+mj-lt"/>
                <a:cs typeface="Arial" pitchFamily="34" charset="0"/>
              </a:rPr>
              <a:t>Kasernenstrasse</a:t>
            </a:r>
            <a:r>
              <a:rPr lang="en-CA" sz="1600" dirty="0">
                <a:latin typeface="+mj-lt"/>
                <a:cs typeface="Arial" pitchFamily="34" charset="0"/>
              </a:rPr>
              <a:t> 11			</a:t>
            </a:r>
          </a:p>
          <a:p>
            <a:r>
              <a:rPr lang="en-CA" sz="1600" dirty="0">
                <a:latin typeface="+mj-lt"/>
                <a:cs typeface="Arial" pitchFamily="34" charset="0"/>
              </a:rPr>
              <a:t>8004 Zurich			</a:t>
            </a:r>
          </a:p>
          <a:p>
            <a:r>
              <a:rPr lang="en-CA" sz="1600" dirty="0" smtClean="0">
                <a:latin typeface="+mj-lt"/>
                <a:cs typeface="Arial" pitchFamily="34" charset="0"/>
              </a:rPr>
              <a:t>Switzerland</a:t>
            </a:r>
          </a:p>
          <a:p>
            <a:r>
              <a:rPr lang="en-CA" sz="1600" dirty="0">
                <a:latin typeface="+mj-lt"/>
                <a:cs typeface="Arial" pitchFamily="34" charset="0"/>
              </a:rPr>
              <a:t>			</a:t>
            </a:r>
            <a:r>
              <a:rPr lang="en-CA" sz="1600" dirty="0">
                <a:latin typeface="+mj-lt"/>
              </a:rPr>
              <a:t>	</a:t>
            </a:r>
            <a:endParaRPr lang="en-CA" sz="1600" dirty="0" smtClean="0">
              <a:latin typeface="+mj-lt"/>
            </a:endParaRPr>
          </a:p>
          <a:p>
            <a:r>
              <a:rPr lang="en-CA" sz="1600" dirty="0" smtClean="0">
                <a:latin typeface="+mj-lt"/>
                <a:cs typeface="Arial" pitchFamily="34" charset="0"/>
              </a:rPr>
              <a:t>+41 (43) 321 86 60 </a:t>
            </a:r>
            <a:r>
              <a:rPr lang="en-CA" sz="1600" dirty="0">
                <a:latin typeface="+mj-lt"/>
              </a:rPr>
              <a:t>		</a:t>
            </a:r>
            <a:endParaRPr lang="en-CA" sz="1600" dirty="0" smtClean="0">
              <a:latin typeface="+mj-lt"/>
            </a:endParaRPr>
          </a:p>
          <a:p>
            <a:r>
              <a:rPr lang="en-CA" sz="1600" dirty="0" smtClean="0">
                <a:latin typeface="+mj-lt"/>
                <a:cs typeface="Arial" pitchFamily="34" charset="0"/>
              </a:rPr>
              <a:t>www.venturevaluation.com</a:t>
            </a:r>
            <a:r>
              <a:rPr lang="en-CA" sz="1600" dirty="0" smtClean="0">
                <a:latin typeface="+mj-lt"/>
              </a:rPr>
              <a:t>	</a:t>
            </a:r>
            <a:endParaRPr lang="en-CA" sz="1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mj-lt"/>
                <a:cs typeface="Arial" pitchFamily="34" charset="0"/>
              </a:rPr>
              <a:t>About Us</a:t>
            </a:r>
          </a:p>
        </p:txBody>
      </p:sp>
      <p:pic>
        <p:nvPicPr>
          <p:cNvPr id="5124" name="Picture 4" descr="VEV_logo_4C-small.jpg"/>
          <p:cNvPicPr>
            <a:picLocks noChangeAspect="1"/>
          </p:cNvPicPr>
          <p:nvPr/>
        </p:nvPicPr>
        <p:blipFill>
          <a:blip r:embed="rId3" cstate="print"/>
          <a:srcRect/>
          <a:stretch>
            <a:fillRect/>
          </a:stretch>
        </p:blipFill>
        <p:spPr bwMode="auto">
          <a:xfrm>
            <a:off x="395536" y="6165304"/>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2500313" y="1579563"/>
            <a:ext cx="6108700" cy="5047536"/>
          </a:xfrm>
          <a:prstGeom prst="rect">
            <a:avLst/>
          </a:prstGeom>
          <a:noFill/>
          <a:ln w="9525">
            <a:noFill/>
            <a:miter lim="800000"/>
            <a:headEnd/>
            <a:tailEnd/>
          </a:ln>
        </p:spPr>
        <p:txBody>
          <a:bodyPr>
            <a:spAutoFit/>
          </a:bodyPr>
          <a:lstStyle/>
          <a:p>
            <a:r>
              <a:rPr lang="en-US" sz="1600" dirty="0">
                <a:latin typeface="Blender Pro Bold" pitchFamily="34" charset="0"/>
                <a:cs typeface="Arial" pitchFamily="34" charset="0"/>
              </a:rPr>
              <a:t>The following statistical information has been obtained from Biotechgate. Biotechgate is a global, comprehensive, Life Sciences </a:t>
            </a:r>
            <a:r>
              <a:rPr lang="en-GB" sz="1600" dirty="0">
                <a:latin typeface="Blender Pro Bold" pitchFamily="34" charset="0"/>
                <a:cs typeface="Arial" pitchFamily="34" charset="0"/>
              </a:rPr>
              <a:t>database encompassing the Biotechnology, </a:t>
            </a:r>
            <a:r>
              <a:rPr lang="en-US" sz="1600" dirty="0">
                <a:latin typeface="Blender Pro Bold" pitchFamily="34" charset="0"/>
                <a:cs typeface="Arial" pitchFamily="34" charset="0"/>
              </a:rPr>
              <a:t>Pharmaceutical and Medical Device industries. </a:t>
            </a:r>
            <a:r>
              <a:rPr lang="en-US" sz="1600" dirty="0">
                <a:latin typeface="Blender Pro Bold" pitchFamily="34" charset="0"/>
                <a:cs typeface="Arial" pitchFamily="34" charset="0"/>
                <a:hlinkClick r:id="rId4"/>
              </a:rPr>
              <a:t>www.biotechgate.com</a:t>
            </a:r>
            <a:endParaRPr lang="en-US" sz="1600" dirty="0">
              <a:latin typeface="Blender Pro Bold" pitchFamily="34" charset="0"/>
              <a:cs typeface="Arial" pitchFamily="34" charset="0"/>
            </a:endParaRPr>
          </a:p>
          <a:p>
            <a:endParaRPr lang="en-US" sz="1600" dirty="0">
              <a:latin typeface="Blender Pro Bold" pitchFamily="34" charset="0"/>
              <a:cs typeface="Arial" pitchFamily="34" charset="0"/>
            </a:endParaRPr>
          </a:p>
          <a:p>
            <a:endParaRPr lang="en-CA" sz="1600" dirty="0" smtClean="0">
              <a:latin typeface="Blender Pro Bold" pitchFamily="34" charset="0"/>
              <a:cs typeface="Arial" pitchFamily="34" charset="0"/>
            </a:endParaRPr>
          </a:p>
          <a:p>
            <a:pPr lvl="0"/>
            <a:r>
              <a:rPr lang="en-CA" sz="1600" dirty="0" smtClean="0">
                <a:latin typeface="Blender Pro Bold" pitchFamily="34" charset="0"/>
                <a:cs typeface="Arial" pitchFamily="34" charset="0"/>
              </a:rPr>
              <a:t>The Nordic Life Sciences Database is a part of the global </a:t>
            </a:r>
            <a:r>
              <a:rPr lang="en-CA" sz="1600" dirty="0" err="1" smtClean="0">
                <a:latin typeface="Blender Pro Bold" pitchFamily="34" charset="0"/>
                <a:cs typeface="Arial" pitchFamily="34" charset="0"/>
              </a:rPr>
              <a:t>Biotechgate</a:t>
            </a:r>
            <a:r>
              <a:rPr lang="en-CA" sz="1600" dirty="0" smtClean="0">
                <a:latin typeface="Blender Pro Bold" pitchFamily="34" charset="0"/>
                <a:cs typeface="Arial" pitchFamily="34" charset="0"/>
              </a:rPr>
              <a:t>. Our Swedish partners include </a:t>
            </a:r>
            <a:r>
              <a:rPr lang="en-US" sz="1600" dirty="0" err="1" smtClean="0">
                <a:latin typeface="Blender Pro Bold" pitchFamily="34" charset="0"/>
                <a:cs typeface="Arial" pitchFamily="34" charset="0"/>
              </a:rPr>
              <a:t>SwedenBIO</a:t>
            </a:r>
            <a:r>
              <a:rPr lang="en-US" sz="1600" dirty="0" smtClean="0">
                <a:latin typeface="Blender Pro Bold" pitchFamily="34" charset="0"/>
                <a:cs typeface="Arial" pitchFamily="34" charset="0"/>
              </a:rPr>
              <a:t>, Invest in </a:t>
            </a:r>
            <a:r>
              <a:rPr lang="en-US" sz="1600" dirty="0" err="1" smtClean="0">
                <a:latin typeface="Blender Pro Bold" pitchFamily="34" charset="0"/>
                <a:cs typeface="Arial" pitchFamily="34" charset="0"/>
              </a:rPr>
              <a:t>Skåne</a:t>
            </a:r>
            <a:r>
              <a:rPr lang="en-US" sz="1600" dirty="0" smtClean="0">
                <a:latin typeface="Blender Pro Bold" pitchFamily="34" charset="0"/>
                <a:cs typeface="Arial" pitchFamily="34" charset="0"/>
              </a:rPr>
              <a:t>, </a:t>
            </a:r>
            <a:r>
              <a:rPr lang="en-GB" sz="1600" dirty="0" err="1" smtClean="0">
                <a:latin typeface="Blender Pro Bold" pitchFamily="34" charset="0"/>
                <a:cs typeface="Arial" pitchFamily="34" charset="0"/>
              </a:rPr>
              <a:t>Medicon</a:t>
            </a:r>
            <a:r>
              <a:rPr lang="en-GB" sz="1600" dirty="0" smtClean="0">
                <a:latin typeface="Blender Pro Bold" pitchFamily="34" charset="0"/>
                <a:cs typeface="Arial" pitchFamily="34" charset="0"/>
              </a:rPr>
              <a:t> Valley,</a:t>
            </a:r>
            <a:r>
              <a:rPr lang="en-US" sz="1600" dirty="0" smtClean="0">
                <a:latin typeface="Blender Pro Bold" pitchFamily="34" charset="0"/>
                <a:cs typeface="Arial" pitchFamily="34" charset="0"/>
              </a:rPr>
              <a:t> </a:t>
            </a:r>
            <a:r>
              <a:rPr lang="en-US" sz="1600" dirty="0" err="1" smtClean="0">
                <a:latin typeface="Blender Pro Bold" pitchFamily="34" charset="0"/>
                <a:cs typeface="Arial" pitchFamily="34" charset="0"/>
              </a:rPr>
              <a:t>SWElife</a:t>
            </a:r>
            <a:r>
              <a:rPr lang="en-US" sz="1600" dirty="0" smtClean="0">
                <a:latin typeface="Blender Pro Bold" pitchFamily="34" charset="0"/>
                <a:cs typeface="Arial" pitchFamily="34" charset="0"/>
              </a:rPr>
              <a:t>, Business Region </a:t>
            </a:r>
            <a:r>
              <a:rPr lang="en-US" sz="1600" dirty="0" err="1" smtClean="0">
                <a:latin typeface="Blender Pro Bold" pitchFamily="34" charset="0"/>
                <a:cs typeface="Arial" pitchFamily="34" charset="0"/>
              </a:rPr>
              <a:t>Göteborg</a:t>
            </a:r>
            <a:r>
              <a:rPr lang="en-US" sz="1600" dirty="0" smtClean="0">
                <a:latin typeface="Blender Pro Bold" pitchFamily="34" charset="0"/>
                <a:cs typeface="Arial" pitchFamily="34" charset="0"/>
              </a:rPr>
              <a:t> and Sweden </a:t>
            </a:r>
            <a:r>
              <a:rPr lang="en-US" sz="1600" dirty="0" err="1" smtClean="0">
                <a:latin typeface="Blender Pro Bold" pitchFamily="34" charset="0"/>
                <a:cs typeface="Arial" pitchFamily="34" charset="0"/>
              </a:rPr>
              <a:t>Medtech</a:t>
            </a:r>
            <a:r>
              <a:rPr lang="en-US" sz="1600" dirty="0" smtClean="0">
                <a:latin typeface="Blender Pro Bold" pitchFamily="34" charset="0"/>
                <a:cs typeface="Arial" pitchFamily="34" charset="0"/>
              </a:rPr>
              <a:t>. </a:t>
            </a:r>
            <a:r>
              <a:rPr lang="en-US" sz="1600" dirty="0" smtClean="0">
                <a:latin typeface="Blender Pro Bold" pitchFamily="34" charset="0"/>
                <a:cs typeface="Arial" pitchFamily="34" charset="0"/>
                <a:hlinkClick r:id="rId5"/>
              </a:rPr>
              <a:t>www.nordic-lifesciences.com </a:t>
            </a:r>
            <a:endParaRPr lang="en-US" sz="1600" dirty="0">
              <a:latin typeface="Blender Pro Bold" pitchFamily="34" charset="0"/>
              <a:cs typeface="Arial" pitchFamily="34" charset="0"/>
            </a:endParaRPr>
          </a:p>
          <a:p>
            <a:endParaRPr lang="en-US" sz="1600" dirty="0" smtClean="0">
              <a:latin typeface="Blender Pro Bold" pitchFamily="34" charset="0"/>
              <a:cs typeface="Arial" pitchFamily="34" charset="0"/>
            </a:endParaRPr>
          </a:p>
          <a:p>
            <a:endParaRPr lang="en-US" sz="1600" dirty="0" smtClean="0">
              <a:latin typeface="Blender Pro Bold" pitchFamily="34" charset="0"/>
              <a:cs typeface="Arial" pitchFamily="34" charset="0"/>
            </a:endParaRPr>
          </a:p>
          <a:p>
            <a:r>
              <a:rPr lang="en-US" sz="1600" dirty="0" err="1" smtClean="0">
                <a:latin typeface="Blender Pro Bold" pitchFamily="34" charset="0"/>
                <a:cs typeface="Arial" pitchFamily="34" charset="0"/>
              </a:rPr>
              <a:t>Biotechgate</a:t>
            </a:r>
            <a:r>
              <a:rPr lang="en-US" sz="1600" dirty="0" smtClean="0">
                <a:latin typeface="Blender Pro Bold" pitchFamily="34" charset="0"/>
                <a:cs typeface="Arial" pitchFamily="34" charset="0"/>
              </a:rPr>
              <a:t> </a:t>
            </a:r>
            <a:r>
              <a:rPr lang="en-US" sz="1600" dirty="0">
                <a:latin typeface="Blender Pro Bold" pitchFamily="34" charset="0"/>
                <a:cs typeface="Arial" pitchFamily="34" charset="0"/>
              </a:rPr>
              <a:t>is owned and operated by Venture Valuation AG, a Zurich based company specializing in independent assessment and valuation of technology-driven companies in high growth industries, such as the Life Sciences (Biotech, </a:t>
            </a:r>
            <a:r>
              <a:rPr lang="en-US" sz="1600" dirty="0" err="1">
                <a:latin typeface="Blender Pro Bold" pitchFamily="34" charset="0"/>
                <a:cs typeface="Arial" pitchFamily="34" charset="0"/>
              </a:rPr>
              <a:t>Pharma</a:t>
            </a:r>
            <a:r>
              <a:rPr lang="en-US" sz="1600" dirty="0">
                <a:latin typeface="Blender Pro Bold" pitchFamily="34" charset="0"/>
                <a:cs typeface="Arial" pitchFamily="34" charset="0"/>
              </a:rPr>
              <a:t>, </a:t>
            </a:r>
            <a:r>
              <a:rPr lang="en-US" sz="1600" dirty="0" err="1">
                <a:latin typeface="Blender Pro Bold" pitchFamily="34" charset="0"/>
                <a:cs typeface="Arial" pitchFamily="34" charset="0"/>
              </a:rPr>
              <a:t>Medtech</a:t>
            </a:r>
            <a:r>
              <a:rPr lang="en-US" sz="1600" dirty="0">
                <a:latin typeface="Blender Pro Bold" pitchFamily="34" charset="0"/>
                <a:cs typeface="Arial" pitchFamily="34" charset="0"/>
              </a:rPr>
              <a:t>), ICT, high-tech, Nanotech, </a:t>
            </a:r>
            <a:r>
              <a:rPr lang="en-US" sz="1600" dirty="0" err="1">
                <a:latin typeface="Blender Pro Bold" pitchFamily="34" charset="0"/>
                <a:cs typeface="Arial" pitchFamily="34" charset="0"/>
              </a:rPr>
              <a:t>Cleantech</a:t>
            </a:r>
            <a:r>
              <a:rPr lang="en-US" sz="1600" dirty="0">
                <a:latin typeface="Blender Pro Bold" pitchFamily="34" charset="0"/>
                <a:cs typeface="Arial" pitchFamily="34" charset="0"/>
              </a:rPr>
              <a:t> and Renewable energy.  </a:t>
            </a:r>
            <a:r>
              <a:rPr lang="en-US" sz="1600" dirty="0">
                <a:latin typeface="Blender Pro Bold" pitchFamily="34" charset="0"/>
                <a:cs typeface="Arial" pitchFamily="34" charset="0"/>
                <a:hlinkClick r:id="rId5"/>
              </a:rPr>
              <a:t>www.venturevaluation.com</a:t>
            </a:r>
            <a:r>
              <a:rPr lang="en-US" sz="1600" dirty="0">
                <a:latin typeface="Blender Pro Bold" pitchFamily="34" charset="0"/>
                <a:cs typeface="Arial" pitchFamily="34" charset="0"/>
              </a:rPr>
              <a:t> </a:t>
            </a:r>
          </a:p>
          <a:p>
            <a:endParaRPr lang="en-GB" dirty="0">
              <a:latin typeface="Blender Pro Book" pitchFamily="34" charset="0"/>
            </a:endParaRPr>
          </a:p>
        </p:txBody>
      </p:sp>
      <p:pic>
        <p:nvPicPr>
          <p:cNvPr id="8" name="Picture 7" descr="alsace-biovalley.gif"/>
          <p:cNvPicPr>
            <a:picLocks noChangeAspect="1"/>
          </p:cNvPicPr>
          <p:nvPr/>
        </p:nvPicPr>
        <p:blipFill>
          <a:blip r:embed="rId6" cstate="print"/>
          <a:stretch>
            <a:fillRect/>
          </a:stretch>
        </p:blipFill>
        <p:spPr>
          <a:xfrm>
            <a:off x="611560" y="2564904"/>
            <a:ext cx="1333500" cy="327818"/>
          </a:xfrm>
          <a:prstGeom prst="rect">
            <a:avLst/>
          </a:prstGeom>
        </p:spPr>
      </p:pic>
      <p:pic>
        <p:nvPicPr>
          <p:cNvPr id="11" name="Picture 10" descr="alsace-biovalley.gif"/>
          <p:cNvPicPr>
            <a:picLocks noChangeAspect="1"/>
          </p:cNvPicPr>
          <p:nvPr/>
        </p:nvPicPr>
        <p:blipFill>
          <a:blip r:embed="rId7" cstate="print"/>
          <a:stretch>
            <a:fillRect/>
          </a:stretch>
        </p:blipFill>
        <p:spPr>
          <a:xfrm>
            <a:off x="968185" y="5034176"/>
            <a:ext cx="510885" cy="327818"/>
          </a:xfrm>
          <a:prstGeom prst="rect">
            <a:avLst/>
          </a:prstGeom>
        </p:spPr>
      </p:pic>
      <p:pic>
        <p:nvPicPr>
          <p:cNvPr id="12" name="Picture 11" descr="alsace-biovalley.gif"/>
          <p:cNvPicPr>
            <a:picLocks noChangeAspect="1"/>
          </p:cNvPicPr>
          <p:nvPr/>
        </p:nvPicPr>
        <p:blipFill>
          <a:blip r:embed="rId8" cstate="print"/>
          <a:stretch>
            <a:fillRect/>
          </a:stretch>
        </p:blipFill>
        <p:spPr>
          <a:xfrm>
            <a:off x="611560" y="3244547"/>
            <a:ext cx="1333500" cy="316706"/>
          </a:xfrm>
          <a:prstGeom prst="rect">
            <a:avLst/>
          </a:prstGeom>
        </p:spPr>
      </p:pic>
      <p:pic>
        <p:nvPicPr>
          <p:cNvPr id="13" name="Picture 12" descr="alsace-biovalley.gif"/>
          <p:cNvPicPr>
            <a:picLocks noChangeAspect="1"/>
          </p:cNvPicPr>
          <p:nvPr/>
        </p:nvPicPr>
        <p:blipFill>
          <a:blip r:embed="rId9" cstate="print"/>
          <a:stretch>
            <a:fillRect/>
          </a:stretch>
        </p:blipFill>
        <p:spPr>
          <a:xfrm>
            <a:off x="592882" y="3863750"/>
            <a:ext cx="1333500" cy="186690"/>
          </a:xfrm>
          <a:prstGeom prst="rect">
            <a:avLst/>
          </a:prstGeom>
        </p:spPr>
      </p:pic>
      <p:pic>
        <p:nvPicPr>
          <p:cNvPr id="20482" name="Picture 2" descr="Swedish Medtech logo"/>
          <p:cNvPicPr>
            <a:picLocks noChangeAspect="1" noChangeArrowheads="1"/>
          </p:cNvPicPr>
          <p:nvPr/>
        </p:nvPicPr>
        <p:blipFill>
          <a:blip r:embed="rId10" cstate="print"/>
          <a:srcRect/>
          <a:stretch>
            <a:fillRect/>
          </a:stretch>
        </p:blipFill>
        <p:spPr bwMode="auto">
          <a:xfrm>
            <a:off x="666242" y="5563026"/>
            <a:ext cx="1224136" cy="401245"/>
          </a:xfrm>
          <a:prstGeom prst="rect">
            <a:avLst/>
          </a:prstGeom>
          <a:noFill/>
        </p:spPr>
      </p:pic>
      <p:pic>
        <p:nvPicPr>
          <p:cNvPr id="20484" name="Picture 4" descr="SWElife logo"/>
          <p:cNvPicPr>
            <a:picLocks noChangeAspect="1" noChangeArrowheads="1"/>
          </p:cNvPicPr>
          <p:nvPr/>
        </p:nvPicPr>
        <p:blipFill>
          <a:blip r:embed="rId11" cstate="print"/>
          <a:srcRect/>
          <a:stretch>
            <a:fillRect/>
          </a:stretch>
        </p:blipFill>
        <p:spPr bwMode="auto">
          <a:xfrm>
            <a:off x="755576" y="4437112"/>
            <a:ext cx="1008112" cy="302435"/>
          </a:xfrm>
          <a:prstGeom prst="rect">
            <a:avLst/>
          </a:prstGeom>
          <a:noFill/>
        </p:spPr>
      </p:pic>
      <p:pic>
        <p:nvPicPr>
          <p:cNvPr id="14" name="Picture 8" descr="BIO_Logo_RGB.jpg"/>
          <p:cNvPicPr>
            <a:picLocks noChangeAspect="1"/>
          </p:cNvPicPr>
          <p:nvPr/>
        </p:nvPicPr>
        <p:blipFill>
          <a:blip r:embed="rId12" cstate="print"/>
          <a:srcRect/>
          <a:stretch>
            <a:fillRect/>
          </a:stretch>
        </p:blipFill>
        <p:spPr bwMode="auto">
          <a:xfrm>
            <a:off x="666750" y="1832825"/>
            <a:ext cx="1547812" cy="501993"/>
          </a:xfrm>
          <a:prstGeom prst="rect">
            <a:avLst/>
          </a:prstGeom>
          <a:noFill/>
          <a:ln w="9525">
            <a:noFill/>
            <a:miter lim="800000"/>
            <a:headEnd/>
            <a:tailEnd/>
          </a:ln>
        </p:spPr>
      </p:pic>
    </p:spTree>
    <p:extLst>
      <p:ext uri="{BB962C8B-B14F-4D97-AF65-F5344CB8AC3E}">
        <p14:creationId xmlns:p14="http://schemas.microsoft.com/office/powerpoint/2010/main" val="897704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Swedish Life-Science Industry</a:t>
            </a:r>
          </a:p>
        </p:txBody>
      </p:sp>
      <p:graphicFrame>
        <p:nvGraphicFramePr>
          <p:cNvPr id="4" name="Table 3"/>
          <p:cNvGraphicFramePr>
            <a:graphicFrameLocks noGrp="1"/>
          </p:cNvGraphicFramePr>
          <p:nvPr>
            <p:extLst>
              <p:ext uri="{D42A27DB-BD31-4B8C-83A1-F6EECF244321}">
                <p14:modId xmlns:p14="http://schemas.microsoft.com/office/powerpoint/2010/main" val="1214339778"/>
              </p:ext>
            </p:extLst>
          </p:nvPr>
        </p:nvGraphicFramePr>
        <p:xfrm>
          <a:off x="251520" y="1484783"/>
          <a:ext cx="8640960" cy="4713232"/>
        </p:xfrm>
        <a:graphic>
          <a:graphicData uri="http://schemas.openxmlformats.org/drawingml/2006/table">
            <a:tbl>
              <a:tblPr firstRow="1" bandRow="1">
                <a:tableStyleId>{85BE263C-DBD7-4A20-BB59-AAB30ACAA65A}</a:tableStyleId>
              </a:tblPr>
              <a:tblGrid>
                <a:gridCol w="6250182"/>
                <a:gridCol w="2390778"/>
              </a:tblGrid>
              <a:tr h="392751">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2017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Total Biotech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528</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err="1" smtClean="0">
                          <a:solidFill>
                            <a:schemeClr val="dk1"/>
                          </a:solidFill>
                          <a:latin typeface="+mj-lt"/>
                          <a:ea typeface="Calibri"/>
                          <a:cs typeface="Times New Roman"/>
                        </a:rPr>
                        <a:t>Medtech</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301</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Pharma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44</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Investor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27</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Public / Non-Profit Organizations / Medical Facilities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124</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Other life science</a:t>
                      </a:r>
                      <a:r>
                        <a:rPr lang="en-US" sz="1400" kern="1200" baseline="0" dirty="0" smtClean="0">
                          <a:solidFill>
                            <a:schemeClr val="dk1"/>
                          </a:solidFill>
                          <a:latin typeface="+mj-lt"/>
                          <a:ea typeface="Calibri"/>
                          <a:cs typeface="Times New Roman"/>
                        </a:rPr>
                        <a:t> related</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1141</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Percentage of Publicly Owned Companies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10.9%</a:t>
                      </a:r>
                      <a:endParaRPr lang="en-GB" sz="1400" kern="1200" dirty="0">
                        <a:solidFill>
                          <a:schemeClr val="dk1"/>
                        </a:solidFill>
                        <a:latin typeface="+mj-lt"/>
                        <a:ea typeface="Calibri"/>
                        <a:cs typeface="Times New Roman"/>
                      </a:endParaRPr>
                    </a:p>
                  </a:txBody>
                  <a:tcPr marL="68580" marR="68580" marT="0" marB="0" anchor="ctr">
                    <a:solidFill>
                      <a:srgbClr val="E7E7E7"/>
                    </a:solidFill>
                  </a:tcPr>
                </a:tc>
              </a:tr>
              <a:tr h="392751">
                <a:tc>
                  <a:txBody>
                    <a:bodyPr/>
                    <a:lstStyle/>
                    <a:p>
                      <a:pPr marL="0" algn="l" defTabSz="914400" rtl="0" eaLnBrk="1" latinLnBrk="0" hangingPunct="1">
                        <a:lnSpc>
                          <a:spcPct val="115000"/>
                        </a:lnSpc>
                        <a:spcAft>
                          <a:spcPts val="0"/>
                        </a:spcAft>
                        <a:tabLst>
                          <a:tab pos="828675" algn="l"/>
                        </a:tabLst>
                      </a:pPr>
                      <a:r>
                        <a:rPr lang="en-US" sz="1400" kern="1200" dirty="0" smtClean="0">
                          <a:solidFill>
                            <a:schemeClr val="dk1"/>
                          </a:solidFill>
                          <a:latin typeface="+mj-lt"/>
                          <a:ea typeface="Calibri"/>
                          <a:cs typeface="Times New Roman"/>
                        </a:rPr>
                        <a:t>Biotech Venture financing 2016/2017</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96.5m/ 14.6m </a:t>
                      </a:r>
                    </a:p>
                  </a:txBody>
                  <a:tcPr marL="68580" marR="68580" marT="0" marB="0" anchor="ctr">
                    <a:solidFill>
                      <a:schemeClr val="bg1"/>
                    </a:solidFill>
                  </a:tcPr>
                </a:tc>
              </a:tr>
              <a:tr h="392751">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j-lt"/>
                          <a:ea typeface="Calibri"/>
                          <a:cs typeface="Times New Roman"/>
                        </a:rPr>
                        <a:t>Life Sciences Venture Financing 2016/2017</a:t>
                      </a:r>
                    </a:p>
                  </a:txBody>
                  <a:tcPr marL="68580" marR="68580" marT="0" marB="0" anchor="ctr">
                    <a:solidFill>
                      <a:srgbClr val="E7E7E7"/>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113.2m/23.6m</a:t>
                      </a:r>
                    </a:p>
                  </a:txBody>
                  <a:tcPr marL="68580" marR="68580" marT="0" marB="0" anchor="ctr">
                    <a:solidFill>
                      <a:srgbClr val="E7E7E7"/>
                    </a:solidFill>
                  </a:tcPr>
                </a:tc>
              </a:tr>
              <a:tr h="39297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Number of Technologies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113</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Licensing Opportunities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107</a:t>
                      </a:r>
                      <a:endParaRPr lang="en-GB" sz="1400" kern="1200" dirty="0">
                        <a:solidFill>
                          <a:schemeClr val="dk1"/>
                        </a:solidFill>
                        <a:latin typeface="+mj-lt"/>
                        <a:ea typeface="Calibri"/>
                        <a:cs typeface="Times New Roman"/>
                      </a:endParaRPr>
                    </a:p>
                  </a:txBody>
                  <a:tcPr marL="68580" marR="68580" marT="0" marB="0" anchor="ctr">
                    <a:solidFill>
                      <a:srgbClr val="E7E7E7"/>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Swedish 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val="1153311669"/>
              </p:ext>
            </p:extLst>
          </p:nvPr>
        </p:nvGraphicFramePr>
        <p:xfrm>
          <a:off x="251520" y="1484783"/>
          <a:ext cx="8640960" cy="4586809"/>
        </p:xfrm>
        <a:graphic>
          <a:graphicData uri="http://schemas.openxmlformats.org/drawingml/2006/table">
            <a:tbl>
              <a:tblPr firstRow="1" bandRow="1">
                <a:tableStyleId>{85BE263C-DBD7-4A20-BB59-AAB30ACAA65A}</a:tableStyleId>
              </a:tblPr>
              <a:tblGrid>
                <a:gridCol w="6250182"/>
                <a:gridCol w="2390778"/>
              </a:tblGrid>
              <a:tr h="42021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2017 </a:t>
                      </a:r>
                      <a:r>
                        <a:rPr lang="en-US" sz="1800" kern="1200" dirty="0">
                          <a:solidFill>
                            <a:schemeClr val="dk1"/>
                          </a:solidFill>
                          <a:latin typeface="+mj-lt"/>
                          <a:ea typeface="Calibri"/>
                          <a:cs typeface="Times New Roman"/>
                        </a:rPr>
                        <a:t>Statistics</a:t>
                      </a:r>
                    </a:p>
                  </a:txBody>
                  <a:tcPr marL="68580" marR="68580" marT="0" marB="0">
                    <a:solidFill>
                      <a:schemeClr val="accent2"/>
                    </a:solidFill>
                  </a:tcPr>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Total Biotech companies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528</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Therapeutics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167</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a:t>
                      </a:r>
                      <a:r>
                        <a:rPr lang="en-US" sz="1400" kern="1200" baseline="0" dirty="0" smtClean="0">
                          <a:solidFill>
                            <a:schemeClr val="dk1"/>
                          </a:solidFill>
                          <a:latin typeface="Calibri" pitchFamily="34" charset="0"/>
                          <a:ea typeface="Calibri"/>
                          <a:cs typeface="Times New Roman"/>
                        </a:rPr>
                        <a:t> – R&amp;D Services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247</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Other</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114</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a:t>
                      </a:r>
                      <a:r>
                        <a:rPr lang="en-US" sz="1400" kern="1200" baseline="0" dirty="0" smtClean="0">
                          <a:solidFill>
                            <a:schemeClr val="dk1"/>
                          </a:solidFill>
                          <a:latin typeface="Calibri" pitchFamily="34" charset="0"/>
                          <a:ea typeface="Calibri"/>
                          <a:cs typeface="Times New Roman"/>
                        </a:rPr>
                        <a:t> of SMEs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97%</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 of publicly owned companies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11,6%</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Calibri" pitchFamily="34" charset="0"/>
                          <a:ea typeface="Calibri"/>
                          <a:cs typeface="Times New Roman"/>
                        </a:rPr>
                        <a:t>Biotech venture financing 2016/2017</a:t>
                      </a:r>
                    </a:p>
                  </a:txBody>
                  <a:tcPr marL="68580" marR="68580" marT="0" marB="0" anchor="ctr">
                    <a:solidFill>
                      <a:srgbClr val="E7E7E7"/>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95.5m / 14.6m </a:t>
                      </a:r>
                    </a:p>
                  </a:txBody>
                  <a:tcPr marL="68580" marR="68580" marT="0" marB="0" anchor="ctr">
                    <a:solidFill>
                      <a:srgbClr val="E7E7E7"/>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Calibri" pitchFamily="34" charset="0"/>
                          <a:ea typeface="Calibri"/>
                          <a:cs typeface="Times New Roman"/>
                        </a:rPr>
                        <a:t>Licensing opportunities</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92</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IE" sz="2400" b="1" dirty="0" smtClean="0"/>
              <a:t>Number of </a:t>
            </a:r>
            <a:r>
              <a:rPr lang="en-IE" sz="2400" b="1" dirty="0"/>
              <a:t>companies by ownership </a:t>
            </a:r>
            <a:r>
              <a:rPr lang="en-IE" sz="2400" b="1" dirty="0" smtClean="0"/>
              <a:t>status</a:t>
            </a:r>
            <a:endParaRPr lang="en-GB" sz="2400" b="1" dirty="0" smtClean="0">
              <a:latin typeface="+mj-lt"/>
              <a:cs typeface="Arial" pitchFamily="34" charset="0"/>
            </a:endParaRPr>
          </a:p>
        </p:txBody>
      </p:sp>
      <p:graphicFrame>
        <p:nvGraphicFramePr>
          <p:cNvPr id="5" name="Chart 3"/>
          <p:cNvGraphicFramePr>
            <a:graphicFrameLocks/>
          </p:cNvGraphicFramePr>
          <p:nvPr>
            <p:extLst>
              <p:ext uri="{D42A27DB-BD31-4B8C-83A1-F6EECF244321}">
                <p14:modId xmlns:p14="http://schemas.microsoft.com/office/powerpoint/2010/main" val="236162742"/>
              </p:ext>
            </p:extLst>
          </p:nvPr>
        </p:nvGraphicFramePr>
        <p:xfrm>
          <a:off x="276983" y="2780928"/>
          <a:ext cx="4323617" cy="27021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4"/>
          <p:cNvGraphicFramePr>
            <a:graphicFrameLocks/>
          </p:cNvGraphicFramePr>
          <p:nvPr>
            <p:extLst>
              <p:ext uri="{D42A27DB-BD31-4B8C-83A1-F6EECF244321}">
                <p14:modId xmlns:p14="http://schemas.microsoft.com/office/powerpoint/2010/main" val="947982683"/>
              </p:ext>
            </p:extLst>
          </p:nvPr>
        </p:nvGraphicFramePr>
        <p:xfrm>
          <a:off x="4427984" y="2780928"/>
          <a:ext cx="4323617" cy="269264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GB" sz="2400" b="1" dirty="0" smtClean="0">
                <a:latin typeface="+mj-lt"/>
                <a:cs typeface="Arial" pitchFamily="34" charset="0"/>
              </a:rPr>
              <a:t>Company Foundation Timeline</a:t>
            </a:r>
          </a:p>
        </p:txBody>
      </p:sp>
      <p:graphicFrame>
        <p:nvGraphicFramePr>
          <p:cNvPr id="4" name="Chart 2"/>
          <p:cNvGraphicFramePr>
            <a:graphicFrameLocks/>
          </p:cNvGraphicFramePr>
          <p:nvPr>
            <p:extLst>
              <p:ext uri="{D42A27DB-BD31-4B8C-83A1-F6EECF244321}">
                <p14:modId xmlns:p14="http://schemas.microsoft.com/office/powerpoint/2010/main" val="13558315"/>
              </p:ext>
            </p:extLst>
          </p:nvPr>
        </p:nvGraphicFramePr>
        <p:xfrm>
          <a:off x="457200" y="1700808"/>
          <a:ext cx="7839075" cy="44259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a:cs typeface="Arial" pitchFamily="34" charset="0"/>
              </a:rPr>
              <a:t>Number of Biotechnology Companies by Key Activities</a:t>
            </a:r>
            <a:endParaRPr lang="de-CH" sz="2400" b="1" dirty="0" smtClean="0">
              <a:latin typeface="+mj-lt"/>
              <a:cs typeface="Arial" pitchFamily="34" charset="0"/>
            </a:endParaRPr>
          </a:p>
        </p:txBody>
      </p:sp>
      <p:graphicFrame>
        <p:nvGraphicFramePr>
          <p:cNvPr id="5" name="Chart 3"/>
          <p:cNvGraphicFramePr>
            <a:graphicFrameLocks/>
          </p:cNvGraphicFramePr>
          <p:nvPr>
            <p:extLst>
              <p:ext uri="{D42A27DB-BD31-4B8C-83A1-F6EECF244321}">
                <p14:modId xmlns:p14="http://schemas.microsoft.com/office/powerpoint/2010/main" val="2002352658"/>
              </p:ext>
            </p:extLst>
          </p:nvPr>
        </p:nvGraphicFramePr>
        <p:xfrm>
          <a:off x="-683015" y="1700808"/>
          <a:ext cx="10510029"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Biotech products - Breakdown by Indication</a:t>
            </a:r>
          </a:p>
        </p:txBody>
      </p:sp>
      <p:graphicFrame>
        <p:nvGraphicFramePr>
          <p:cNvPr id="7" name="Chart 4"/>
          <p:cNvGraphicFramePr>
            <a:graphicFrameLocks noChangeAspect="1"/>
          </p:cNvGraphicFramePr>
          <p:nvPr>
            <p:extLst>
              <p:ext uri="{D42A27DB-BD31-4B8C-83A1-F6EECF244321}">
                <p14:modId xmlns:p14="http://schemas.microsoft.com/office/powerpoint/2010/main" val="407526287"/>
              </p:ext>
            </p:extLst>
          </p:nvPr>
        </p:nvGraphicFramePr>
        <p:xfrm>
          <a:off x="107504" y="1988840"/>
          <a:ext cx="8942738" cy="320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mj-lt"/>
                <a:cs typeface="Arial" pitchFamily="34" charset="0"/>
              </a:rPr>
              <a:t>Products in the Pipeline</a:t>
            </a:r>
          </a:p>
        </p:txBody>
      </p:sp>
      <p:graphicFrame>
        <p:nvGraphicFramePr>
          <p:cNvPr id="4" name="Chart 5"/>
          <p:cNvGraphicFramePr>
            <a:graphicFrameLocks/>
          </p:cNvGraphicFramePr>
          <p:nvPr>
            <p:extLst>
              <p:ext uri="{D42A27DB-BD31-4B8C-83A1-F6EECF244321}">
                <p14:modId xmlns:p14="http://schemas.microsoft.com/office/powerpoint/2010/main" val="1444600771"/>
              </p:ext>
            </p:extLst>
          </p:nvPr>
        </p:nvGraphicFramePr>
        <p:xfrm>
          <a:off x="-108520" y="2132856"/>
          <a:ext cx="9473827" cy="23882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0</TotalTime>
  <Words>552</Words>
  <Application>Microsoft Office PowerPoint</Application>
  <PresentationFormat>On-screen Show (4:3)</PresentationFormat>
  <Paragraphs>125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Blender Pro Bold</vt:lpstr>
      <vt:lpstr>Blender Pro Book</vt:lpstr>
      <vt:lpstr>Calibri</vt:lpstr>
      <vt:lpstr>Times New Roman</vt:lpstr>
      <vt:lpstr>Office Theme</vt:lpstr>
      <vt:lpstr>Swedish Life Sciences Trend Analysis 2017</vt:lpstr>
      <vt:lpstr>About Us</vt:lpstr>
      <vt:lpstr>Overview of the Swedish Life-Science Industry</vt:lpstr>
      <vt:lpstr>Overview of the Swedish Biotechnology Industry</vt:lpstr>
      <vt:lpstr>Number of companies by ownership status</vt:lpstr>
      <vt:lpstr>Company Foundation Timeline</vt:lpstr>
      <vt:lpstr>Number of Biotechnology Companies by Key Activities</vt:lpstr>
      <vt:lpstr>Biotech products - Breakdown by Indication</vt:lpstr>
      <vt:lpstr>Products in the Pipeline</vt:lpstr>
      <vt:lpstr>Biotechnology Financing in Sweden – 5 year report</vt:lpstr>
      <vt:lpstr>Major Biotech Financing Rounds (H2 2016 – H1 2017)</vt:lpstr>
      <vt:lpstr>About Biotechgate</vt:lpstr>
      <vt:lpstr>Terms of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Anna Stanuch</cp:lastModifiedBy>
  <cp:revision>615</cp:revision>
  <cp:lastPrinted>2017-12-12T13:50:01Z</cp:lastPrinted>
  <dcterms:created xsi:type="dcterms:W3CDTF">2009-09-02T14:45:03Z</dcterms:created>
  <dcterms:modified xsi:type="dcterms:W3CDTF">2017-12-13T16:52:38Z</dcterms:modified>
</cp:coreProperties>
</file>