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355" r:id="rId3"/>
    <p:sldId id="328" r:id="rId4"/>
    <p:sldId id="354" r:id="rId5"/>
    <p:sldId id="349" r:id="rId6"/>
    <p:sldId id="347" r:id="rId7"/>
    <p:sldId id="346" r:id="rId8"/>
    <p:sldId id="345" r:id="rId9"/>
    <p:sldId id="348" r:id="rId10"/>
    <p:sldId id="350" r:id="rId11"/>
    <p:sldId id="351" r:id="rId12"/>
    <p:sldId id="353" r:id="rId13"/>
    <p:sldId id="320" r:id="rId14"/>
    <p:sldId id="319" r:id="rId1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a"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F8FAF4"/>
    <a:srgbClr val="F1F5E7"/>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86364" autoAdjust="0"/>
  </p:normalViewPr>
  <p:slideViewPr>
    <p:cSldViewPr>
      <p:cViewPr varScale="1">
        <p:scale>
          <a:sx n="123" d="100"/>
          <a:sy n="123" d="100"/>
        </p:scale>
        <p:origin x="121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VVSERVER\_VV-Data\Marketing%20&amp;%20Strategy\Biotechgate\Surveys%20&amp;%20Trend%20Analysis\2017\8.%20Denmark\Trend%20Analysis%20Denmark%202017%20(01)%20ar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VSERVER\_VV-Data\Marketing%20&amp;%20Strategy\Biotechgate\Surveys%20&amp;%20Trend%20Analysis\2017\8.%20Denmark\Trend%20Analysis%20Denmark%202017%20(01)%20ar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VSERVER\_VV-Data\Marketing%20&amp;%20Strategy\Biotechgate\Surveys%20&amp;%20Trend%20Analysis\2017\8.%20Denmark\Trend%20Analysis%20Denmark%202017%20(01)%20ara.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VSERVER\_VV-Data\Marketing%20&amp;%20Strategy\Biotechgate\Surveys%20&amp;%20Trend%20Analysis\2017\8.%20Denmark\Trend%20Analysis%20Denmark%202017%20(01)%20ara.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VVSERVER\_VV-Data\Marketing%20&amp;%20Strategy\Biotechgate\Surveys%20&amp;%20Trend%20Analysis\2017\8.%20Denmark\Trend%20Analysis%20Denmark%202017%20(01)%20ar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[Trend Analysis Denmark 2017 (01) ara.xls]Pivot Table!PivotTable3</c:name>
    <c:fmtId val="15"/>
  </c:pivotSource>
  <c:chart>
    <c:title>
      <c:tx>
        <c:rich>
          <a:bodyPr/>
          <a:lstStyle/>
          <a:p>
            <a:pPr>
              <a:defRPr sz="1800" b="1" i="0" u="none" strike="noStrike" baseline="0">
                <a:solidFill>
                  <a:srgbClr val="000000"/>
                </a:solidFill>
                <a:latin typeface="Calibri"/>
                <a:ea typeface="Calibri"/>
                <a:cs typeface="Calibri"/>
              </a:defRPr>
            </a:pPr>
            <a:r>
              <a:rPr lang="de-CH"/>
              <a:t>Number of Employees - Life Sciences</a:t>
            </a:r>
          </a:p>
        </c:rich>
      </c:tx>
      <c:overlay val="0"/>
    </c:title>
    <c:autoTitleDeleted val="0"/>
    <c:pivotFmts>
      <c:pivotFmt>
        <c:idx val="0"/>
        <c:marker>
          <c:symbol val="none"/>
        </c:marker>
        <c:dLbl>
          <c:idx val="0"/>
          <c:spPr/>
          <c:txPr>
            <a:bodyPr/>
            <a:lstStyle/>
            <a:p>
              <a:pPr>
                <a:defRPr b="1"/>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
      </c:pivotFmt>
      <c:pivotFmt>
        <c:idx val="2"/>
      </c:pivotFmt>
      <c:pivotFmt>
        <c:idx val="3"/>
        <c:dLbl>
          <c:idx val="0"/>
          <c:layout>
            <c:manualLayout>
              <c:x val="0.11449849040268714"/>
              <c:y val="-0.19023809523809523"/>
            </c:manualLayout>
          </c:layout>
          <c:spPr/>
          <c:txPr>
            <a:bodyPr/>
            <a:lstStyle/>
            <a:p>
              <a:pPr>
                <a:defRPr sz="800" b="1"/>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pivotFmt>
      <c:pivotFmt>
        <c:idx val="4"/>
      </c:pivotFmt>
      <c:pivotFmt>
        <c:idx val="5"/>
        <c:marker>
          <c:symbol val="none"/>
        </c:marker>
        <c:dLbl>
          <c:idx val="0"/>
          <c:spPr/>
          <c:txPr>
            <a:bodyPr/>
            <a:lstStyle/>
            <a:p>
              <a:pPr>
                <a:defRPr b="1"/>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6"/>
      </c:pivotFmt>
      <c:pivotFmt>
        <c:idx val="7"/>
      </c:pivotFmt>
      <c:pivotFmt>
        <c:idx val="8"/>
        <c:dLbl>
          <c:idx val="0"/>
          <c:layout>
            <c:manualLayout>
              <c:x val="0.11449849040268714"/>
              <c:y val="-0.19023809523809523"/>
            </c:manualLayout>
          </c:layout>
          <c:spPr/>
          <c:txPr>
            <a:bodyPr/>
            <a:lstStyle/>
            <a:p>
              <a:pPr>
                <a:defRPr sz="800" b="1"/>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pivotFmt>
      <c:pivotFmt>
        <c:idx val="9"/>
      </c:pivotFmt>
      <c:pivotFmt>
        <c:idx val="10"/>
        <c:marker>
          <c:symbol val="none"/>
        </c:marker>
        <c:dLbl>
          <c:idx val="0"/>
          <c:spPr/>
          <c:txPr>
            <a:bodyPr/>
            <a:lstStyle/>
            <a:p>
              <a:pPr>
                <a:defRPr b="1"/>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1"/>
        <c:dLbl>
          <c:idx val="0"/>
          <c:layout>
            <c:manualLayout>
              <c:x val="0.11449849040268714"/>
              <c:y val="-0.19023809523809523"/>
            </c:manualLayout>
          </c:layout>
          <c:spPr/>
          <c:txPr>
            <a:bodyPr/>
            <a:lstStyle/>
            <a:p>
              <a:pPr>
                <a:defRPr sz="800" b="1"/>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pivotFmt>
    </c:pivotFmts>
    <c:view3D>
      <c:rotX val="30"/>
      <c:rotY val="340"/>
      <c:depthPercent val="100"/>
      <c:rAngAx val="0"/>
      <c:perspective val="0"/>
    </c:view3D>
    <c:floor>
      <c:thickness val="0"/>
    </c:floor>
    <c:sideWall>
      <c:thickness val="0"/>
    </c:sideWall>
    <c:backWall>
      <c:thickness val="0"/>
    </c:backWall>
    <c:plotArea>
      <c:layout>
        <c:manualLayout>
          <c:layoutTarget val="inner"/>
          <c:xMode val="edge"/>
          <c:yMode val="edge"/>
          <c:x val="3.6186499652052888E-2"/>
          <c:y val="0.23928908886389202"/>
          <c:w val="0.96381350034794711"/>
          <c:h val="0.760710911136108"/>
        </c:manualLayout>
      </c:layout>
      <c:pie3DChart>
        <c:varyColors val="1"/>
        <c:ser>
          <c:idx val="0"/>
          <c:order val="0"/>
          <c:tx>
            <c:strRef>
              <c:f>'Pivot Table'!$C$77:$C$78</c:f>
              <c:strCache>
                <c:ptCount val="1"/>
                <c:pt idx="0">
                  <c:v>Total</c:v>
                </c:pt>
              </c:strCache>
            </c:strRef>
          </c:tx>
          <c:dPt>
            <c:idx val="0"/>
            <c:bubble3D val="0"/>
          </c:dPt>
          <c:dPt>
            <c:idx val="1"/>
            <c:bubble3D val="0"/>
          </c:dPt>
          <c:dPt>
            <c:idx val="2"/>
            <c:bubble3D val="0"/>
          </c:dPt>
          <c:dPt>
            <c:idx val="3"/>
            <c:bubble3D val="0"/>
          </c:dPt>
          <c:dLbls>
            <c:dLbl>
              <c:idx val="2"/>
              <c:layout>
                <c:manualLayout>
                  <c:x val="0.11449849040268714"/>
                  <c:y val="-0.19023809523809523"/>
                </c:manualLayout>
              </c:layout>
              <c:spPr/>
              <c:txPr>
                <a:bodyPr/>
                <a:lstStyle/>
                <a:p>
                  <a:pPr>
                    <a:defRPr sz="800" b="1"/>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'Pivot Table'!$B$79:$B$83</c:f>
              <c:strCache>
                <c:ptCount val="4"/>
                <c:pt idx="0">
                  <c:v>51-200</c:v>
                </c:pt>
                <c:pt idx="1">
                  <c:v>1-10</c:v>
                </c:pt>
                <c:pt idx="2">
                  <c:v>Greater than 200</c:v>
                </c:pt>
                <c:pt idx="3">
                  <c:v>11-50</c:v>
                </c:pt>
              </c:strCache>
            </c:strRef>
          </c:cat>
          <c:val>
            <c:numRef>
              <c:f>'Pivot Table'!$C$79:$C$83</c:f>
              <c:numCache>
                <c:formatCode>General</c:formatCode>
                <c:ptCount val="4"/>
                <c:pt idx="0">
                  <c:v>7</c:v>
                </c:pt>
                <c:pt idx="1">
                  <c:v>5</c:v>
                </c:pt>
                <c:pt idx="2">
                  <c:v>5</c:v>
                </c:pt>
                <c:pt idx="3">
                  <c:v>7</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noFill/>
    <a:ln w="0">
      <a:noFill/>
    </a:ln>
    <a:effectLst>
      <a:softEdge rad="25400"/>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[Trend Analysis Denmark 2017 (01) ara.xls]Pivot Table!PivotTable4</c:name>
    <c:fmtId val="3"/>
  </c:pivotSource>
  <c:chart>
    <c:title>
      <c:tx>
        <c:rich>
          <a:bodyPr/>
          <a:lstStyle/>
          <a:p>
            <a:pPr>
              <a:defRPr sz="1800" b="1" i="0" u="none" strike="noStrike" baseline="0">
                <a:solidFill>
                  <a:srgbClr val="000000"/>
                </a:solidFill>
                <a:latin typeface="Calibri"/>
                <a:ea typeface="Calibri"/>
                <a:cs typeface="Calibri"/>
              </a:defRPr>
            </a:pPr>
            <a:r>
              <a:rPr lang="de-CH"/>
              <a:t>Number of Employees - Biotech</a:t>
            </a:r>
          </a:p>
        </c:rich>
      </c:tx>
      <c:overlay val="0"/>
    </c:title>
    <c:autoTitleDeleted val="0"/>
    <c:pivotFmts>
      <c:pivotFmt>
        <c:idx val="0"/>
        <c:marker>
          <c:symbol val="none"/>
        </c:marker>
        <c:dLbl>
          <c:idx val="0"/>
          <c:spPr/>
          <c:txPr>
            <a:bodyPr/>
            <a:lstStyle/>
            <a:p>
              <a:pPr>
                <a:defRPr b="1"/>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1"/>
      </c:pivotFmt>
      <c:pivotFmt>
        <c:idx val="2"/>
      </c:pivotFmt>
      <c:pivotFmt>
        <c:idx val="3"/>
        <c:dLbl>
          <c:idx val="0"/>
          <c:spPr/>
          <c:txPr>
            <a:bodyPr/>
            <a:lstStyle/>
            <a:p>
              <a:pPr>
                <a:defRPr sz="800" b="1"/>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4"/>
      </c:pivotFmt>
      <c:pivotFmt>
        <c:idx val="5"/>
        <c:marker>
          <c:symbol val="none"/>
        </c:marker>
        <c:dLbl>
          <c:idx val="0"/>
          <c:spPr/>
          <c:txPr>
            <a:bodyPr/>
            <a:lstStyle/>
            <a:p>
              <a:pPr>
                <a:defRPr b="1"/>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6"/>
      </c:pivotFmt>
      <c:pivotFmt>
        <c:idx val="7"/>
      </c:pivotFmt>
      <c:pivotFmt>
        <c:idx val="8"/>
        <c:dLbl>
          <c:idx val="0"/>
          <c:spPr/>
          <c:txPr>
            <a:bodyPr/>
            <a:lstStyle/>
            <a:p>
              <a:pPr>
                <a:defRPr sz="800" b="1"/>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9"/>
      </c:pivotFmt>
      <c:pivotFmt>
        <c:idx val="10"/>
        <c:marker>
          <c:symbol val="none"/>
        </c:marker>
        <c:dLbl>
          <c:idx val="0"/>
          <c:spPr/>
          <c:txPr>
            <a:bodyPr/>
            <a:lstStyle/>
            <a:p>
              <a:pPr>
                <a:defRPr b="1"/>
              </a:pPr>
              <a:endParaRPr lang="en-US"/>
            </a:p>
          </c:txPr>
          <c:dLblPos val="ctr"/>
          <c:showLegendKey val="0"/>
          <c:showVal val="0"/>
          <c:showCatName val="1"/>
          <c:showSerName val="0"/>
          <c:showPercent val="1"/>
          <c:showBubbleSize val="0"/>
          <c:extLst>
            <c:ext xmlns:c15="http://schemas.microsoft.com/office/drawing/2012/chart" uri="{CE6537A1-D6FC-4f65-9D91-7224C49458BB}"/>
          </c:extLst>
        </c:dLbl>
      </c:pivotFmt>
      <c:pivotFmt>
        <c:idx val="11"/>
        <c:dLbl>
          <c:idx val="0"/>
          <c:spPr/>
          <c:txPr>
            <a:bodyPr/>
            <a:lstStyle/>
            <a:p>
              <a:pPr>
                <a:defRPr sz="800" b="1"/>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s>
    <c:view3D>
      <c:rotX val="30"/>
      <c:rotY val="320"/>
      <c:rAngAx val="0"/>
      <c:perspective val="0"/>
    </c:view3D>
    <c:floor>
      <c:thickness val="0"/>
    </c:floor>
    <c:sideWall>
      <c:thickness val="0"/>
    </c:sideWall>
    <c:backWall>
      <c:thickness val="0"/>
    </c:backWall>
    <c:plotArea>
      <c:layout/>
      <c:pie3DChart>
        <c:varyColors val="1"/>
        <c:ser>
          <c:idx val="0"/>
          <c:order val="0"/>
          <c:tx>
            <c:strRef>
              <c:f>'Pivot Table'!$F$77:$F$78</c:f>
              <c:strCache>
                <c:ptCount val="1"/>
                <c:pt idx="0">
                  <c:v>Total</c:v>
                </c:pt>
              </c:strCache>
            </c:strRef>
          </c:tx>
          <c:explosion val="9"/>
          <c:dPt>
            <c:idx val="0"/>
            <c:bubble3D val="0"/>
            <c:explosion val="0"/>
          </c:dPt>
          <c:dPt>
            <c:idx val="1"/>
            <c:bubble3D val="0"/>
            <c:explosion val="0"/>
          </c:dPt>
          <c:dPt>
            <c:idx val="2"/>
            <c:bubble3D val="0"/>
            <c:explosion val="0"/>
          </c:dPt>
          <c:dPt>
            <c:idx val="3"/>
            <c:bubble3D val="0"/>
            <c:explosion val="0"/>
          </c:dPt>
          <c:dLbls>
            <c:dLbl>
              <c:idx val="2"/>
              <c:spPr/>
              <c:txPr>
                <a:bodyPr/>
                <a:lstStyle/>
                <a:p>
                  <a:pPr>
                    <a:defRPr sz="800" b="1"/>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b="1"/>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'Pivot Table'!$E$79:$E$83</c:f>
              <c:strCache>
                <c:ptCount val="4"/>
                <c:pt idx="0">
                  <c:v>51-200</c:v>
                </c:pt>
                <c:pt idx="1">
                  <c:v>1-10</c:v>
                </c:pt>
                <c:pt idx="2">
                  <c:v>Greater than 200</c:v>
                </c:pt>
                <c:pt idx="3">
                  <c:v>11-50</c:v>
                </c:pt>
              </c:strCache>
            </c:strRef>
          </c:cat>
          <c:val>
            <c:numRef>
              <c:f>'Pivot Table'!$F$79:$F$83</c:f>
              <c:numCache>
                <c:formatCode>General</c:formatCode>
                <c:ptCount val="4"/>
                <c:pt idx="0">
                  <c:v>5</c:v>
                </c:pt>
                <c:pt idx="1">
                  <c:v>5</c:v>
                </c:pt>
                <c:pt idx="2">
                  <c:v>1</c:v>
                </c:pt>
                <c:pt idx="3">
                  <c:v>5</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800" b="1" i="0" u="none" strike="noStrike" baseline="0">
                <a:solidFill>
                  <a:srgbClr val="000000"/>
                </a:solidFill>
                <a:latin typeface="Calibri"/>
                <a:ea typeface="Calibri"/>
                <a:cs typeface="Calibri"/>
              </a:defRPr>
            </a:pPr>
            <a:r>
              <a:rPr lang="de-CH"/>
              <a:t>Life Science Companies by Ownership Status</a:t>
            </a:r>
          </a:p>
        </c:rich>
      </c:tx>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9.7719398337241442E-2"/>
          <c:y val="0.40019763332163893"/>
          <c:w val="0.80456120332551717"/>
          <c:h val="0.56993519792509617"/>
        </c:manualLayout>
      </c:layout>
      <c:pie3DChart>
        <c:varyColors val="1"/>
        <c:ser>
          <c:idx val="0"/>
          <c:order val="0"/>
          <c:tx>
            <c:v>Life Science companies by ownership status</c:v>
          </c:tx>
          <c:explosion val="25"/>
          <c:dPt>
            <c:idx val="0"/>
            <c:bubble3D val="0"/>
          </c:dPt>
          <c:dPt>
            <c:idx val="1"/>
            <c:bubble3D val="0"/>
          </c:dPt>
          <c:dPt>
            <c:idx val="2"/>
            <c:bubble3D val="0"/>
          </c:dPt>
          <c:dLbls>
            <c:dLbl>
              <c:idx val="0"/>
              <c:layout>
                <c:manualLayout>
                  <c:x val="-0.15714059787387874"/>
                  <c:y val="-0.19538227904582989"/>
                </c:manualLayout>
              </c:layout>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3610229880685207"/>
                  <c:y val="9.9507137274143134E-2"/>
                </c:manualLayout>
              </c:layout>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46560543115165198"/>
                  <c:y val="0.12324184307542867"/>
                </c:manualLayout>
              </c:layout>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w="25400">
                <a:noFill/>
              </a:ln>
            </c:spPr>
            <c:txPr>
              <a:bodyPr wrap="square" lIns="38100" tIns="19050" rIns="38100" bIns="19050" anchor="ctr">
                <a:spAutoFit/>
              </a:bodyPr>
              <a:lstStyle/>
              <a:p>
                <a:pPr>
                  <a:defRPr sz="1000" b="1"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'Pivot Table'!$B$134:$B$136</c:f>
              <c:strCache>
                <c:ptCount val="3"/>
                <c:pt idx="0">
                  <c:v>Private / independent</c:v>
                </c:pt>
                <c:pt idx="1">
                  <c:v>Subsidiary</c:v>
                </c:pt>
                <c:pt idx="2">
                  <c:v>Publicly listed on stock exchange</c:v>
                </c:pt>
              </c:strCache>
            </c:strRef>
          </c:cat>
          <c:val>
            <c:numRef>
              <c:f>'Pivot Table'!$C$134:$C$136</c:f>
              <c:numCache>
                <c:formatCode>General</c:formatCode>
                <c:ptCount val="3"/>
                <c:pt idx="0">
                  <c:v>232</c:v>
                </c:pt>
                <c:pt idx="1">
                  <c:v>44</c:v>
                </c:pt>
                <c:pt idx="2">
                  <c:v>18</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[Trend Analysis Denmark 2017 (01) ara.xls]Pivot Table!PivotTable7</c:name>
    <c:fmtId val="3"/>
  </c:pivotSource>
  <c:chart>
    <c:title>
      <c:tx>
        <c:rich>
          <a:bodyPr/>
          <a:lstStyle/>
          <a:p>
            <a:pPr>
              <a:defRPr sz="1800" b="1" i="0" u="none" strike="noStrike" baseline="0">
                <a:solidFill>
                  <a:srgbClr val="000000"/>
                </a:solidFill>
                <a:latin typeface="Calibri"/>
                <a:ea typeface="Calibri"/>
                <a:cs typeface="Calibri"/>
              </a:defRPr>
            </a:pPr>
            <a:r>
              <a:rPr lang="de-CH"/>
              <a:t>Biotechnology Companies by Ownership Status</a:t>
            </a:r>
          </a:p>
        </c:rich>
      </c:tx>
      <c:overlay val="0"/>
    </c:title>
    <c:autoTitleDeleted val="0"/>
    <c:pivotFmts>
      <c:pivotFmt>
        <c:idx val="0"/>
        <c:marker>
          <c:symbol val="none"/>
        </c:marker>
        <c:dLbl>
          <c:idx val="0"/>
          <c:numFmt formatCode="0.0%" sourceLinked="0"/>
          <c:spPr/>
          <c:txPr>
            <a:bodyPr wrap="square" lIns="38100" tIns="19050" rIns="38100" bIns="19050" anchor="ctr">
              <a:spAutoFit/>
            </a:bodyPr>
            <a:lstStyle/>
            <a:p>
              <a:pPr>
                <a:defRPr sz="1000" b="1"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dLbl>
          <c:idx val="0"/>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2"/>
        <c:dLbl>
          <c:idx val="0"/>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3"/>
        <c:dLbl>
          <c:idx val="0"/>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4"/>
        <c:marker>
          <c:symbol val="none"/>
        </c:marker>
        <c:dLbl>
          <c:idx val="0"/>
          <c:numFmt formatCode="0.0%" sourceLinked="0"/>
          <c:spPr/>
          <c:txPr>
            <a:bodyPr wrap="square" lIns="38100" tIns="19050" rIns="38100" bIns="19050" anchor="ctr">
              <a:spAutoFit/>
            </a:bodyPr>
            <a:lstStyle/>
            <a:p>
              <a:pPr>
                <a:defRPr sz="1000" b="1"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dLbl>
          <c:idx val="0"/>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6"/>
        <c:dLbl>
          <c:idx val="0"/>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7"/>
        <c:dLbl>
          <c:idx val="0"/>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8"/>
        <c:marker>
          <c:symbol val="none"/>
        </c:marker>
        <c:dLbl>
          <c:idx val="0"/>
          <c:numFmt formatCode="0.0%" sourceLinked="0"/>
          <c:spPr/>
          <c:txPr>
            <a:bodyPr wrap="square" lIns="38100" tIns="19050" rIns="38100" bIns="19050" anchor="ctr">
              <a:spAutoFit/>
            </a:bodyPr>
            <a:lstStyle/>
            <a:p>
              <a:pPr>
                <a:defRPr sz="1000" b="1"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
        <c:dLbl>
          <c:idx val="0"/>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0"/>
        <c:dLbl>
          <c:idx val="0"/>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1"/>
        <c:dLbl>
          <c:idx val="0"/>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s>
    <c:view3D>
      <c:rotX val="30"/>
      <c:rotY val="340"/>
      <c:rAngAx val="0"/>
      <c:perspective val="0"/>
    </c:view3D>
    <c:floor>
      <c:thickness val="0"/>
    </c:floor>
    <c:sideWall>
      <c:thickness val="0"/>
    </c:sideWall>
    <c:backWall>
      <c:thickness val="0"/>
    </c:backWall>
    <c:plotArea>
      <c:layout/>
      <c:pie3DChart>
        <c:varyColors val="1"/>
        <c:ser>
          <c:idx val="0"/>
          <c:order val="0"/>
          <c:tx>
            <c:strRef>
              <c:f>'Pivot Table'!$F$130:$F$131</c:f>
              <c:strCache>
                <c:ptCount val="1"/>
                <c:pt idx="0">
                  <c:v>Total</c:v>
                </c:pt>
              </c:strCache>
            </c:strRef>
          </c:tx>
          <c:explosion val="25"/>
          <c:dPt>
            <c:idx val="0"/>
            <c:bubble3D val="0"/>
            <c:explosion val="26"/>
          </c:dPt>
          <c:dPt>
            <c:idx val="1"/>
            <c:bubble3D val="0"/>
          </c:dPt>
          <c:dPt>
            <c:idx val="2"/>
            <c:bubble3D val="0"/>
          </c:dPt>
          <c:dLbls>
            <c:dLbl>
              <c:idx val="0"/>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1"/>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66566842311536312"/>
                  <c:y val="0.10616316227667059"/>
                </c:manualLayout>
              </c:layout>
              <c:numFmt formatCode="0.0%" sourceLinked="0"/>
              <c:spPr/>
              <c:txPr>
                <a:bodyPr/>
                <a:lstStyle/>
                <a:p>
                  <a:pPr>
                    <a:defRPr sz="1000" b="1" i="0" u="none" strike="noStrike" baseline="0">
                      <a:solidFill>
                        <a:srgbClr val="000000"/>
                      </a:solidFill>
                      <a:latin typeface="Calibri"/>
                      <a:ea typeface="Calibri"/>
                      <a:cs typeface="Calibri"/>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1000" b="1" i="0" u="none" strike="noStrike" baseline="0">
                    <a:solidFill>
                      <a:srgbClr val="000000"/>
                    </a:solidFill>
                    <a:latin typeface="Calibri"/>
                    <a:ea typeface="Calibri"/>
                    <a:cs typeface="Calibri"/>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'Pivot Table'!$E$132:$E$135</c:f>
              <c:strCache>
                <c:ptCount val="3"/>
                <c:pt idx="0">
                  <c:v>Private / independent</c:v>
                </c:pt>
                <c:pt idx="1">
                  <c:v>Subsidiary</c:v>
                </c:pt>
                <c:pt idx="2">
                  <c:v>Publicly listed on stock exchange</c:v>
                </c:pt>
              </c:strCache>
            </c:strRef>
          </c:cat>
          <c:val>
            <c:numRef>
              <c:f>'Pivot Table'!$F$132:$F$135</c:f>
              <c:numCache>
                <c:formatCode>General</c:formatCode>
                <c:ptCount val="3"/>
                <c:pt idx="0">
                  <c:v>138</c:v>
                </c:pt>
                <c:pt idx="1">
                  <c:v>24</c:v>
                </c:pt>
                <c:pt idx="2">
                  <c:v>13</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[Trend Analysis Denmark 2017 (01) ara.xls]data2!PivotTable1</c:name>
    <c:fmtId val="4"/>
  </c:pivotSource>
  <c:chart>
    <c:title>
      <c:tx>
        <c:rich>
          <a:bodyPr/>
          <a:lstStyle/>
          <a:p>
            <a:pPr>
              <a:defRPr sz="1800" b="1" i="0" u="none" strike="noStrike" baseline="0">
                <a:solidFill>
                  <a:srgbClr val="000000"/>
                </a:solidFill>
                <a:latin typeface="Calibri"/>
                <a:ea typeface="Calibri"/>
                <a:cs typeface="Calibri"/>
              </a:defRPr>
            </a:pPr>
            <a:r>
              <a:rPr lang="de-CH"/>
              <a:t>Number of Biotech Companies Founded by Year</a:t>
            </a:r>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s>
    <c:view3D>
      <c:rotX val="10"/>
      <c:rotY val="20"/>
      <c:depthPercent val="100"/>
      <c:rAngAx val="1"/>
    </c:view3D>
    <c:floor>
      <c:thickness val="0"/>
    </c:floor>
    <c:sideWall>
      <c:thickness val="0"/>
      <c:spPr>
        <a:effectLst/>
        <a:scene3d>
          <a:camera prst="orthographicFront"/>
          <a:lightRig rig="threePt" dir="t"/>
        </a:scene3d>
        <a:sp3d>
          <a:bevelT w="19050"/>
        </a:sp3d>
      </c:spPr>
    </c:sideWall>
    <c:backWall>
      <c:thickness val="0"/>
      <c:spPr>
        <a:effectLst/>
        <a:scene3d>
          <a:camera prst="orthographicFront"/>
          <a:lightRig rig="threePt" dir="t"/>
        </a:scene3d>
        <a:sp3d>
          <a:bevelT w="19050"/>
        </a:sp3d>
      </c:spPr>
    </c:backWall>
    <c:plotArea>
      <c:layout/>
      <c:bar3DChart>
        <c:barDir val="col"/>
        <c:grouping val="stacked"/>
        <c:varyColors val="0"/>
        <c:ser>
          <c:idx val="0"/>
          <c:order val="0"/>
          <c:tx>
            <c:strRef>
              <c:f>data2!$L$3:$L$4</c:f>
              <c:strCache>
                <c:ptCount val="1"/>
                <c:pt idx="0">
                  <c:v>Biotechnology - other</c:v>
                </c:pt>
              </c:strCache>
            </c:strRef>
          </c:tx>
          <c:invertIfNegative val="0"/>
          <c:cat>
            <c:strRef>
              <c:f>data2!$K$5:$K$15</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data2!$L$5:$L$15</c:f>
              <c:numCache>
                <c:formatCode>General</c:formatCode>
                <c:ptCount val="10"/>
                <c:pt idx="0">
                  <c:v>1</c:v>
                </c:pt>
                <c:pt idx="4">
                  <c:v>1</c:v>
                </c:pt>
                <c:pt idx="5">
                  <c:v>2</c:v>
                </c:pt>
                <c:pt idx="6">
                  <c:v>1</c:v>
                </c:pt>
              </c:numCache>
            </c:numRef>
          </c:val>
        </c:ser>
        <c:ser>
          <c:idx val="1"/>
          <c:order val="1"/>
          <c:tx>
            <c:strRef>
              <c:f>data2!$M$3:$M$4</c:f>
              <c:strCache>
                <c:ptCount val="1"/>
                <c:pt idx="0">
                  <c:v>Biotechnology - Therapeutics and Diagnostics</c:v>
                </c:pt>
              </c:strCache>
            </c:strRef>
          </c:tx>
          <c:invertIfNegative val="0"/>
          <c:cat>
            <c:strRef>
              <c:f>data2!$K$5:$K$15</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data2!$M$5:$M$15</c:f>
              <c:numCache>
                <c:formatCode>General</c:formatCode>
                <c:ptCount val="10"/>
                <c:pt idx="0">
                  <c:v>2</c:v>
                </c:pt>
                <c:pt idx="1">
                  <c:v>4</c:v>
                </c:pt>
                <c:pt idx="2">
                  <c:v>4</c:v>
                </c:pt>
                <c:pt idx="3">
                  <c:v>7</c:v>
                </c:pt>
                <c:pt idx="4">
                  <c:v>4</c:v>
                </c:pt>
                <c:pt idx="5">
                  <c:v>3</c:v>
                </c:pt>
                <c:pt idx="6">
                  <c:v>4</c:v>
                </c:pt>
                <c:pt idx="7">
                  <c:v>4</c:v>
                </c:pt>
                <c:pt idx="8">
                  <c:v>3</c:v>
                </c:pt>
                <c:pt idx="9">
                  <c:v>1</c:v>
                </c:pt>
              </c:numCache>
            </c:numRef>
          </c:val>
        </c:ser>
        <c:ser>
          <c:idx val="2"/>
          <c:order val="2"/>
          <c:tx>
            <c:strRef>
              <c:f>data2!$N$3:$N$4</c:f>
              <c:strCache>
                <c:ptCount val="1"/>
                <c:pt idx="0">
                  <c:v>Biotechnology / R&amp;D Services</c:v>
                </c:pt>
              </c:strCache>
            </c:strRef>
          </c:tx>
          <c:invertIfNegative val="0"/>
          <c:cat>
            <c:strRef>
              <c:f>data2!$K$5:$K$15</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data2!$N$5:$N$15</c:f>
              <c:numCache>
                <c:formatCode>General</c:formatCode>
                <c:ptCount val="10"/>
                <c:pt idx="0">
                  <c:v>3</c:v>
                </c:pt>
                <c:pt idx="1">
                  <c:v>6</c:v>
                </c:pt>
                <c:pt idx="2">
                  <c:v>2</c:v>
                </c:pt>
                <c:pt idx="3">
                  <c:v>5</c:v>
                </c:pt>
                <c:pt idx="5">
                  <c:v>2</c:v>
                </c:pt>
                <c:pt idx="6">
                  <c:v>3</c:v>
                </c:pt>
                <c:pt idx="8">
                  <c:v>2</c:v>
                </c:pt>
                <c:pt idx="9">
                  <c:v>2</c:v>
                </c:pt>
              </c:numCache>
            </c:numRef>
          </c:val>
        </c:ser>
        <c:dLbls>
          <c:showLegendKey val="0"/>
          <c:showVal val="0"/>
          <c:showCatName val="0"/>
          <c:showSerName val="0"/>
          <c:showPercent val="0"/>
          <c:showBubbleSize val="0"/>
        </c:dLbls>
        <c:gapWidth val="55"/>
        <c:gapDepth val="55"/>
        <c:shape val="box"/>
        <c:axId val="255108736"/>
        <c:axId val="255106776"/>
        <c:axId val="0"/>
      </c:bar3DChart>
      <c:catAx>
        <c:axId val="255108736"/>
        <c:scaling>
          <c:orientation val="minMax"/>
        </c:scaling>
        <c:delete val="0"/>
        <c:axPos val="b"/>
        <c:numFmt formatCode="General" sourceLinked="0"/>
        <c:majorTickMark val="none"/>
        <c:minorTickMark val="none"/>
        <c:tickLblPos val="nextTo"/>
        <c:txPr>
          <a:bodyPr rot="-2700000" vert="horz"/>
          <a:lstStyle/>
          <a:p>
            <a:pPr>
              <a:defRPr sz="800" b="1" i="0" u="none" strike="noStrike" baseline="0">
                <a:solidFill>
                  <a:srgbClr val="000000"/>
                </a:solidFill>
                <a:latin typeface="Calibri"/>
                <a:ea typeface="Calibri"/>
                <a:cs typeface="Calibri"/>
              </a:defRPr>
            </a:pPr>
            <a:endParaRPr lang="en-US"/>
          </a:p>
        </c:txPr>
        <c:crossAx val="255106776"/>
        <c:crosses val="autoZero"/>
        <c:auto val="0"/>
        <c:lblAlgn val="ctr"/>
        <c:lblOffset val="50"/>
        <c:tickMarkSkip val="1"/>
        <c:noMultiLvlLbl val="0"/>
      </c:catAx>
      <c:valAx>
        <c:axId val="255106776"/>
        <c:scaling>
          <c:orientation val="minMax"/>
        </c:scaling>
        <c:delete val="0"/>
        <c:axPos val="l"/>
        <c:majorGridlines/>
        <c:numFmt formatCode="General" sourceLinked="1"/>
        <c:majorTickMark val="none"/>
        <c:minorTickMark val="none"/>
        <c:tickLblPos val="nextTo"/>
        <c:txPr>
          <a:bodyPr rot="0" vert="horz"/>
          <a:lstStyle/>
          <a:p>
            <a:pPr>
              <a:defRPr sz="800" b="1" i="0" u="none" strike="noStrike" baseline="0">
                <a:solidFill>
                  <a:srgbClr val="000000"/>
                </a:solidFill>
                <a:latin typeface="Calibri"/>
                <a:ea typeface="Calibri"/>
                <a:cs typeface="Calibri"/>
              </a:defRPr>
            </a:pPr>
            <a:endParaRPr lang="en-US"/>
          </a:p>
        </c:txPr>
        <c:crossAx val="255108736"/>
        <c:crosses val="autoZero"/>
        <c:crossBetween val="between"/>
      </c:valAx>
      <c:spPr>
        <a:noFill/>
        <a:ln w="25400">
          <a:noFill/>
        </a:ln>
      </c:spPr>
    </c:plotArea>
    <c:legend>
      <c:legendPos val="b"/>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a:noFill/>
    </a:ln>
    <a:scene3d>
      <a:camera prst="orthographicFront"/>
      <a:lightRig rig="threePt" dir="t"/>
    </a:scene3d>
    <a:sp3d/>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0.37508</cdr:x>
      <cdr:y>0.37437</cdr:y>
    </cdr:from>
    <cdr:to>
      <cdr:x>0.78908</cdr:x>
      <cdr:y>0.37437</cdr:y>
    </cdr:to>
    <cdr:cxnSp macro="">
      <cdr:nvCxnSpPr>
        <cdr:cNvPr id="3" name="Straight Connector 2"/>
        <cdr:cNvCxnSpPr/>
      </cdr:nvCxnSpPr>
      <cdr:spPr>
        <a:xfrm xmlns:a="http://schemas.openxmlformats.org/drawingml/2006/main">
          <a:off x="1565697" y="1072877"/>
          <a:ext cx="1728192"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0.85731</cdr:x>
      <cdr:y>0.93597</cdr:y>
    </cdr:from>
    <cdr:to>
      <cdr:x>0.99144</cdr:x>
      <cdr:y>0.98249</cdr:y>
    </cdr:to>
    <cdr:sp macro="" textlink="">
      <cdr:nvSpPr>
        <cdr:cNvPr id="2" name="TextBox 1"/>
        <cdr:cNvSpPr txBox="1"/>
      </cdr:nvSpPr>
      <cdr:spPr>
        <a:xfrm xmlns:a="http://schemas.openxmlformats.org/drawingml/2006/main">
          <a:off x="6732492" y="3832974"/>
          <a:ext cx="1053353"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C9D0C0C-9087-49E5-8AE5-33AC5D856FC8}" type="datetimeFigureOut">
              <a:rPr lang="de-DE"/>
              <a:pPr>
                <a:defRPr/>
              </a:pPr>
              <a:t>22.11.2017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C59CBE9-FAF9-40BB-89F5-55AA77CBACB2}" type="slidenum">
              <a:rPr lang="en-GB"/>
              <a:pPr>
                <a:defRPr/>
              </a:pPr>
              <a:t>‹#›</a:t>
            </a:fld>
            <a:endParaRPr lang="en-GB"/>
          </a:p>
        </p:txBody>
      </p:sp>
    </p:spTree>
    <p:extLst>
      <p:ext uri="{BB962C8B-B14F-4D97-AF65-F5344CB8AC3E}">
        <p14:creationId xmlns:p14="http://schemas.microsoft.com/office/powerpoint/2010/main" val="2233807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856DB6-A69E-4F71-96CC-8B06F3C687CA}" type="slidenum">
              <a:rPr lang="en-GB" smtClean="0"/>
              <a:pPr/>
              <a:t>1</a:t>
            </a:fld>
            <a:endParaRPr lang="en-GB" smtClean="0"/>
          </a:p>
        </p:txBody>
      </p:sp>
    </p:spTree>
    <p:extLst>
      <p:ext uri="{BB962C8B-B14F-4D97-AF65-F5344CB8AC3E}">
        <p14:creationId xmlns:p14="http://schemas.microsoft.com/office/powerpoint/2010/main" val="346460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DEA086-3F56-43A7-9CA8-D450FE0DDB9B}" type="slidenum">
              <a:rPr lang="en-GB" smtClean="0"/>
              <a:pPr/>
              <a:t>10</a:t>
            </a:fld>
            <a:endParaRPr lang="en-GB" smtClean="0"/>
          </a:p>
        </p:txBody>
      </p:sp>
    </p:spTree>
    <p:extLst>
      <p:ext uri="{BB962C8B-B14F-4D97-AF65-F5344CB8AC3E}">
        <p14:creationId xmlns:p14="http://schemas.microsoft.com/office/powerpoint/2010/main" val="294248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627894-7B4D-475A-9EC4-687D58E99D6D}" type="slidenum">
              <a:rPr lang="en-GB" smtClean="0"/>
              <a:pPr/>
              <a:t>11</a:t>
            </a:fld>
            <a:endParaRPr lang="en-GB" smtClean="0"/>
          </a:p>
        </p:txBody>
      </p:sp>
    </p:spTree>
    <p:extLst>
      <p:ext uri="{BB962C8B-B14F-4D97-AF65-F5344CB8AC3E}">
        <p14:creationId xmlns:p14="http://schemas.microsoft.com/office/powerpoint/2010/main" val="1840649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627894-7B4D-475A-9EC4-687D58E99D6D}" type="slidenum">
              <a:rPr lang="en-GB" smtClean="0"/>
              <a:pPr/>
              <a:t>12</a:t>
            </a:fld>
            <a:endParaRPr lang="en-GB" smtClean="0"/>
          </a:p>
        </p:txBody>
      </p:sp>
    </p:spTree>
    <p:extLst>
      <p:ext uri="{BB962C8B-B14F-4D97-AF65-F5344CB8AC3E}">
        <p14:creationId xmlns:p14="http://schemas.microsoft.com/office/powerpoint/2010/main" val="277164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78D550-4A12-487C-8277-B733CD646E66}" type="slidenum">
              <a:rPr lang="en-GB" smtClean="0"/>
              <a:pPr/>
              <a:t>13</a:t>
            </a:fld>
            <a:endParaRPr lang="en-GB" smtClean="0"/>
          </a:p>
        </p:txBody>
      </p:sp>
    </p:spTree>
    <p:extLst>
      <p:ext uri="{BB962C8B-B14F-4D97-AF65-F5344CB8AC3E}">
        <p14:creationId xmlns:p14="http://schemas.microsoft.com/office/powerpoint/2010/main" val="1908205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4E2E73-DCF7-42EF-A399-9DCC453DE971}" type="slidenum">
              <a:rPr lang="en-GB" smtClean="0"/>
              <a:pPr/>
              <a:t>14</a:t>
            </a:fld>
            <a:endParaRPr lang="en-GB" smtClean="0"/>
          </a:p>
        </p:txBody>
      </p:sp>
    </p:spTree>
    <p:extLst>
      <p:ext uri="{BB962C8B-B14F-4D97-AF65-F5344CB8AC3E}">
        <p14:creationId xmlns:p14="http://schemas.microsoft.com/office/powerpoint/2010/main" val="227837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9A2B70-112C-449D-ABB3-7BC2E5BDF05D}" type="slidenum">
              <a:rPr lang="en-GB" smtClean="0"/>
              <a:pPr/>
              <a:t>2</a:t>
            </a:fld>
            <a:endParaRPr lang="en-GB" smtClean="0"/>
          </a:p>
        </p:txBody>
      </p:sp>
    </p:spTree>
    <p:extLst>
      <p:ext uri="{BB962C8B-B14F-4D97-AF65-F5344CB8AC3E}">
        <p14:creationId xmlns:p14="http://schemas.microsoft.com/office/powerpoint/2010/main" val="2051344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004497-03F4-498C-BF3A-AFB36F82BCD2}" type="slidenum">
              <a:rPr lang="en-GB" smtClean="0"/>
              <a:pPr/>
              <a:t>3</a:t>
            </a:fld>
            <a:endParaRPr lang="en-GB" smtClean="0"/>
          </a:p>
        </p:txBody>
      </p:sp>
    </p:spTree>
    <p:extLst>
      <p:ext uri="{BB962C8B-B14F-4D97-AF65-F5344CB8AC3E}">
        <p14:creationId xmlns:p14="http://schemas.microsoft.com/office/powerpoint/2010/main" val="72381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004497-03F4-498C-BF3A-AFB36F82BCD2}" type="slidenum">
              <a:rPr lang="en-GB" smtClean="0"/>
              <a:pPr/>
              <a:t>4</a:t>
            </a:fld>
            <a:endParaRPr lang="en-GB" smtClean="0"/>
          </a:p>
        </p:txBody>
      </p:sp>
    </p:spTree>
    <p:extLst>
      <p:ext uri="{BB962C8B-B14F-4D97-AF65-F5344CB8AC3E}">
        <p14:creationId xmlns:p14="http://schemas.microsoft.com/office/powerpoint/2010/main" val="340587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050163-7AC1-44DF-90B2-48FA127940A0}" type="slidenum">
              <a:rPr lang="en-GB" smtClean="0"/>
              <a:pPr/>
              <a:t>5</a:t>
            </a:fld>
            <a:endParaRPr lang="en-GB" smtClean="0"/>
          </a:p>
        </p:txBody>
      </p:sp>
    </p:spTree>
    <p:extLst>
      <p:ext uri="{BB962C8B-B14F-4D97-AF65-F5344CB8AC3E}">
        <p14:creationId xmlns:p14="http://schemas.microsoft.com/office/powerpoint/2010/main" val="39065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179A89-CAC0-46B2-8D9D-223C64A817C7}" type="slidenum">
              <a:rPr lang="en-GB" smtClean="0"/>
              <a:pPr/>
              <a:t>6</a:t>
            </a:fld>
            <a:endParaRPr lang="en-GB" smtClean="0"/>
          </a:p>
        </p:txBody>
      </p:sp>
    </p:spTree>
    <p:extLst>
      <p:ext uri="{BB962C8B-B14F-4D97-AF65-F5344CB8AC3E}">
        <p14:creationId xmlns:p14="http://schemas.microsoft.com/office/powerpoint/2010/main" val="82442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5D38B9-8DFA-4841-B6CF-62347D772160}" type="slidenum">
              <a:rPr lang="en-GB" smtClean="0"/>
              <a:pPr/>
              <a:t>7</a:t>
            </a:fld>
            <a:endParaRPr lang="en-GB" smtClean="0"/>
          </a:p>
        </p:txBody>
      </p:sp>
    </p:spTree>
    <p:extLst>
      <p:ext uri="{BB962C8B-B14F-4D97-AF65-F5344CB8AC3E}">
        <p14:creationId xmlns:p14="http://schemas.microsoft.com/office/powerpoint/2010/main" val="278982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B183E3-C084-458A-9D27-9EC21A0AA3B1}" type="slidenum">
              <a:rPr lang="en-GB" smtClean="0"/>
              <a:pPr/>
              <a:t>8</a:t>
            </a:fld>
            <a:endParaRPr lang="en-GB" smtClean="0"/>
          </a:p>
        </p:txBody>
      </p:sp>
    </p:spTree>
    <p:extLst>
      <p:ext uri="{BB962C8B-B14F-4D97-AF65-F5344CB8AC3E}">
        <p14:creationId xmlns:p14="http://schemas.microsoft.com/office/powerpoint/2010/main" val="45948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050163-7AC1-44DF-90B2-48FA127940A0}" type="slidenum">
              <a:rPr lang="en-GB" smtClean="0"/>
              <a:pPr/>
              <a:t>9</a:t>
            </a:fld>
            <a:endParaRPr lang="en-GB" smtClean="0"/>
          </a:p>
        </p:txBody>
      </p:sp>
    </p:spTree>
    <p:extLst>
      <p:ext uri="{BB962C8B-B14F-4D97-AF65-F5344CB8AC3E}">
        <p14:creationId xmlns:p14="http://schemas.microsoft.com/office/powerpoint/2010/main" val="326697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Blender Pro Book" pitchFamily="34" charset="0"/>
              </a:defRPr>
            </a:lvl1pPr>
          </a:lstStyle>
          <a:p>
            <a:r>
              <a:rPr lang="en-US" dirty="0" smtClean="0"/>
              <a:t>Click to edit Master title style</a:t>
            </a:r>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lvl1pPr>
              <a:defRPr sz="3600">
                <a:latin typeface="Blender Pro Book" pitchFamily="34" charset="0"/>
              </a:defRPr>
            </a:lvl1pPr>
          </a:lstStyle>
          <a:p>
            <a:r>
              <a:rPr lang="en-US" dirty="0" smtClean="0"/>
              <a:t>Click to edit Master title style</a:t>
            </a:r>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Rectangle 6"/>
          <p:cNvSpPr/>
          <p:nvPr/>
        </p:nvSpPr>
        <p:spPr>
          <a:xfrm>
            <a:off x="214313" y="1428750"/>
            <a:ext cx="8715375" cy="5214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e-CH"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7B13062-370C-4811-82CA-69849F6D48AE}" type="datetimeFigureOut">
              <a:rPr lang="de-DE"/>
              <a:pPr>
                <a:defRPr/>
              </a:pPr>
              <a:t>22.11.2017</a:t>
            </a:fld>
            <a:endParaRPr lang="de-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CH"/>
          </a:p>
        </p:txBody>
      </p:sp>
      <p:pic>
        <p:nvPicPr>
          <p:cNvPr id="1031" name="Picture 3" descr="V:\11_Templates\Printing\Logo\VEV_logo_4C.gif"/>
          <p:cNvPicPr>
            <a:picLocks noChangeAspect="1" noChangeArrowheads="1"/>
          </p:cNvPicPr>
          <p:nvPr/>
        </p:nvPicPr>
        <p:blipFill>
          <a:blip r:embed="rId4" cstate="print"/>
          <a:srcRect/>
          <a:stretch>
            <a:fillRect/>
          </a:stretch>
        </p:blipFill>
        <p:spPr bwMode="auto">
          <a:xfrm>
            <a:off x="7715250" y="6376988"/>
            <a:ext cx="1079500" cy="217487"/>
          </a:xfrm>
          <a:prstGeom prst="rect">
            <a:avLst/>
          </a:prstGeom>
          <a:noFill/>
          <a:ln w="9525">
            <a:noFill/>
            <a:miter lim="800000"/>
            <a:headEnd/>
            <a:tailEnd/>
          </a:ln>
        </p:spPr>
      </p:pic>
      <p:pic>
        <p:nvPicPr>
          <p:cNvPr id="1032" name="Picture 8" descr="BIO_Logo_RGB.jpg"/>
          <p:cNvPicPr>
            <a:picLocks noChangeAspect="1"/>
          </p:cNvPicPr>
          <p:nvPr/>
        </p:nvPicPr>
        <p:blipFill>
          <a:blip r:embed="rId5" cstate="print"/>
          <a:srcRect/>
          <a:stretch>
            <a:fillRect/>
          </a:stretch>
        </p:blipFill>
        <p:spPr bwMode="auto">
          <a:xfrm>
            <a:off x="6980238" y="6380163"/>
            <a:ext cx="714375" cy="231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7" r:id="rId1"/>
    <p:sldLayoutId id="2147483798" r:id="rId2"/>
  </p:sldLayoutIdLst>
  <p:txStyles>
    <p:titleStyle>
      <a:lvl1pPr algn="l"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iotechgate.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jpeg"/><Relationship Id="rId7" Type="http://schemas.openxmlformats.org/officeDocument/2006/relationships/hyperlink" Target="http://www.venturevaluation.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nordic-lifesciences.com/" TargetMode="External"/><Relationship Id="rId5" Type="http://schemas.openxmlformats.org/officeDocument/2006/relationships/hyperlink" Target="http://www.biotechgate.com/" TargetMode="External"/><Relationship Id="rId4" Type="http://schemas.openxmlformats.org/officeDocument/2006/relationships/image" Target="../media/image5.jpeg"/><Relationship Id="rId9"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V:\5_Projects\14allbio\Report Layout\Layout Graphik2\Image titlepage\titel_eubericht_rgb.jpg"/>
          <p:cNvPicPr>
            <a:picLocks noChangeAspect="1" noChangeArrowheads="1"/>
          </p:cNvPicPr>
          <p:nvPr/>
        </p:nvPicPr>
        <p:blipFill>
          <a:blip r:embed="rId3" cstate="print"/>
          <a:srcRect t="5028" b="10757"/>
          <a:stretch>
            <a:fillRect/>
          </a:stretch>
        </p:blipFill>
        <p:spPr bwMode="auto">
          <a:xfrm>
            <a:off x="214313" y="214312"/>
            <a:ext cx="8715375" cy="4942880"/>
          </a:xfrm>
          <a:prstGeom prst="rect">
            <a:avLst/>
          </a:prstGeom>
          <a:noFill/>
          <a:ln w="9525">
            <a:noFill/>
            <a:miter lim="800000"/>
            <a:headEnd/>
            <a:tailEnd/>
          </a:ln>
        </p:spPr>
      </p:pic>
      <p:sp>
        <p:nvSpPr>
          <p:cNvPr id="4099" name="Title 1"/>
          <p:cNvSpPr>
            <a:spLocks noGrp="1"/>
          </p:cNvSpPr>
          <p:nvPr>
            <p:ph type="ctrTitle"/>
          </p:nvPr>
        </p:nvSpPr>
        <p:spPr>
          <a:xfrm>
            <a:off x="323528" y="5013176"/>
            <a:ext cx="8215313" cy="1164679"/>
          </a:xfrm>
        </p:spPr>
        <p:txBody>
          <a:bodyPr>
            <a:normAutofit/>
          </a:bodyPr>
          <a:lstStyle/>
          <a:p>
            <a:pPr eaLnBrk="1" hangingPunct="1"/>
            <a:r>
              <a:rPr lang="en-GB" sz="3200" b="1" dirty="0" smtClean="0">
                <a:solidFill>
                  <a:schemeClr val="tx1"/>
                </a:solidFill>
                <a:latin typeface="+mj-lt"/>
              </a:rPr>
              <a:t>Denmark Life Sciences Trend Analysis 2017</a:t>
            </a:r>
            <a:endParaRPr lang="en-GB" sz="1800" b="1" dirty="0" smtClean="0">
              <a:solidFill>
                <a:schemeClr val="tx1"/>
              </a:solidFill>
              <a:latin typeface="+mj-lt"/>
            </a:endParaRPr>
          </a:p>
        </p:txBody>
      </p:sp>
      <p:pic>
        <p:nvPicPr>
          <p:cNvPr id="5" name="Picture 2" descr="Image result for denmark flag"/>
          <p:cNvPicPr>
            <a:picLocks noChangeAspect="1" noChangeArrowheads="1"/>
          </p:cNvPicPr>
          <p:nvPr/>
        </p:nvPicPr>
        <p:blipFill>
          <a:blip r:embed="rId4" cstate="print"/>
          <a:srcRect/>
          <a:stretch>
            <a:fillRect/>
          </a:stretch>
        </p:blipFill>
        <p:spPr bwMode="auto">
          <a:xfrm>
            <a:off x="611560" y="620688"/>
            <a:ext cx="1670204" cy="12687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eaLnBrk="1" hangingPunct="1"/>
            <a:r>
              <a:rPr lang="en-GB" sz="2400" b="1" dirty="0" smtClean="0">
                <a:latin typeface="+mj-lt"/>
                <a:cs typeface="Arial" pitchFamily="34" charset="0"/>
              </a:rPr>
              <a:t>Products in the Pipeline</a:t>
            </a:r>
          </a:p>
        </p:txBody>
      </p:sp>
      <p:pic>
        <p:nvPicPr>
          <p:cNvPr id="3" name="Picture 2"/>
          <p:cNvPicPr>
            <a:picLocks noChangeAspect="1"/>
          </p:cNvPicPr>
          <p:nvPr/>
        </p:nvPicPr>
        <p:blipFill>
          <a:blip r:embed="rId3"/>
          <a:stretch>
            <a:fillRect/>
          </a:stretch>
        </p:blipFill>
        <p:spPr>
          <a:xfrm>
            <a:off x="0" y="2311441"/>
            <a:ext cx="9144000" cy="22351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sz="2400" b="1" dirty="0" smtClean="0">
                <a:latin typeface="+mj-lt"/>
                <a:cs typeface="Arial" pitchFamily="34" charset="0"/>
              </a:rPr>
              <a:t>Biotechnology Financing in Denmark – 5 year report</a:t>
            </a:r>
          </a:p>
        </p:txBody>
      </p:sp>
      <p:pic>
        <p:nvPicPr>
          <p:cNvPr id="2" name="Picture 1"/>
          <p:cNvPicPr>
            <a:picLocks noChangeAspect="1"/>
          </p:cNvPicPr>
          <p:nvPr/>
        </p:nvPicPr>
        <p:blipFill>
          <a:blip r:embed="rId3"/>
          <a:stretch>
            <a:fillRect/>
          </a:stretch>
        </p:blipFill>
        <p:spPr>
          <a:xfrm>
            <a:off x="420143" y="1772817"/>
            <a:ext cx="8484232" cy="338437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sz="2400" b="1" dirty="0" smtClean="0">
                <a:latin typeface="+mj-lt"/>
                <a:cs typeface="Arial" pitchFamily="34" charset="0"/>
              </a:rPr>
              <a:t>Major Biotech Financing Rounds (H2 2016 – H1 2017)</a:t>
            </a:r>
          </a:p>
        </p:txBody>
      </p:sp>
      <p:graphicFrame>
        <p:nvGraphicFramePr>
          <p:cNvPr id="7" name="Table 6"/>
          <p:cNvGraphicFramePr>
            <a:graphicFrameLocks noGrp="1"/>
          </p:cNvGraphicFramePr>
          <p:nvPr>
            <p:extLst>
              <p:ext uri="{D42A27DB-BD31-4B8C-83A1-F6EECF244321}">
                <p14:modId xmlns:p14="http://schemas.microsoft.com/office/powerpoint/2010/main" val="2024520841"/>
              </p:ext>
            </p:extLst>
          </p:nvPr>
        </p:nvGraphicFramePr>
        <p:xfrm>
          <a:off x="467544" y="2060849"/>
          <a:ext cx="8104984" cy="2678795"/>
        </p:xfrm>
        <a:graphic>
          <a:graphicData uri="http://schemas.openxmlformats.org/drawingml/2006/table">
            <a:tbl>
              <a:tblPr firstRow="1" bandRow="1">
                <a:tableStyleId>{85BE263C-DBD7-4A20-BB59-AAB30ACAA65A}</a:tableStyleId>
              </a:tblPr>
              <a:tblGrid>
                <a:gridCol w="1736782"/>
                <a:gridCol w="4606249"/>
                <a:gridCol w="1761953"/>
              </a:tblGrid>
              <a:tr h="824246">
                <a:tc>
                  <a:txBody>
                    <a:bodyPr/>
                    <a:lstStyle/>
                    <a:p>
                      <a:pPr algn="ctr">
                        <a:lnSpc>
                          <a:spcPct val="115000"/>
                        </a:lnSpc>
                        <a:spcAft>
                          <a:spcPts val="0"/>
                        </a:spcAft>
                      </a:pPr>
                      <a:r>
                        <a:rPr lang="en-US" sz="1400" kern="1200" dirty="0" smtClean="0">
                          <a:solidFill>
                            <a:schemeClr val="dk1"/>
                          </a:solidFill>
                          <a:latin typeface="+mj-lt"/>
                          <a:ea typeface="Calibri"/>
                          <a:cs typeface="Times New Roman"/>
                        </a:rPr>
                        <a:t>Company</a:t>
                      </a:r>
                      <a:endParaRPr lang="en-US" sz="1400" kern="1200" dirty="0">
                        <a:solidFill>
                          <a:schemeClr val="dk1"/>
                        </a:solidFill>
                        <a:latin typeface="+mj-lt"/>
                        <a:ea typeface="Calibri"/>
                        <a:cs typeface="Times New Roman"/>
                      </a:endParaRPr>
                    </a:p>
                  </a:txBody>
                  <a:tcPr marL="68580" marR="68580" marT="0" marB="0" anchor="ctr"/>
                </a:tc>
                <a:tc>
                  <a:txBody>
                    <a:bodyPr/>
                    <a:lstStyle/>
                    <a:p>
                      <a:pPr algn="ctr">
                        <a:lnSpc>
                          <a:spcPct val="115000"/>
                        </a:lnSpc>
                        <a:spcAft>
                          <a:spcPts val="0"/>
                        </a:spcAft>
                      </a:pPr>
                      <a:r>
                        <a:rPr lang="en-US" sz="1400" kern="1200" dirty="0">
                          <a:solidFill>
                            <a:schemeClr val="dk1"/>
                          </a:solidFill>
                          <a:latin typeface="+mj-lt"/>
                          <a:ea typeface="Calibri"/>
                          <a:cs typeface="Times New Roman"/>
                        </a:rPr>
                        <a:t>Sector</a:t>
                      </a:r>
                    </a:p>
                  </a:txBody>
                  <a:tcPr marL="68580" marR="68580" marT="0" marB="0" anchor="ctr"/>
                </a:tc>
                <a:tc>
                  <a:txBody>
                    <a:bodyPr/>
                    <a:lstStyle/>
                    <a:p>
                      <a:pPr algn="ctr">
                        <a:lnSpc>
                          <a:spcPct val="115000"/>
                        </a:lnSpc>
                        <a:spcAft>
                          <a:spcPts val="0"/>
                        </a:spcAft>
                      </a:pPr>
                      <a:r>
                        <a:rPr lang="en-US" sz="1400" kern="1200" dirty="0" smtClean="0">
                          <a:solidFill>
                            <a:schemeClr val="dk1"/>
                          </a:solidFill>
                          <a:latin typeface="+mj-lt"/>
                          <a:ea typeface="Calibri"/>
                          <a:cs typeface="Times New Roman"/>
                        </a:rPr>
                        <a:t>USD M</a:t>
                      </a:r>
                      <a:endParaRPr lang="en-US" sz="1400" kern="1200" dirty="0">
                        <a:solidFill>
                          <a:schemeClr val="dk1"/>
                        </a:solidFill>
                        <a:latin typeface="+mj-lt"/>
                        <a:ea typeface="Calibri"/>
                        <a:cs typeface="Times New Roman"/>
                      </a:endParaRPr>
                    </a:p>
                  </a:txBody>
                  <a:tcPr marL="68580" marR="68580" marT="0" marB="0" anchor="ctr"/>
                </a:tc>
              </a:tr>
              <a:tr h="618183">
                <a:tc>
                  <a:txBody>
                    <a:bodyPr/>
                    <a:lstStyle/>
                    <a:p>
                      <a:pPr algn="ctr" fontAlgn="ctr"/>
                      <a:r>
                        <a:rPr lang="de-CH" sz="1400" kern="1200" dirty="0">
                          <a:solidFill>
                            <a:schemeClr val="dk1"/>
                          </a:solidFill>
                          <a:latin typeface="+mn-lt"/>
                          <a:ea typeface="Calibri"/>
                          <a:cs typeface="Times New Roman"/>
                        </a:rPr>
                        <a:t>Dermtreat ApS</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latin typeface="+mj-lt"/>
                          <a:ea typeface="Calibri"/>
                          <a:cs typeface="Times New Roman"/>
                        </a:rPr>
                        <a:t>Biotech – Therapeutics &amp; Diagnostics</a:t>
                      </a:r>
                    </a:p>
                  </a:txBody>
                  <a:tcPr marL="68580" marR="68580" marT="0" marB="0" anchor="ctr"/>
                </a:tc>
                <a:tc>
                  <a:txBody>
                    <a:bodyPr/>
                    <a:lstStyle/>
                    <a:p>
                      <a:pPr algn="ctr">
                        <a:lnSpc>
                          <a:spcPct val="115000"/>
                        </a:lnSpc>
                        <a:spcAft>
                          <a:spcPts val="0"/>
                        </a:spcAft>
                      </a:pPr>
                      <a:r>
                        <a:rPr lang="en-US" sz="1400" kern="1200" dirty="0" smtClean="0">
                          <a:solidFill>
                            <a:schemeClr val="dk1"/>
                          </a:solidFill>
                          <a:latin typeface="+mj-lt"/>
                          <a:ea typeface="Calibri"/>
                          <a:cs typeface="Times New Roman"/>
                        </a:rPr>
                        <a:t>18</a:t>
                      </a:r>
                    </a:p>
                  </a:txBody>
                  <a:tcPr marL="68580" marR="68580" marT="0" marB="0" anchor="ctr"/>
                </a:tc>
              </a:tr>
              <a:tr h="618183">
                <a:tc>
                  <a:txBody>
                    <a:bodyPr/>
                    <a:lstStyle/>
                    <a:p>
                      <a:pPr algn="ctr" fontAlgn="ctr"/>
                      <a:r>
                        <a:rPr lang="de-CH" sz="1400" kern="1200" dirty="0">
                          <a:solidFill>
                            <a:schemeClr val="dk1"/>
                          </a:solidFill>
                          <a:latin typeface="+mn-lt"/>
                          <a:ea typeface="Calibri"/>
                          <a:cs typeface="Times New Roman"/>
                        </a:rPr>
                        <a:t>Orphazyme ApS</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latin typeface="+mn-lt"/>
                          <a:ea typeface="Calibri"/>
                          <a:cs typeface="Times New Roman"/>
                        </a:rPr>
                        <a:t>Biotech – Therapeutics &amp; Diagnostics</a:t>
                      </a:r>
                    </a:p>
                  </a:txBody>
                  <a:tcPr marL="68580" marR="68580" marT="0" marB="0" anchor="ctr"/>
                </a:tc>
                <a:tc>
                  <a:txBody>
                    <a:bodyPr/>
                    <a:lstStyle/>
                    <a:p>
                      <a:pPr algn="ctr">
                        <a:lnSpc>
                          <a:spcPct val="115000"/>
                        </a:lnSpc>
                        <a:spcAft>
                          <a:spcPts val="0"/>
                        </a:spcAft>
                      </a:pPr>
                      <a:r>
                        <a:rPr lang="en-US" sz="1400" kern="1200" dirty="0" smtClean="0">
                          <a:solidFill>
                            <a:schemeClr val="dk1"/>
                          </a:solidFill>
                          <a:latin typeface="+mj-lt"/>
                          <a:ea typeface="Calibri"/>
                          <a:cs typeface="Times New Roman"/>
                        </a:rPr>
                        <a:t>15</a:t>
                      </a:r>
                      <a:endParaRPr lang="en-US" sz="1400" kern="1200" dirty="0">
                        <a:solidFill>
                          <a:schemeClr val="dk1"/>
                        </a:solidFill>
                        <a:latin typeface="+mj-lt"/>
                        <a:ea typeface="Calibri"/>
                        <a:cs typeface="Times New Roman"/>
                      </a:endParaRPr>
                    </a:p>
                  </a:txBody>
                  <a:tcPr marL="68580" marR="68580" marT="0" marB="0" anchor="ctr"/>
                </a:tc>
              </a:tr>
              <a:tr h="618183">
                <a:tc>
                  <a:txBody>
                    <a:bodyPr/>
                    <a:lstStyle/>
                    <a:p>
                      <a:pPr algn="ctr" fontAlgn="ctr"/>
                      <a:r>
                        <a:rPr lang="de-CH" sz="1400" kern="1200" dirty="0">
                          <a:solidFill>
                            <a:schemeClr val="dk1"/>
                          </a:solidFill>
                          <a:latin typeface="+mn-lt"/>
                          <a:ea typeface="Calibri"/>
                          <a:cs typeface="Times New Roman"/>
                        </a:rPr>
                        <a:t>Acesion Pharma ApS</a:t>
                      </a:r>
                    </a:p>
                  </a:txBody>
                  <a:tcPr marL="0" marR="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latin typeface="+mn-lt"/>
                          <a:ea typeface="Calibri"/>
                          <a:cs typeface="Times New Roman"/>
                        </a:rPr>
                        <a:t>Biotech – Therapeutics &amp; Diagnostics</a:t>
                      </a:r>
                    </a:p>
                  </a:txBody>
                  <a:tcPr marL="68580" marR="68580" marT="0" marB="0" anchor="ctr"/>
                </a:tc>
                <a:tc>
                  <a:txBody>
                    <a:bodyPr/>
                    <a:lstStyle/>
                    <a:p>
                      <a:pPr algn="ctr">
                        <a:lnSpc>
                          <a:spcPct val="115000"/>
                        </a:lnSpc>
                        <a:spcAft>
                          <a:spcPts val="0"/>
                        </a:spcAft>
                      </a:pPr>
                      <a:r>
                        <a:rPr lang="en-US" sz="1400" kern="1200" dirty="0" smtClean="0">
                          <a:solidFill>
                            <a:schemeClr val="dk1"/>
                          </a:solidFill>
                          <a:latin typeface="+mj-lt"/>
                          <a:ea typeface="Calibri"/>
                          <a:cs typeface="Times New Roman"/>
                        </a:rPr>
                        <a:t>10</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GB" sz="2400" b="1" dirty="0" smtClean="0">
                <a:latin typeface="+mj-lt"/>
                <a:cs typeface="Arial" pitchFamily="34" charset="0"/>
              </a:rPr>
              <a:t>About Biotechgate</a:t>
            </a:r>
          </a:p>
        </p:txBody>
      </p:sp>
      <p:sp>
        <p:nvSpPr>
          <p:cNvPr id="15363" name="TextBox 2"/>
          <p:cNvSpPr txBox="1">
            <a:spLocks noChangeArrowheads="1"/>
          </p:cNvSpPr>
          <p:nvPr/>
        </p:nvSpPr>
        <p:spPr bwMode="auto">
          <a:xfrm>
            <a:off x="500063" y="1928813"/>
            <a:ext cx="8072437" cy="2585323"/>
          </a:xfrm>
          <a:prstGeom prst="rect">
            <a:avLst/>
          </a:prstGeom>
          <a:noFill/>
          <a:ln w="9525">
            <a:noFill/>
            <a:miter lim="800000"/>
            <a:headEnd/>
            <a:tailEnd/>
          </a:ln>
        </p:spPr>
        <p:txBody>
          <a:bodyPr>
            <a:spAutoFit/>
          </a:bodyPr>
          <a:lstStyle/>
          <a:p>
            <a:r>
              <a:rPr lang="en-GB" sz="1600" dirty="0">
                <a:latin typeface="+mj-lt"/>
                <a:cs typeface="Arial" pitchFamily="34" charset="0"/>
              </a:rPr>
              <a:t>Biotechgate contains </a:t>
            </a:r>
            <a:r>
              <a:rPr lang="en-US" sz="1600" dirty="0" smtClean="0">
                <a:latin typeface="+mj-lt"/>
                <a:cs typeface="Arial" pitchFamily="34" charset="0"/>
              </a:rPr>
              <a:t>over 48,000 </a:t>
            </a:r>
            <a:r>
              <a:rPr lang="en-US" sz="1600" dirty="0">
                <a:latin typeface="+mj-lt"/>
                <a:cs typeface="Arial" pitchFamily="34" charset="0"/>
              </a:rPr>
              <a:t>high quality company profiles which include company descriptions, contact information, product pipeline information, financing rounds and management details. Profiles are regularly updated by the companies themselves, as well as by an experienced database team, to ensure the accuracy and relevance of </a:t>
            </a:r>
            <a:r>
              <a:rPr lang="en-GB" sz="1600" dirty="0">
                <a:latin typeface="+mj-lt"/>
                <a:cs typeface="Arial" pitchFamily="34" charset="0"/>
              </a:rPr>
              <a:t>the data. </a:t>
            </a:r>
          </a:p>
          <a:p>
            <a:endParaRPr lang="en-GB" sz="1600" dirty="0">
              <a:latin typeface="+mj-lt"/>
              <a:cs typeface="Arial" pitchFamily="34" charset="0"/>
            </a:endParaRPr>
          </a:p>
          <a:p>
            <a:endParaRPr lang="en-GB" sz="1600" dirty="0">
              <a:latin typeface="+mj-lt"/>
              <a:cs typeface="Arial" pitchFamily="34" charset="0"/>
            </a:endParaRPr>
          </a:p>
          <a:p>
            <a:endParaRPr lang="en-GB" sz="1600" dirty="0">
              <a:latin typeface="+mj-lt"/>
              <a:cs typeface="Arial" pitchFamily="34" charset="0"/>
            </a:endParaRPr>
          </a:p>
          <a:p>
            <a:r>
              <a:rPr lang="en-GB" sz="1600" dirty="0">
                <a:latin typeface="+mj-lt"/>
                <a:cs typeface="Arial" pitchFamily="34" charset="0"/>
              </a:rPr>
              <a:t>To register for </a:t>
            </a:r>
            <a:r>
              <a:rPr lang="en-GB" sz="1600" dirty="0" smtClean="0">
                <a:latin typeface="+mj-lt"/>
                <a:cs typeface="Arial" pitchFamily="34" charset="0"/>
              </a:rPr>
              <a:t>a trial or to learn </a:t>
            </a:r>
            <a:r>
              <a:rPr lang="en-GB" sz="1600" dirty="0">
                <a:latin typeface="+mj-lt"/>
                <a:cs typeface="Arial" pitchFamily="34" charset="0"/>
              </a:rPr>
              <a:t>more about the different subscription options, please visit </a:t>
            </a:r>
            <a:r>
              <a:rPr lang="en-GB" sz="1600" dirty="0">
                <a:latin typeface="+mj-lt"/>
                <a:cs typeface="Arial" pitchFamily="34" charset="0"/>
                <a:hlinkClick r:id="rId3"/>
              </a:rPr>
              <a:t>www.biotechgate.com</a:t>
            </a:r>
            <a:r>
              <a:rPr lang="en-GB" sz="1600" dirty="0">
                <a:latin typeface="+mj-lt"/>
                <a:cs typeface="Arial" pitchFamily="34" charset="0"/>
              </a:rPr>
              <a:t>. </a:t>
            </a:r>
          </a:p>
          <a:p>
            <a:endParaRPr lang="en-GB"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GB" sz="2400" b="1" dirty="0" smtClean="0">
                <a:latin typeface="+mj-lt"/>
                <a:cs typeface="Arial" pitchFamily="34" charset="0"/>
              </a:rPr>
              <a:t>Terms of Use</a:t>
            </a:r>
          </a:p>
        </p:txBody>
      </p:sp>
      <p:sp>
        <p:nvSpPr>
          <p:cNvPr id="16387" name="Text Box 8"/>
          <p:cNvSpPr txBox="1">
            <a:spLocks noChangeArrowheads="1"/>
          </p:cNvSpPr>
          <p:nvPr/>
        </p:nvSpPr>
        <p:spPr bwMode="auto">
          <a:xfrm>
            <a:off x="428625" y="1643063"/>
            <a:ext cx="8358188" cy="4031873"/>
          </a:xfrm>
          <a:prstGeom prst="rect">
            <a:avLst/>
          </a:prstGeom>
          <a:noFill/>
          <a:ln w="9525">
            <a:noFill/>
            <a:miter lim="800000"/>
            <a:headEnd/>
            <a:tailEnd/>
          </a:ln>
        </p:spPr>
        <p:txBody>
          <a:bodyPr>
            <a:spAutoFit/>
          </a:bodyPr>
          <a:lstStyle/>
          <a:p>
            <a:r>
              <a:rPr lang="en-CA" sz="1600" dirty="0">
                <a:latin typeface="+mj-lt"/>
                <a:cs typeface="Arial" pitchFamily="34" charset="0"/>
              </a:rPr>
              <a:t>The </a:t>
            </a:r>
            <a:r>
              <a:rPr lang="en-CA" sz="1600" dirty="0" smtClean="0">
                <a:latin typeface="+mj-lt"/>
                <a:cs typeface="Arial" pitchFamily="34" charset="0"/>
              </a:rPr>
              <a:t>“Denmark Life Sciences Trend Analysis” </a:t>
            </a:r>
            <a:r>
              <a:rPr lang="en-CA" sz="1600" dirty="0">
                <a:latin typeface="+mj-lt"/>
                <a:cs typeface="Arial" pitchFamily="34" charset="0"/>
              </a:rPr>
              <a:t>is based on data entered in the Biotechgate Database available at www.biotechgate.com. The statistics and graphs in this presentation are based on figures and information entered in this database and we do not guarantee any accuracy hereof.</a:t>
            </a:r>
          </a:p>
          <a:p>
            <a:endParaRPr lang="en-CA" sz="1600" dirty="0">
              <a:latin typeface="+mj-lt"/>
              <a:cs typeface="Arial" pitchFamily="34" charset="0"/>
            </a:endParaRPr>
          </a:p>
          <a:p>
            <a:r>
              <a:rPr lang="en-CA" sz="1600" dirty="0">
                <a:latin typeface="+mj-lt"/>
                <a:cs typeface="Arial" pitchFamily="34" charset="0"/>
              </a:rPr>
              <a:t>The use of the figures and graphs provided in this report is free of charge for any presentations as long as www.biotechgate.com is clearly cited as the source. For all other uses please contact us for terms and conditions.</a:t>
            </a:r>
            <a:br>
              <a:rPr lang="en-CA" sz="1600" dirty="0">
                <a:latin typeface="+mj-lt"/>
                <a:cs typeface="Arial" pitchFamily="34" charset="0"/>
              </a:rPr>
            </a:br>
            <a:r>
              <a:rPr lang="en-CA" sz="1600" dirty="0">
                <a:latin typeface="+mj-lt"/>
                <a:cs typeface="Arial" pitchFamily="34" charset="0"/>
              </a:rPr>
              <a:t/>
            </a:r>
            <a:br>
              <a:rPr lang="en-CA" sz="1600" dirty="0">
                <a:latin typeface="+mj-lt"/>
                <a:cs typeface="Arial" pitchFamily="34" charset="0"/>
              </a:rPr>
            </a:br>
            <a:r>
              <a:rPr lang="en-CA" sz="1600" dirty="0">
                <a:latin typeface="+mj-lt"/>
                <a:cs typeface="Arial" pitchFamily="34" charset="0"/>
              </a:rPr>
              <a:t>Biotechgate</a:t>
            </a:r>
            <a:br>
              <a:rPr lang="en-CA" sz="1600" dirty="0">
                <a:latin typeface="+mj-lt"/>
                <a:cs typeface="Arial" pitchFamily="34" charset="0"/>
              </a:rPr>
            </a:br>
            <a:r>
              <a:rPr lang="en-CA" sz="1600" dirty="0">
                <a:latin typeface="+mj-lt"/>
                <a:cs typeface="Arial" pitchFamily="34" charset="0"/>
              </a:rPr>
              <a:t>c/o Venture Valuation VV AG</a:t>
            </a:r>
            <a:br>
              <a:rPr lang="en-CA" sz="1600" dirty="0">
                <a:latin typeface="+mj-lt"/>
                <a:cs typeface="Arial" pitchFamily="34" charset="0"/>
              </a:rPr>
            </a:br>
            <a:r>
              <a:rPr lang="en-CA" sz="1600" dirty="0" err="1">
                <a:latin typeface="+mj-lt"/>
                <a:cs typeface="Arial" pitchFamily="34" charset="0"/>
              </a:rPr>
              <a:t>Kasernenstrasse</a:t>
            </a:r>
            <a:r>
              <a:rPr lang="en-CA" sz="1600" dirty="0">
                <a:latin typeface="+mj-lt"/>
                <a:cs typeface="Arial" pitchFamily="34" charset="0"/>
              </a:rPr>
              <a:t> 11			</a:t>
            </a:r>
          </a:p>
          <a:p>
            <a:r>
              <a:rPr lang="en-CA" sz="1600" dirty="0">
                <a:latin typeface="+mj-lt"/>
                <a:cs typeface="Arial" pitchFamily="34" charset="0"/>
              </a:rPr>
              <a:t>8004 Zurich			</a:t>
            </a:r>
          </a:p>
          <a:p>
            <a:r>
              <a:rPr lang="en-CA" sz="1600" dirty="0" smtClean="0">
                <a:latin typeface="+mj-lt"/>
                <a:cs typeface="Arial" pitchFamily="34" charset="0"/>
              </a:rPr>
              <a:t>Switzerland</a:t>
            </a:r>
          </a:p>
          <a:p>
            <a:r>
              <a:rPr lang="en-CA" sz="1600" dirty="0">
                <a:latin typeface="+mj-lt"/>
                <a:cs typeface="Arial" pitchFamily="34" charset="0"/>
              </a:rPr>
              <a:t>			</a:t>
            </a:r>
            <a:r>
              <a:rPr lang="en-CA" sz="1600" dirty="0">
                <a:latin typeface="+mj-lt"/>
              </a:rPr>
              <a:t>	</a:t>
            </a:r>
            <a:endParaRPr lang="en-CA" sz="1600" dirty="0" smtClean="0">
              <a:latin typeface="+mj-lt"/>
            </a:endParaRPr>
          </a:p>
          <a:p>
            <a:r>
              <a:rPr lang="en-CA" sz="1600" dirty="0" smtClean="0">
                <a:latin typeface="+mj-lt"/>
                <a:cs typeface="Arial" pitchFamily="34" charset="0"/>
              </a:rPr>
              <a:t>+41 (43) 321 86 60 </a:t>
            </a:r>
            <a:r>
              <a:rPr lang="en-CA" sz="1600" dirty="0">
                <a:latin typeface="+mj-lt"/>
              </a:rPr>
              <a:t>		</a:t>
            </a:r>
            <a:endParaRPr lang="en-CA" sz="1600" dirty="0" smtClean="0">
              <a:latin typeface="+mj-lt"/>
            </a:endParaRPr>
          </a:p>
          <a:p>
            <a:r>
              <a:rPr lang="en-CA" sz="1600" dirty="0" smtClean="0">
                <a:latin typeface="+mj-lt"/>
                <a:cs typeface="Arial" pitchFamily="34" charset="0"/>
              </a:rPr>
              <a:t>www.venturevaluation.com</a:t>
            </a:r>
            <a:r>
              <a:rPr lang="en-CA" sz="1600" dirty="0" smtClean="0">
                <a:latin typeface="+mj-lt"/>
              </a:rPr>
              <a:t>	</a:t>
            </a:r>
            <a:endParaRPr lang="en-CA" sz="16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GB" sz="2400" b="1" dirty="0" smtClean="0">
                <a:latin typeface="+mj-lt"/>
                <a:cs typeface="Arial" pitchFamily="34" charset="0"/>
              </a:rPr>
              <a:t>About Us</a:t>
            </a:r>
          </a:p>
        </p:txBody>
      </p:sp>
      <p:pic>
        <p:nvPicPr>
          <p:cNvPr id="5123" name="Picture 8" descr="BIO_Logo_RGB.jpg"/>
          <p:cNvPicPr>
            <a:picLocks noChangeAspect="1"/>
          </p:cNvPicPr>
          <p:nvPr/>
        </p:nvPicPr>
        <p:blipFill>
          <a:blip r:embed="rId3" cstate="print"/>
          <a:srcRect/>
          <a:stretch>
            <a:fillRect/>
          </a:stretch>
        </p:blipFill>
        <p:spPr bwMode="auto">
          <a:xfrm>
            <a:off x="666750" y="1832825"/>
            <a:ext cx="1547812" cy="501993"/>
          </a:xfrm>
          <a:prstGeom prst="rect">
            <a:avLst/>
          </a:prstGeom>
          <a:noFill/>
          <a:ln w="9525">
            <a:noFill/>
            <a:miter lim="800000"/>
            <a:headEnd/>
            <a:tailEnd/>
          </a:ln>
        </p:spPr>
      </p:pic>
      <p:pic>
        <p:nvPicPr>
          <p:cNvPr id="5124" name="Picture 4" descr="VEV_logo_4C-small.jpg"/>
          <p:cNvPicPr>
            <a:picLocks noChangeAspect="1"/>
          </p:cNvPicPr>
          <p:nvPr/>
        </p:nvPicPr>
        <p:blipFill>
          <a:blip r:embed="rId4" cstate="print"/>
          <a:srcRect/>
          <a:stretch>
            <a:fillRect/>
          </a:stretch>
        </p:blipFill>
        <p:spPr bwMode="auto">
          <a:xfrm>
            <a:off x="395536" y="5229200"/>
            <a:ext cx="2071687" cy="417513"/>
          </a:xfrm>
          <a:prstGeom prst="rect">
            <a:avLst/>
          </a:prstGeom>
          <a:noFill/>
          <a:ln w="9525">
            <a:noFill/>
            <a:miter lim="800000"/>
            <a:headEnd/>
            <a:tailEnd/>
          </a:ln>
        </p:spPr>
      </p:pic>
      <p:sp>
        <p:nvSpPr>
          <p:cNvPr id="5125" name="TextBox 2"/>
          <p:cNvSpPr txBox="1">
            <a:spLocks noChangeArrowheads="1"/>
          </p:cNvSpPr>
          <p:nvPr/>
        </p:nvSpPr>
        <p:spPr bwMode="auto">
          <a:xfrm>
            <a:off x="2500313" y="1579563"/>
            <a:ext cx="6108700" cy="5293757"/>
          </a:xfrm>
          <a:prstGeom prst="rect">
            <a:avLst/>
          </a:prstGeom>
          <a:noFill/>
          <a:ln w="9525">
            <a:noFill/>
            <a:miter lim="800000"/>
            <a:headEnd/>
            <a:tailEnd/>
          </a:ln>
        </p:spPr>
        <p:txBody>
          <a:bodyPr>
            <a:spAutoFit/>
          </a:bodyPr>
          <a:lstStyle/>
          <a:p>
            <a:r>
              <a:rPr lang="en-US" sz="1600" dirty="0">
                <a:latin typeface="Blender Pro Bold" pitchFamily="34" charset="0"/>
                <a:cs typeface="Arial" pitchFamily="34" charset="0"/>
              </a:rPr>
              <a:t>The following statistical information has been obtained from Biotechgate. Biotechgate is a global, comprehensive, Life Sciences </a:t>
            </a:r>
            <a:r>
              <a:rPr lang="en-GB" sz="1600" dirty="0">
                <a:latin typeface="Blender Pro Bold" pitchFamily="34" charset="0"/>
                <a:cs typeface="Arial" pitchFamily="34" charset="0"/>
              </a:rPr>
              <a:t>database encompassing the Biotechnology, </a:t>
            </a:r>
            <a:r>
              <a:rPr lang="en-US" sz="1600" dirty="0">
                <a:latin typeface="Blender Pro Bold" pitchFamily="34" charset="0"/>
                <a:cs typeface="Arial" pitchFamily="34" charset="0"/>
              </a:rPr>
              <a:t>Pharmaceutical and Medical Device industries. </a:t>
            </a:r>
            <a:r>
              <a:rPr lang="en-US" sz="1600" dirty="0">
                <a:latin typeface="Blender Pro Bold" pitchFamily="34" charset="0"/>
                <a:cs typeface="Arial" pitchFamily="34" charset="0"/>
                <a:hlinkClick r:id="rId5"/>
              </a:rPr>
              <a:t>www.biotechgate.com</a:t>
            </a:r>
            <a:endParaRPr lang="en-US" sz="1600" dirty="0">
              <a:latin typeface="Blender Pro Bold" pitchFamily="34" charset="0"/>
              <a:cs typeface="Arial" pitchFamily="34" charset="0"/>
            </a:endParaRPr>
          </a:p>
          <a:p>
            <a:endParaRPr lang="en-US" sz="1600" dirty="0">
              <a:latin typeface="Blender Pro Bold" pitchFamily="34" charset="0"/>
              <a:cs typeface="Arial" pitchFamily="34" charset="0"/>
            </a:endParaRPr>
          </a:p>
          <a:p>
            <a:endParaRPr lang="en-CA" sz="1600" dirty="0" smtClean="0">
              <a:latin typeface="Blender Pro Bold" pitchFamily="34" charset="0"/>
              <a:cs typeface="Arial" pitchFamily="34" charset="0"/>
            </a:endParaRPr>
          </a:p>
          <a:p>
            <a:pPr lvl="0"/>
            <a:r>
              <a:rPr lang="en-CA" sz="1600" dirty="0">
                <a:latin typeface="Blender Pro Bold" pitchFamily="34" charset="0"/>
                <a:cs typeface="Arial" pitchFamily="34" charset="0"/>
              </a:rPr>
              <a:t>The Nordic Life Sciences Database is a part of the global </a:t>
            </a:r>
            <a:r>
              <a:rPr lang="en-CA" sz="1600" dirty="0" err="1">
                <a:latin typeface="Blender Pro Bold" pitchFamily="34" charset="0"/>
                <a:cs typeface="Arial" pitchFamily="34" charset="0"/>
              </a:rPr>
              <a:t>Biotechgate</a:t>
            </a:r>
            <a:r>
              <a:rPr lang="en-CA" sz="1600" dirty="0">
                <a:latin typeface="Blender Pro Bold" pitchFamily="34" charset="0"/>
                <a:cs typeface="Arial" pitchFamily="34" charset="0"/>
              </a:rPr>
              <a:t>. Our Danish partners include </a:t>
            </a:r>
            <a:r>
              <a:rPr lang="en-US" sz="1600" dirty="0">
                <a:latin typeface="Blender Pro Bold" pitchFamily="34" charset="0"/>
                <a:cs typeface="Arial" pitchFamily="34" charset="0"/>
              </a:rPr>
              <a:t>Copenhagen Capacity</a:t>
            </a:r>
            <a:r>
              <a:rPr lang="de-CH" sz="1600" dirty="0">
                <a:latin typeface="Blender Pro Bold" pitchFamily="34" charset="0"/>
                <a:cs typeface="Arial" pitchFamily="34" charset="0"/>
              </a:rPr>
              <a:t> and Medicon Valley</a:t>
            </a:r>
            <a:r>
              <a:rPr lang="en-CA" sz="1600" dirty="0">
                <a:latin typeface="Blender Pro Bold" pitchFamily="34" charset="0"/>
                <a:cs typeface="Arial" pitchFamily="34" charset="0"/>
              </a:rPr>
              <a:t>.</a:t>
            </a:r>
            <a:endParaRPr lang="en-US" sz="1600" dirty="0">
              <a:latin typeface="Blender Pro Bold" pitchFamily="34" charset="0"/>
              <a:cs typeface="Arial" pitchFamily="34" charset="0"/>
            </a:endParaRPr>
          </a:p>
          <a:p>
            <a:pPr lvl="0"/>
            <a:r>
              <a:rPr lang="en-US" sz="1600" dirty="0">
                <a:latin typeface="Blender Pro Bold" pitchFamily="34" charset="0"/>
                <a:cs typeface="Arial" pitchFamily="34" charset="0"/>
                <a:hlinkClick r:id="rId6"/>
              </a:rPr>
              <a:t>www.nordic-lifesciences.com</a:t>
            </a:r>
            <a:endParaRPr lang="en-US" sz="1600" dirty="0">
              <a:latin typeface="Blender Pro Bold" pitchFamily="34" charset="0"/>
              <a:cs typeface="Arial" pitchFamily="34" charset="0"/>
            </a:endParaRPr>
          </a:p>
          <a:p>
            <a:endParaRPr lang="en-US" sz="1600" dirty="0">
              <a:latin typeface="Blender Pro Bold" pitchFamily="34" charset="0"/>
              <a:cs typeface="Arial" pitchFamily="34" charset="0"/>
            </a:endParaRPr>
          </a:p>
          <a:p>
            <a:endParaRPr lang="en-US" sz="1600" dirty="0" smtClean="0">
              <a:latin typeface="Blender Pro Bold" pitchFamily="34" charset="0"/>
              <a:cs typeface="Arial" pitchFamily="34" charset="0"/>
            </a:endParaRPr>
          </a:p>
          <a:p>
            <a:endParaRPr lang="en-US" sz="1600" dirty="0" smtClean="0">
              <a:latin typeface="Blender Pro Bold" pitchFamily="34" charset="0"/>
              <a:cs typeface="Arial" pitchFamily="34" charset="0"/>
            </a:endParaRPr>
          </a:p>
          <a:p>
            <a:r>
              <a:rPr lang="en-US" sz="1600" dirty="0" err="1" smtClean="0">
                <a:latin typeface="Blender Pro Bold" pitchFamily="34" charset="0"/>
                <a:cs typeface="Arial" pitchFamily="34" charset="0"/>
              </a:rPr>
              <a:t>Biotechgate</a:t>
            </a:r>
            <a:r>
              <a:rPr lang="en-US" sz="1600" dirty="0" smtClean="0">
                <a:latin typeface="Blender Pro Bold" pitchFamily="34" charset="0"/>
                <a:cs typeface="Arial" pitchFamily="34" charset="0"/>
              </a:rPr>
              <a:t> </a:t>
            </a:r>
            <a:r>
              <a:rPr lang="en-US" sz="1600" dirty="0">
                <a:latin typeface="Blender Pro Bold" pitchFamily="34" charset="0"/>
                <a:cs typeface="Arial" pitchFamily="34" charset="0"/>
              </a:rPr>
              <a:t>is owned and operated by Venture Valuation AG, a Zurich based company specializing in independent assessment and valuation of technology-driven companies in high growth industries, such as the Life Sciences (Biotech, </a:t>
            </a:r>
            <a:r>
              <a:rPr lang="en-US" sz="1600" dirty="0" err="1">
                <a:latin typeface="Blender Pro Bold" pitchFamily="34" charset="0"/>
                <a:cs typeface="Arial" pitchFamily="34" charset="0"/>
              </a:rPr>
              <a:t>Pharma</a:t>
            </a:r>
            <a:r>
              <a:rPr lang="en-US" sz="1600" dirty="0">
                <a:latin typeface="Blender Pro Bold" pitchFamily="34" charset="0"/>
                <a:cs typeface="Arial" pitchFamily="34" charset="0"/>
              </a:rPr>
              <a:t>, </a:t>
            </a:r>
            <a:r>
              <a:rPr lang="en-US" sz="1600" dirty="0" err="1">
                <a:latin typeface="Blender Pro Bold" pitchFamily="34" charset="0"/>
                <a:cs typeface="Arial" pitchFamily="34" charset="0"/>
              </a:rPr>
              <a:t>Medtech</a:t>
            </a:r>
            <a:r>
              <a:rPr lang="en-US" sz="1600" dirty="0">
                <a:latin typeface="Blender Pro Bold" pitchFamily="34" charset="0"/>
                <a:cs typeface="Arial" pitchFamily="34" charset="0"/>
              </a:rPr>
              <a:t>), ICT, high-tech, Nanotech, </a:t>
            </a:r>
            <a:r>
              <a:rPr lang="en-US" sz="1600" dirty="0" err="1">
                <a:latin typeface="Blender Pro Bold" pitchFamily="34" charset="0"/>
                <a:cs typeface="Arial" pitchFamily="34" charset="0"/>
              </a:rPr>
              <a:t>Cleantech</a:t>
            </a:r>
            <a:r>
              <a:rPr lang="en-US" sz="1600" dirty="0">
                <a:latin typeface="Blender Pro Bold" pitchFamily="34" charset="0"/>
                <a:cs typeface="Arial" pitchFamily="34" charset="0"/>
              </a:rPr>
              <a:t> and Renewable energy.  </a:t>
            </a:r>
            <a:r>
              <a:rPr lang="en-US" sz="1600" dirty="0">
                <a:latin typeface="Blender Pro Bold" pitchFamily="34" charset="0"/>
                <a:cs typeface="Arial" pitchFamily="34" charset="0"/>
                <a:hlinkClick r:id="rId7"/>
              </a:rPr>
              <a:t>www.venturevaluation.com</a:t>
            </a:r>
            <a:r>
              <a:rPr lang="en-US" sz="1600" dirty="0">
                <a:latin typeface="Blender Pro Bold" pitchFamily="34" charset="0"/>
                <a:cs typeface="Arial" pitchFamily="34" charset="0"/>
              </a:rPr>
              <a:t> </a:t>
            </a:r>
          </a:p>
          <a:p>
            <a:endParaRPr lang="en-GB" dirty="0">
              <a:latin typeface="Blender Pro Book" pitchFamily="34" charset="0"/>
            </a:endParaRPr>
          </a:p>
        </p:txBody>
      </p:sp>
      <p:pic>
        <p:nvPicPr>
          <p:cNvPr id="9" name="Picture 8" descr="BIO_Logo_RGB.jpg"/>
          <p:cNvPicPr>
            <a:picLocks noChangeAspect="1"/>
          </p:cNvPicPr>
          <p:nvPr/>
        </p:nvPicPr>
        <p:blipFill>
          <a:blip r:embed="rId8" cstate="print"/>
          <a:stretch>
            <a:fillRect/>
          </a:stretch>
        </p:blipFill>
        <p:spPr bwMode="auto">
          <a:xfrm>
            <a:off x="611560" y="3140968"/>
            <a:ext cx="1371600" cy="381000"/>
          </a:xfrm>
          <a:prstGeom prst="rect">
            <a:avLst/>
          </a:prstGeom>
          <a:noFill/>
          <a:ln w="9525">
            <a:noFill/>
            <a:miter lim="800000"/>
            <a:headEnd/>
            <a:tailEnd/>
          </a:ln>
        </p:spPr>
      </p:pic>
      <p:pic>
        <p:nvPicPr>
          <p:cNvPr id="10" name="Picture 8" descr="BIO_Logo_RGB.jpg"/>
          <p:cNvPicPr>
            <a:picLocks noChangeAspect="1"/>
          </p:cNvPicPr>
          <p:nvPr/>
        </p:nvPicPr>
        <p:blipFill>
          <a:blip r:embed="rId9" cstate="print"/>
          <a:stretch>
            <a:fillRect/>
          </a:stretch>
        </p:blipFill>
        <p:spPr bwMode="auto">
          <a:xfrm>
            <a:off x="467544" y="3861048"/>
            <a:ext cx="1762125" cy="246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1520" y="274638"/>
            <a:ext cx="8229600" cy="1143000"/>
          </a:xfrm>
        </p:spPr>
        <p:txBody>
          <a:bodyPr>
            <a:normAutofit/>
          </a:bodyPr>
          <a:lstStyle/>
          <a:p>
            <a:pPr eaLnBrk="1" hangingPunct="1"/>
            <a:r>
              <a:rPr lang="en-GB" sz="2400" b="1" dirty="0" smtClean="0">
                <a:latin typeface="+mj-lt"/>
                <a:cs typeface="Arial" pitchFamily="34" charset="0"/>
              </a:rPr>
              <a:t>Overview of the Danish Life-science Industry</a:t>
            </a:r>
          </a:p>
        </p:txBody>
      </p:sp>
      <p:graphicFrame>
        <p:nvGraphicFramePr>
          <p:cNvPr id="4" name="Table 3"/>
          <p:cNvGraphicFramePr>
            <a:graphicFrameLocks noGrp="1"/>
          </p:cNvGraphicFramePr>
          <p:nvPr>
            <p:extLst>
              <p:ext uri="{D42A27DB-BD31-4B8C-83A1-F6EECF244321}">
                <p14:modId xmlns:p14="http://schemas.microsoft.com/office/powerpoint/2010/main" val="4189654082"/>
              </p:ext>
            </p:extLst>
          </p:nvPr>
        </p:nvGraphicFramePr>
        <p:xfrm>
          <a:off x="251520" y="1484783"/>
          <a:ext cx="8640960" cy="4713232"/>
        </p:xfrm>
        <a:graphic>
          <a:graphicData uri="http://schemas.openxmlformats.org/drawingml/2006/table">
            <a:tbl>
              <a:tblPr firstRow="1" bandRow="1">
                <a:tableStyleId>{85BE263C-DBD7-4A20-BB59-AAB30ACAA65A}</a:tableStyleId>
              </a:tblPr>
              <a:tblGrid>
                <a:gridCol w="6250182"/>
                <a:gridCol w="2390778"/>
              </a:tblGrid>
              <a:tr h="392751">
                <a:tc gridSpan="2">
                  <a:txBody>
                    <a:bodyPr/>
                    <a:lstStyle/>
                    <a:p>
                      <a:pPr marL="0" algn="l" defTabSz="914400" rtl="0" eaLnBrk="1" latinLnBrk="0" hangingPunct="1">
                        <a:lnSpc>
                          <a:spcPct val="115000"/>
                        </a:lnSpc>
                        <a:spcAft>
                          <a:spcPts val="0"/>
                        </a:spcAft>
                      </a:pPr>
                      <a:r>
                        <a:rPr lang="en-US" sz="1800" kern="1200" dirty="0" smtClean="0">
                          <a:solidFill>
                            <a:schemeClr val="dk1"/>
                          </a:solidFill>
                          <a:latin typeface="+mj-lt"/>
                          <a:ea typeface="Calibri"/>
                          <a:cs typeface="Times New Roman"/>
                        </a:rPr>
                        <a:t>2017 </a:t>
                      </a:r>
                      <a:r>
                        <a:rPr lang="en-US" sz="1800" kern="1200" dirty="0">
                          <a:solidFill>
                            <a:schemeClr val="dk1"/>
                          </a:solidFill>
                          <a:latin typeface="+mj-lt"/>
                          <a:ea typeface="Calibri"/>
                          <a:cs typeface="Times New Roman"/>
                        </a:rPr>
                        <a:t>Statistics</a:t>
                      </a:r>
                    </a:p>
                  </a:txBody>
                  <a:tcPr marL="68580" marR="68580" marT="0" marB="0"/>
                </a:tc>
                <a:tc hMerge="1">
                  <a:txBody>
                    <a:bodyPr/>
                    <a:lstStyle/>
                    <a:p>
                      <a:pPr algn="ctr">
                        <a:lnSpc>
                          <a:spcPct val="115000"/>
                        </a:lnSpc>
                        <a:spcAft>
                          <a:spcPts val="0"/>
                        </a:spcAft>
                      </a:pPr>
                      <a:endParaRPr lang="en-US" sz="1800" dirty="0">
                        <a:solidFill>
                          <a:schemeClr val="tx1"/>
                        </a:solidFill>
                        <a:latin typeface="Blender Pro Bold" pitchFamily="34" charset="0"/>
                        <a:ea typeface="Calibri"/>
                        <a:cs typeface="Times New Roman"/>
                      </a:endParaRPr>
                    </a:p>
                  </a:txBody>
                  <a:tcPr marL="68580" marR="68580" marT="0" marB="0" anchor="ctr"/>
                </a:tc>
              </a:tr>
              <a:tr h="392751">
                <a:tc>
                  <a:txBody>
                    <a:bodyPr/>
                    <a:lstStyle/>
                    <a:p>
                      <a:pPr marL="0" algn="l" defTabSz="914400" rtl="0" eaLnBrk="1" latinLnBrk="0" hangingPunct="1">
                        <a:lnSpc>
                          <a:spcPct val="115000"/>
                        </a:lnSpc>
                        <a:spcAft>
                          <a:spcPts val="0"/>
                        </a:spcAft>
                      </a:pPr>
                      <a:r>
                        <a:rPr lang="en-US" sz="1400" kern="1200" dirty="0">
                          <a:solidFill>
                            <a:schemeClr val="dk1"/>
                          </a:solidFill>
                          <a:latin typeface="+mj-lt"/>
                          <a:ea typeface="Calibri"/>
                          <a:cs typeface="Times New Roman"/>
                        </a:rPr>
                        <a:t>Total Biotech Companies</a:t>
                      </a:r>
                    </a:p>
                  </a:txBody>
                  <a:tcPr marL="68580" marR="68580" marT="0" marB="0" anchor="ct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mj-lt"/>
                          <a:ea typeface="Calibri"/>
                          <a:cs typeface="Times New Roman"/>
                        </a:rPr>
                        <a:t>175</a:t>
                      </a:r>
                      <a:endParaRPr lang="en-GB" sz="1400" kern="1200" dirty="0">
                        <a:solidFill>
                          <a:schemeClr val="dk1"/>
                        </a:solidFill>
                        <a:latin typeface="+mj-lt"/>
                        <a:ea typeface="Calibri"/>
                        <a:cs typeface="Times New Roman"/>
                      </a:endParaRPr>
                    </a:p>
                  </a:txBody>
                  <a:tcPr marL="68580" marR="68580" marT="0" marB="0" anchor="ctr"/>
                </a:tc>
              </a:tr>
              <a:tr h="392751">
                <a:tc>
                  <a:txBody>
                    <a:bodyPr/>
                    <a:lstStyle/>
                    <a:p>
                      <a:pPr marL="0" algn="l" defTabSz="914400" rtl="0" eaLnBrk="1" latinLnBrk="0" hangingPunct="1">
                        <a:lnSpc>
                          <a:spcPct val="115000"/>
                        </a:lnSpc>
                        <a:spcAft>
                          <a:spcPts val="0"/>
                        </a:spcAft>
                      </a:pPr>
                      <a:r>
                        <a:rPr lang="en-US" sz="1400" kern="1200" dirty="0" err="1" smtClean="0">
                          <a:solidFill>
                            <a:schemeClr val="dk1"/>
                          </a:solidFill>
                          <a:latin typeface="+mj-lt"/>
                          <a:ea typeface="Calibri"/>
                          <a:cs typeface="Times New Roman"/>
                        </a:rPr>
                        <a:t>Medtech</a:t>
                      </a:r>
                      <a:r>
                        <a:rPr lang="en-US" sz="1400" kern="1200" dirty="0" smtClean="0">
                          <a:solidFill>
                            <a:schemeClr val="dk1"/>
                          </a:solidFill>
                          <a:latin typeface="+mj-lt"/>
                          <a:ea typeface="Calibri"/>
                          <a:cs typeface="Times New Roman"/>
                        </a:rPr>
                        <a:t> companies</a:t>
                      </a:r>
                      <a:endParaRPr lang="en-US" sz="1400" kern="1200" dirty="0">
                        <a:solidFill>
                          <a:schemeClr val="dk1"/>
                        </a:solidFill>
                        <a:latin typeface="+mj-lt"/>
                        <a:ea typeface="Calibri"/>
                        <a:cs typeface="Times New Roman"/>
                      </a:endParaRPr>
                    </a:p>
                  </a:txBody>
                  <a:tcPr marL="68580" marR="68580" marT="0" marB="0" anchor="ct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mj-lt"/>
                          <a:ea typeface="Calibri"/>
                          <a:cs typeface="Times New Roman"/>
                        </a:rPr>
                        <a:t>99</a:t>
                      </a:r>
                      <a:endParaRPr lang="en-GB" sz="1400" kern="1200" dirty="0">
                        <a:solidFill>
                          <a:schemeClr val="dk1"/>
                        </a:solidFill>
                        <a:latin typeface="+mj-lt"/>
                        <a:ea typeface="Calibri"/>
                        <a:cs typeface="Times New Roman"/>
                      </a:endParaRPr>
                    </a:p>
                  </a:txBody>
                  <a:tcPr marL="68580" marR="68580" marT="0" marB="0" anchor="ctr"/>
                </a:tc>
              </a:tr>
              <a:tr h="392751">
                <a:tc>
                  <a:txBody>
                    <a:bodyPr/>
                    <a:lstStyle/>
                    <a:p>
                      <a:pPr marL="0" algn="l" defTabSz="914400" rtl="0" eaLnBrk="1" latinLnBrk="0" hangingPunct="1">
                        <a:lnSpc>
                          <a:spcPct val="115000"/>
                        </a:lnSpc>
                        <a:spcAft>
                          <a:spcPts val="0"/>
                        </a:spcAft>
                      </a:pPr>
                      <a:r>
                        <a:rPr lang="en-US" sz="1400" kern="1200" dirty="0" err="1" smtClean="0">
                          <a:solidFill>
                            <a:schemeClr val="dk1"/>
                          </a:solidFill>
                          <a:latin typeface="+mj-lt"/>
                          <a:ea typeface="Calibri"/>
                          <a:cs typeface="Times New Roman"/>
                        </a:rPr>
                        <a:t>Pharma</a:t>
                      </a:r>
                      <a:r>
                        <a:rPr lang="en-US" sz="1400" kern="1200" dirty="0" smtClean="0">
                          <a:solidFill>
                            <a:schemeClr val="dk1"/>
                          </a:solidFill>
                          <a:latin typeface="+mj-lt"/>
                          <a:ea typeface="Calibri"/>
                          <a:cs typeface="Times New Roman"/>
                        </a:rPr>
                        <a:t> companies</a:t>
                      </a:r>
                      <a:endParaRPr lang="en-US" sz="1400" kern="1200" dirty="0">
                        <a:solidFill>
                          <a:schemeClr val="dk1"/>
                        </a:solidFill>
                        <a:latin typeface="+mj-lt"/>
                        <a:ea typeface="Calibri"/>
                        <a:cs typeface="Times New Roman"/>
                      </a:endParaRPr>
                    </a:p>
                  </a:txBody>
                  <a:tcPr marL="68580" marR="68580" marT="0" marB="0" anchor="ct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mj-lt"/>
                          <a:ea typeface="Calibri"/>
                          <a:cs typeface="Times New Roman"/>
                        </a:rPr>
                        <a:t>12</a:t>
                      </a:r>
                      <a:endParaRPr lang="en-GB" sz="1400" kern="1200" dirty="0">
                        <a:solidFill>
                          <a:schemeClr val="dk1"/>
                        </a:solidFill>
                        <a:latin typeface="+mj-lt"/>
                        <a:ea typeface="Calibri"/>
                        <a:cs typeface="Times New Roman"/>
                      </a:endParaRPr>
                    </a:p>
                  </a:txBody>
                  <a:tcPr marL="68580" marR="68580" marT="0" marB="0" anchor="ctr"/>
                </a:tc>
              </a:tr>
              <a:tr h="392751">
                <a:tc>
                  <a:txBody>
                    <a:bodyPr/>
                    <a:lstStyle/>
                    <a:p>
                      <a:pPr marL="0" algn="l" defTabSz="914400" rtl="0" eaLnBrk="1" latinLnBrk="0" hangingPunct="1">
                        <a:lnSpc>
                          <a:spcPct val="115000"/>
                        </a:lnSpc>
                        <a:spcAft>
                          <a:spcPts val="0"/>
                        </a:spcAft>
                      </a:pPr>
                      <a:r>
                        <a:rPr lang="en-US" sz="1400" kern="1200" dirty="0" smtClean="0">
                          <a:solidFill>
                            <a:schemeClr val="dk1"/>
                          </a:solidFill>
                          <a:latin typeface="+mj-lt"/>
                          <a:ea typeface="Calibri"/>
                          <a:cs typeface="Times New Roman"/>
                        </a:rPr>
                        <a:t>Investor companies</a:t>
                      </a:r>
                      <a:endParaRPr lang="en-US" sz="1400" kern="1200" dirty="0">
                        <a:solidFill>
                          <a:schemeClr val="dk1"/>
                        </a:solidFill>
                        <a:latin typeface="+mj-lt"/>
                        <a:ea typeface="Calibri"/>
                        <a:cs typeface="Times New Roman"/>
                      </a:endParaRPr>
                    </a:p>
                  </a:txBody>
                  <a:tcPr marL="68580" marR="68580" marT="0" marB="0" anchor="ct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mj-lt"/>
                          <a:ea typeface="Calibri"/>
                          <a:cs typeface="Times New Roman"/>
                        </a:rPr>
                        <a:t>15</a:t>
                      </a:r>
                      <a:endParaRPr lang="en-GB" sz="1400" kern="1200" dirty="0">
                        <a:solidFill>
                          <a:schemeClr val="dk1"/>
                        </a:solidFill>
                        <a:latin typeface="+mj-lt"/>
                        <a:ea typeface="Calibri"/>
                        <a:cs typeface="Times New Roman"/>
                      </a:endParaRPr>
                    </a:p>
                  </a:txBody>
                  <a:tcPr marL="68580" marR="68580" marT="0" marB="0" anchor="ctr"/>
                </a:tc>
              </a:tr>
              <a:tr h="392751">
                <a:tc>
                  <a:txBody>
                    <a:bodyPr/>
                    <a:lstStyle/>
                    <a:p>
                      <a:pPr marL="0" algn="l" defTabSz="914400" rtl="0" eaLnBrk="1" latinLnBrk="0" hangingPunct="1">
                        <a:lnSpc>
                          <a:spcPct val="115000"/>
                        </a:lnSpc>
                        <a:spcAft>
                          <a:spcPts val="0"/>
                        </a:spcAft>
                      </a:pPr>
                      <a:r>
                        <a:rPr lang="en-US" sz="1400" kern="1200" dirty="0" smtClean="0">
                          <a:solidFill>
                            <a:schemeClr val="dk1"/>
                          </a:solidFill>
                          <a:latin typeface="+mj-lt"/>
                          <a:ea typeface="Calibri"/>
                          <a:cs typeface="Times New Roman"/>
                        </a:rPr>
                        <a:t>Public  / Non-Profit Organizations / Medical Facilities</a:t>
                      </a:r>
                      <a:endParaRPr lang="en-US" sz="1400" kern="1200" dirty="0">
                        <a:solidFill>
                          <a:schemeClr val="dk1"/>
                        </a:solidFill>
                        <a:latin typeface="+mj-lt"/>
                        <a:ea typeface="Calibri"/>
                        <a:cs typeface="Times New Roman"/>
                      </a:endParaRPr>
                    </a:p>
                  </a:txBody>
                  <a:tcPr marL="68580" marR="68580" marT="0" marB="0" anchor="ct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mj-lt"/>
                          <a:ea typeface="Calibri"/>
                          <a:cs typeface="Times New Roman"/>
                        </a:rPr>
                        <a:t>48</a:t>
                      </a:r>
                      <a:endParaRPr lang="en-GB" sz="1400" kern="1200" dirty="0">
                        <a:solidFill>
                          <a:schemeClr val="dk1"/>
                        </a:solidFill>
                        <a:latin typeface="+mj-lt"/>
                        <a:ea typeface="Calibri"/>
                        <a:cs typeface="Times New Roman"/>
                      </a:endParaRPr>
                    </a:p>
                  </a:txBody>
                  <a:tcPr marL="68580" marR="68580" marT="0" marB="0" anchor="ctr"/>
                </a:tc>
              </a:tr>
              <a:tr h="392751">
                <a:tc>
                  <a:txBody>
                    <a:bodyPr/>
                    <a:lstStyle/>
                    <a:p>
                      <a:pPr marL="0" algn="l" defTabSz="914400" rtl="0" eaLnBrk="1" latinLnBrk="0" hangingPunct="1">
                        <a:lnSpc>
                          <a:spcPct val="115000"/>
                        </a:lnSpc>
                        <a:spcAft>
                          <a:spcPts val="0"/>
                        </a:spcAft>
                      </a:pPr>
                      <a:r>
                        <a:rPr lang="en-US" sz="1400" kern="1200" dirty="0" smtClean="0">
                          <a:solidFill>
                            <a:schemeClr val="dk1"/>
                          </a:solidFill>
                          <a:latin typeface="+mj-lt"/>
                          <a:ea typeface="Calibri"/>
                          <a:cs typeface="Times New Roman"/>
                        </a:rPr>
                        <a:t>Other life science</a:t>
                      </a:r>
                      <a:r>
                        <a:rPr lang="en-US" sz="1400" kern="1200" baseline="0" dirty="0" smtClean="0">
                          <a:solidFill>
                            <a:schemeClr val="dk1"/>
                          </a:solidFill>
                          <a:latin typeface="+mj-lt"/>
                          <a:ea typeface="Calibri"/>
                          <a:cs typeface="Times New Roman"/>
                        </a:rPr>
                        <a:t> related</a:t>
                      </a:r>
                      <a:r>
                        <a:rPr lang="en-US" sz="1400" kern="1200" dirty="0" smtClean="0">
                          <a:solidFill>
                            <a:schemeClr val="dk1"/>
                          </a:solidFill>
                          <a:latin typeface="+mj-lt"/>
                          <a:ea typeface="Calibri"/>
                          <a:cs typeface="Times New Roman"/>
                        </a:rPr>
                        <a:t> companies</a:t>
                      </a:r>
                      <a:endParaRPr lang="en-US" sz="1400" kern="1200" dirty="0">
                        <a:solidFill>
                          <a:schemeClr val="dk1"/>
                        </a:solidFill>
                        <a:latin typeface="+mj-lt"/>
                        <a:ea typeface="Calibri"/>
                        <a:cs typeface="Times New Roman"/>
                      </a:endParaRPr>
                    </a:p>
                  </a:txBody>
                  <a:tcPr marL="68580" marR="68580" marT="0" marB="0" anchor="ctr">
                    <a:solidFill>
                      <a:schemeClr val="bg1"/>
                    </a:solidFill>
                  </a:tcP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mj-lt"/>
                          <a:ea typeface="Calibri"/>
                          <a:cs typeface="Times New Roman"/>
                        </a:rPr>
                        <a:t>176</a:t>
                      </a:r>
                      <a:endParaRPr lang="en-GB" sz="1400" kern="1200" dirty="0">
                        <a:solidFill>
                          <a:schemeClr val="dk1"/>
                        </a:solidFill>
                        <a:latin typeface="+mj-lt"/>
                        <a:ea typeface="Calibri"/>
                        <a:cs typeface="Times New Roman"/>
                      </a:endParaRPr>
                    </a:p>
                  </a:txBody>
                  <a:tcPr marL="68580" marR="68580" marT="0" marB="0" anchor="ctr">
                    <a:solidFill>
                      <a:schemeClr val="bg1"/>
                    </a:solidFill>
                  </a:tcPr>
                </a:tc>
              </a:tr>
              <a:tr h="392751">
                <a:tc>
                  <a:txBody>
                    <a:bodyPr/>
                    <a:lstStyle/>
                    <a:p>
                      <a:pPr marL="0" algn="l" defTabSz="914400" rtl="0" eaLnBrk="1" latinLnBrk="0" hangingPunct="1">
                        <a:lnSpc>
                          <a:spcPct val="115000"/>
                        </a:lnSpc>
                        <a:spcAft>
                          <a:spcPts val="0"/>
                        </a:spcAft>
                      </a:pPr>
                      <a:r>
                        <a:rPr lang="en-US" sz="1400" kern="1200" dirty="0">
                          <a:solidFill>
                            <a:schemeClr val="dk1"/>
                          </a:solidFill>
                          <a:latin typeface="+mj-lt"/>
                          <a:ea typeface="Calibri"/>
                          <a:cs typeface="Times New Roman"/>
                        </a:rPr>
                        <a:t>Percentage of Publicly Owned Companies</a:t>
                      </a:r>
                    </a:p>
                  </a:txBody>
                  <a:tcPr marL="68580" marR="68580" marT="0" marB="0" anchor="ctr">
                    <a:solidFill>
                      <a:srgbClr val="E7E7E7"/>
                    </a:solidFill>
                  </a:tcP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mj-lt"/>
                          <a:ea typeface="Calibri"/>
                          <a:cs typeface="Times New Roman"/>
                        </a:rPr>
                        <a:t>6%</a:t>
                      </a:r>
                      <a:endParaRPr lang="en-GB" sz="1400" kern="1200" dirty="0">
                        <a:solidFill>
                          <a:schemeClr val="dk1"/>
                        </a:solidFill>
                        <a:latin typeface="+mj-lt"/>
                        <a:ea typeface="Calibri"/>
                        <a:cs typeface="Times New Roman"/>
                      </a:endParaRPr>
                    </a:p>
                  </a:txBody>
                  <a:tcPr marL="68580" marR="68580" marT="0" marB="0" anchor="ctr">
                    <a:solidFill>
                      <a:srgbClr val="E7E7E7"/>
                    </a:solidFill>
                  </a:tcPr>
                </a:tc>
              </a:tr>
              <a:tr h="392751">
                <a:tc>
                  <a:txBody>
                    <a:bodyPr/>
                    <a:lstStyle/>
                    <a:p>
                      <a:pPr marL="0" algn="l" defTabSz="914400" rtl="0" eaLnBrk="1" latinLnBrk="0" hangingPunct="1">
                        <a:lnSpc>
                          <a:spcPct val="115000"/>
                        </a:lnSpc>
                        <a:spcAft>
                          <a:spcPts val="0"/>
                        </a:spcAft>
                        <a:tabLst>
                          <a:tab pos="828675" algn="l"/>
                        </a:tabLst>
                      </a:pPr>
                      <a:r>
                        <a:rPr lang="en-US" sz="1400" kern="1200" dirty="0" smtClean="0">
                          <a:solidFill>
                            <a:schemeClr val="dk1"/>
                          </a:solidFill>
                          <a:latin typeface="+mj-lt"/>
                          <a:ea typeface="Calibri"/>
                          <a:cs typeface="Times New Roman"/>
                        </a:rPr>
                        <a:t>Biotech Venture financing 2016/2017 (H1)</a:t>
                      </a:r>
                      <a:endParaRPr lang="en-US" sz="1400" kern="1200" dirty="0">
                        <a:solidFill>
                          <a:schemeClr val="dk1"/>
                        </a:solidFill>
                        <a:latin typeface="+mj-lt"/>
                        <a:ea typeface="Calibri"/>
                        <a:cs typeface="Times New Roman"/>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de-CH" sz="1400" kern="1200" dirty="0" smtClean="0">
                          <a:solidFill>
                            <a:schemeClr val="dk1"/>
                          </a:solidFill>
                          <a:latin typeface="+mn-lt"/>
                          <a:ea typeface="Calibri"/>
                          <a:cs typeface="Times New Roman"/>
                        </a:rPr>
                        <a:t>USD 45.1m / 32.9m </a:t>
                      </a:r>
                    </a:p>
                  </a:txBody>
                  <a:tcPr marL="68580" marR="68580" marT="0" marB="0" anchor="ctr">
                    <a:solidFill>
                      <a:schemeClr val="bg1"/>
                    </a:solidFill>
                  </a:tcPr>
                </a:tc>
              </a:tr>
              <a:tr h="392751">
                <a:tc>
                  <a:txBody>
                    <a:bodyPr/>
                    <a:lstStyle/>
                    <a:p>
                      <a:pPr marL="0" marR="0" indent="0" algn="l" defTabSz="914400" rtl="0" eaLnBrk="1" fontAlgn="auto" latinLnBrk="0" hangingPunct="1">
                        <a:lnSpc>
                          <a:spcPct val="115000"/>
                        </a:lnSpc>
                        <a:spcBef>
                          <a:spcPts val="0"/>
                        </a:spcBef>
                        <a:spcAft>
                          <a:spcPts val="0"/>
                        </a:spcAft>
                        <a:buClrTx/>
                        <a:buSzTx/>
                        <a:buFontTx/>
                        <a:buNone/>
                        <a:tabLst>
                          <a:tab pos="828675" algn="l"/>
                        </a:tabLst>
                        <a:defRPr/>
                      </a:pPr>
                      <a:r>
                        <a:rPr lang="en-US" sz="1400" kern="1200" dirty="0" smtClean="0">
                          <a:solidFill>
                            <a:schemeClr val="dk1"/>
                          </a:solidFill>
                          <a:latin typeface="+mj-lt"/>
                          <a:ea typeface="Calibri"/>
                          <a:cs typeface="Times New Roman"/>
                        </a:rPr>
                        <a:t>Life Sciences Venture Financing 2016/2017 (H1)</a:t>
                      </a:r>
                    </a:p>
                  </a:txBody>
                  <a:tcPr marL="68580" marR="68580" marT="0" marB="0" anchor="ctr">
                    <a:solidFill>
                      <a:srgbClr val="E7E7E7"/>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CH" sz="1400" kern="1200" dirty="0" smtClean="0">
                          <a:solidFill>
                            <a:schemeClr val="dk1"/>
                          </a:solidFill>
                          <a:latin typeface="+mn-lt"/>
                          <a:ea typeface="Calibri"/>
                          <a:cs typeface="Times New Roman"/>
                        </a:rPr>
                        <a:t>USD 46.8m / 33.5m</a:t>
                      </a:r>
                    </a:p>
                  </a:txBody>
                  <a:tcPr marL="68580" marR="68580" marT="0" marB="0" anchor="ctr">
                    <a:solidFill>
                      <a:srgbClr val="E7E7E7"/>
                    </a:solidFill>
                  </a:tcPr>
                </a:tc>
              </a:tr>
              <a:tr h="392971">
                <a:tc>
                  <a:txBody>
                    <a:bodyPr/>
                    <a:lstStyle/>
                    <a:p>
                      <a:pPr marL="0" algn="l" defTabSz="914400" rtl="0" eaLnBrk="1" latinLnBrk="0" hangingPunct="1">
                        <a:lnSpc>
                          <a:spcPct val="115000"/>
                        </a:lnSpc>
                        <a:spcAft>
                          <a:spcPts val="0"/>
                        </a:spcAft>
                      </a:pPr>
                      <a:r>
                        <a:rPr lang="en-US" sz="1400" kern="1200" dirty="0" smtClean="0">
                          <a:solidFill>
                            <a:schemeClr val="dk1"/>
                          </a:solidFill>
                          <a:latin typeface="+mj-lt"/>
                          <a:ea typeface="Calibri"/>
                          <a:cs typeface="Times New Roman"/>
                        </a:rPr>
                        <a:t>Number of Technologies</a:t>
                      </a:r>
                      <a:endParaRPr lang="en-US" sz="1400" kern="1200" dirty="0">
                        <a:solidFill>
                          <a:schemeClr val="dk1"/>
                        </a:solidFill>
                        <a:latin typeface="+mj-lt"/>
                        <a:ea typeface="Calibri"/>
                        <a:cs typeface="Times New Roman"/>
                      </a:endParaRPr>
                    </a:p>
                  </a:txBody>
                  <a:tcPr marL="68580" marR="68580" marT="0" marB="0" anchor="ctr">
                    <a:solidFill>
                      <a:schemeClr val="bg1"/>
                    </a:solidFill>
                  </a:tcP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mj-lt"/>
                          <a:ea typeface="Calibri"/>
                          <a:cs typeface="Times New Roman"/>
                        </a:rPr>
                        <a:t>65</a:t>
                      </a:r>
                      <a:endParaRPr lang="en-GB" sz="1400" kern="1200" dirty="0">
                        <a:solidFill>
                          <a:schemeClr val="dk1"/>
                        </a:solidFill>
                        <a:latin typeface="+mj-lt"/>
                        <a:ea typeface="Calibri"/>
                        <a:cs typeface="Times New Roman"/>
                      </a:endParaRPr>
                    </a:p>
                  </a:txBody>
                  <a:tcPr marL="68580" marR="68580" marT="0" marB="0" anchor="ctr">
                    <a:solidFill>
                      <a:schemeClr val="bg1"/>
                    </a:solidFill>
                  </a:tcPr>
                </a:tc>
              </a:tr>
              <a:tr h="392751">
                <a:tc>
                  <a:txBody>
                    <a:bodyPr/>
                    <a:lstStyle/>
                    <a:p>
                      <a:pPr marL="0" algn="l" defTabSz="914400" rtl="0" eaLnBrk="1" latinLnBrk="0" hangingPunct="1">
                        <a:lnSpc>
                          <a:spcPct val="115000"/>
                        </a:lnSpc>
                        <a:spcAft>
                          <a:spcPts val="0"/>
                        </a:spcAft>
                      </a:pPr>
                      <a:r>
                        <a:rPr lang="en-US" sz="1400" kern="1200" dirty="0">
                          <a:solidFill>
                            <a:schemeClr val="dk1"/>
                          </a:solidFill>
                          <a:latin typeface="+mj-lt"/>
                          <a:ea typeface="Calibri"/>
                          <a:cs typeface="Times New Roman"/>
                        </a:rPr>
                        <a:t>Licensing Opportunities</a:t>
                      </a:r>
                    </a:p>
                  </a:txBody>
                  <a:tcPr marL="68580" marR="68580" marT="0" marB="0" anchor="ctr">
                    <a:solidFill>
                      <a:srgbClr val="E7E7E7"/>
                    </a:solidFill>
                  </a:tcP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mj-lt"/>
                          <a:ea typeface="Calibri"/>
                          <a:cs typeface="Times New Roman"/>
                        </a:rPr>
                        <a:t>43</a:t>
                      </a:r>
                      <a:endParaRPr lang="en-GB" sz="1400" kern="1200" dirty="0">
                        <a:solidFill>
                          <a:schemeClr val="dk1"/>
                        </a:solidFill>
                        <a:latin typeface="+mj-lt"/>
                        <a:ea typeface="Calibri"/>
                        <a:cs typeface="Times New Roman"/>
                      </a:endParaRPr>
                    </a:p>
                  </a:txBody>
                  <a:tcPr marL="68580" marR="68580" marT="0" marB="0" anchor="ctr">
                    <a:solidFill>
                      <a:srgbClr val="E7E7E7"/>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1520" y="274638"/>
            <a:ext cx="8229600" cy="1143000"/>
          </a:xfrm>
        </p:spPr>
        <p:txBody>
          <a:bodyPr>
            <a:normAutofit/>
          </a:bodyPr>
          <a:lstStyle/>
          <a:p>
            <a:pPr eaLnBrk="1" hangingPunct="1"/>
            <a:r>
              <a:rPr lang="en-GB" sz="2400" b="1" dirty="0" smtClean="0">
                <a:latin typeface="+mj-lt"/>
                <a:cs typeface="Arial" pitchFamily="34" charset="0"/>
              </a:rPr>
              <a:t>Overview of the Danish Biotechnology Industry</a:t>
            </a:r>
          </a:p>
        </p:txBody>
      </p:sp>
      <p:graphicFrame>
        <p:nvGraphicFramePr>
          <p:cNvPr id="4" name="Table 3"/>
          <p:cNvGraphicFramePr>
            <a:graphicFrameLocks noGrp="1"/>
          </p:cNvGraphicFramePr>
          <p:nvPr>
            <p:extLst>
              <p:ext uri="{D42A27DB-BD31-4B8C-83A1-F6EECF244321}">
                <p14:modId xmlns:p14="http://schemas.microsoft.com/office/powerpoint/2010/main" val="2659937148"/>
              </p:ext>
            </p:extLst>
          </p:nvPr>
        </p:nvGraphicFramePr>
        <p:xfrm>
          <a:off x="251520" y="1484783"/>
          <a:ext cx="8640960" cy="4586809"/>
        </p:xfrm>
        <a:graphic>
          <a:graphicData uri="http://schemas.openxmlformats.org/drawingml/2006/table">
            <a:tbl>
              <a:tblPr firstRow="1" bandRow="1">
                <a:tableStyleId>{85BE263C-DBD7-4A20-BB59-AAB30ACAA65A}</a:tableStyleId>
              </a:tblPr>
              <a:tblGrid>
                <a:gridCol w="6250182"/>
                <a:gridCol w="2390778"/>
              </a:tblGrid>
              <a:tr h="420217">
                <a:tc gridSpan="2">
                  <a:txBody>
                    <a:bodyPr/>
                    <a:lstStyle/>
                    <a:p>
                      <a:pPr marL="0" algn="l" defTabSz="914400" rtl="0" eaLnBrk="1" latinLnBrk="0" hangingPunct="1">
                        <a:lnSpc>
                          <a:spcPct val="115000"/>
                        </a:lnSpc>
                        <a:spcAft>
                          <a:spcPts val="0"/>
                        </a:spcAft>
                      </a:pPr>
                      <a:r>
                        <a:rPr lang="en-US" sz="1800" kern="1200" dirty="0" smtClean="0">
                          <a:solidFill>
                            <a:schemeClr val="dk1"/>
                          </a:solidFill>
                          <a:latin typeface="+mj-lt"/>
                          <a:ea typeface="Calibri"/>
                          <a:cs typeface="Times New Roman"/>
                        </a:rPr>
                        <a:t>2017 </a:t>
                      </a:r>
                      <a:r>
                        <a:rPr lang="en-US" sz="1800" kern="1200" dirty="0">
                          <a:solidFill>
                            <a:schemeClr val="dk1"/>
                          </a:solidFill>
                          <a:latin typeface="+mj-lt"/>
                          <a:ea typeface="Calibri"/>
                          <a:cs typeface="Times New Roman"/>
                        </a:rPr>
                        <a:t>Statistics</a:t>
                      </a:r>
                    </a:p>
                  </a:txBody>
                  <a:tcPr marL="68580" marR="68580" marT="0" marB="0">
                    <a:solidFill>
                      <a:schemeClr val="accent2"/>
                    </a:solidFill>
                  </a:tcPr>
                </a:tc>
                <a:tc hMerge="1">
                  <a:txBody>
                    <a:bodyPr/>
                    <a:lstStyle/>
                    <a:p>
                      <a:pPr algn="ctr">
                        <a:lnSpc>
                          <a:spcPct val="115000"/>
                        </a:lnSpc>
                        <a:spcAft>
                          <a:spcPts val="0"/>
                        </a:spcAft>
                      </a:pPr>
                      <a:endParaRPr lang="en-US" sz="1800" dirty="0">
                        <a:solidFill>
                          <a:schemeClr val="tx1"/>
                        </a:solidFill>
                        <a:latin typeface="Blender Pro Bold" pitchFamily="34" charset="0"/>
                        <a:ea typeface="Calibri"/>
                        <a:cs typeface="Times New Roman"/>
                      </a:endParaRPr>
                    </a:p>
                  </a:txBody>
                  <a:tcPr marL="68580" marR="68580" marT="0" marB="0" anchor="ctr"/>
                </a:tc>
              </a:tr>
              <a:tr h="520824">
                <a:tc>
                  <a:txBody>
                    <a:bodyPr/>
                    <a:lstStyle/>
                    <a:p>
                      <a:pPr marL="0" algn="l" defTabSz="914400" rtl="0" eaLnBrk="1" latinLnBrk="0" hangingPunct="1">
                        <a:lnSpc>
                          <a:spcPct val="115000"/>
                        </a:lnSpc>
                        <a:spcAft>
                          <a:spcPts val="0"/>
                        </a:spcAft>
                      </a:pPr>
                      <a:r>
                        <a:rPr lang="en-US" sz="1400" kern="1200" dirty="0" smtClean="0">
                          <a:solidFill>
                            <a:schemeClr val="dk1"/>
                          </a:solidFill>
                          <a:latin typeface="Calibri" pitchFamily="34" charset="0"/>
                          <a:ea typeface="Calibri"/>
                          <a:cs typeface="Times New Roman"/>
                        </a:rPr>
                        <a:t>Total Biotech companies</a:t>
                      </a:r>
                      <a:endParaRPr lang="en-US" sz="1400" kern="1200" dirty="0">
                        <a:solidFill>
                          <a:schemeClr val="dk1"/>
                        </a:solidFill>
                        <a:latin typeface="Calibri" pitchFamily="34" charset="0"/>
                        <a:ea typeface="Calibri"/>
                        <a:cs typeface="Times New Roman"/>
                      </a:endParaRPr>
                    </a:p>
                  </a:txBody>
                  <a:tcPr marL="68580" marR="68580" marT="0" marB="0" anchor="ctr">
                    <a:solidFill>
                      <a:srgbClr val="E7E7E7"/>
                    </a:solidFill>
                  </a:tcP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Calibri" pitchFamily="34" charset="0"/>
                          <a:ea typeface="Calibri"/>
                          <a:cs typeface="Times New Roman"/>
                        </a:rPr>
                        <a:t>175</a:t>
                      </a:r>
                      <a:endParaRPr lang="en-GB" sz="1400" kern="1200" dirty="0">
                        <a:solidFill>
                          <a:schemeClr val="dk1"/>
                        </a:solidFill>
                        <a:latin typeface="Calibri" pitchFamily="34" charset="0"/>
                        <a:ea typeface="Calibri"/>
                        <a:cs typeface="Times New Roman"/>
                      </a:endParaRPr>
                    </a:p>
                  </a:txBody>
                  <a:tcPr marL="68580" marR="68580" marT="0" marB="0" anchor="ctr">
                    <a:solidFill>
                      <a:srgbClr val="E7E7E7"/>
                    </a:solidFill>
                  </a:tcPr>
                </a:tc>
              </a:tr>
              <a:tr h="520824">
                <a:tc>
                  <a:txBody>
                    <a:bodyPr/>
                    <a:lstStyle/>
                    <a:p>
                      <a:pPr marL="0" algn="l" defTabSz="914400" rtl="0" eaLnBrk="1" latinLnBrk="0" hangingPunct="1">
                        <a:lnSpc>
                          <a:spcPct val="115000"/>
                        </a:lnSpc>
                        <a:spcAft>
                          <a:spcPts val="0"/>
                        </a:spcAft>
                      </a:pPr>
                      <a:r>
                        <a:rPr lang="en-US" sz="1400" kern="1200" dirty="0" smtClean="0">
                          <a:solidFill>
                            <a:schemeClr val="dk1"/>
                          </a:solidFill>
                          <a:latin typeface="Calibri" pitchFamily="34" charset="0"/>
                          <a:ea typeface="Calibri"/>
                          <a:cs typeface="Times New Roman"/>
                        </a:rPr>
                        <a:t>Biotech - Therapeutics</a:t>
                      </a:r>
                      <a:endParaRPr lang="en-US" sz="1400" kern="1200" dirty="0">
                        <a:solidFill>
                          <a:schemeClr val="dk1"/>
                        </a:solidFill>
                        <a:latin typeface="Calibri" pitchFamily="34" charset="0"/>
                        <a:ea typeface="Calibri"/>
                        <a:cs typeface="Times New Roman"/>
                      </a:endParaRPr>
                    </a:p>
                  </a:txBody>
                  <a:tcPr marL="68580" marR="68580" marT="0" marB="0" anchor="ctr">
                    <a:solidFill>
                      <a:schemeClr val="bg1"/>
                    </a:solidFill>
                  </a:tcP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Calibri" pitchFamily="34" charset="0"/>
                          <a:ea typeface="Calibri"/>
                          <a:cs typeface="Times New Roman"/>
                        </a:rPr>
                        <a:t>64</a:t>
                      </a:r>
                      <a:endParaRPr lang="en-GB" sz="1400" kern="1200" dirty="0">
                        <a:solidFill>
                          <a:schemeClr val="dk1"/>
                        </a:solidFill>
                        <a:latin typeface="Calibri" pitchFamily="34" charset="0"/>
                        <a:ea typeface="Calibri"/>
                        <a:cs typeface="Times New Roman"/>
                      </a:endParaRPr>
                    </a:p>
                  </a:txBody>
                  <a:tcPr marL="68580" marR="68580" marT="0" marB="0" anchor="ctr">
                    <a:solidFill>
                      <a:schemeClr val="bg1"/>
                    </a:solidFill>
                  </a:tcPr>
                </a:tc>
              </a:tr>
              <a:tr h="520824">
                <a:tc>
                  <a:txBody>
                    <a:bodyPr/>
                    <a:lstStyle/>
                    <a:p>
                      <a:pPr marL="0" algn="l" defTabSz="914400" rtl="0" eaLnBrk="1" latinLnBrk="0" hangingPunct="1">
                        <a:lnSpc>
                          <a:spcPct val="115000"/>
                        </a:lnSpc>
                        <a:spcAft>
                          <a:spcPts val="0"/>
                        </a:spcAft>
                      </a:pPr>
                      <a:r>
                        <a:rPr lang="en-US" sz="1400" kern="1200" dirty="0" smtClean="0">
                          <a:solidFill>
                            <a:schemeClr val="dk1"/>
                          </a:solidFill>
                          <a:latin typeface="Calibri" pitchFamily="34" charset="0"/>
                          <a:ea typeface="Calibri"/>
                          <a:cs typeface="Times New Roman"/>
                        </a:rPr>
                        <a:t>Biotech</a:t>
                      </a:r>
                      <a:r>
                        <a:rPr lang="en-US" sz="1400" kern="1200" baseline="0" dirty="0" smtClean="0">
                          <a:solidFill>
                            <a:schemeClr val="dk1"/>
                          </a:solidFill>
                          <a:latin typeface="Calibri" pitchFamily="34" charset="0"/>
                          <a:ea typeface="Calibri"/>
                          <a:cs typeface="Times New Roman"/>
                        </a:rPr>
                        <a:t> – R&amp;D Services</a:t>
                      </a:r>
                      <a:endParaRPr lang="en-US" sz="1400" kern="1200" dirty="0">
                        <a:solidFill>
                          <a:schemeClr val="dk1"/>
                        </a:solidFill>
                        <a:latin typeface="Calibri" pitchFamily="34" charset="0"/>
                        <a:ea typeface="Calibri"/>
                        <a:cs typeface="Times New Roman"/>
                      </a:endParaRPr>
                    </a:p>
                  </a:txBody>
                  <a:tcPr marL="68580" marR="68580" marT="0" marB="0" anchor="ctr">
                    <a:solidFill>
                      <a:srgbClr val="E7E7E7"/>
                    </a:solidFill>
                  </a:tcP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Calibri" pitchFamily="34" charset="0"/>
                          <a:ea typeface="Calibri"/>
                          <a:cs typeface="Times New Roman"/>
                        </a:rPr>
                        <a:t>86</a:t>
                      </a:r>
                      <a:endParaRPr lang="en-GB" sz="1400" kern="1200" dirty="0">
                        <a:solidFill>
                          <a:schemeClr val="dk1"/>
                        </a:solidFill>
                        <a:latin typeface="Calibri" pitchFamily="34" charset="0"/>
                        <a:ea typeface="Calibri"/>
                        <a:cs typeface="Times New Roman"/>
                      </a:endParaRPr>
                    </a:p>
                  </a:txBody>
                  <a:tcPr marL="68580" marR="68580" marT="0" marB="0" anchor="ctr">
                    <a:solidFill>
                      <a:srgbClr val="E7E7E7"/>
                    </a:solidFill>
                  </a:tcPr>
                </a:tc>
              </a:tr>
              <a:tr h="520824">
                <a:tc>
                  <a:txBody>
                    <a:bodyPr/>
                    <a:lstStyle/>
                    <a:p>
                      <a:pPr marL="0" algn="l" defTabSz="914400" rtl="0" eaLnBrk="1" latinLnBrk="0" hangingPunct="1">
                        <a:lnSpc>
                          <a:spcPct val="115000"/>
                        </a:lnSpc>
                        <a:spcAft>
                          <a:spcPts val="0"/>
                        </a:spcAft>
                      </a:pPr>
                      <a:r>
                        <a:rPr lang="en-US" sz="1400" kern="1200" dirty="0" smtClean="0">
                          <a:solidFill>
                            <a:schemeClr val="dk1"/>
                          </a:solidFill>
                          <a:latin typeface="Calibri" pitchFamily="34" charset="0"/>
                          <a:ea typeface="Calibri"/>
                          <a:cs typeface="Times New Roman"/>
                        </a:rPr>
                        <a:t>Biotech - Other</a:t>
                      </a:r>
                      <a:endParaRPr lang="en-US" sz="1400" kern="1200" dirty="0">
                        <a:solidFill>
                          <a:schemeClr val="dk1"/>
                        </a:solidFill>
                        <a:latin typeface="Calibri" pitchFamily="34" charset="0"/>
                        <a:ea typeface="Calibri"/>
                        <a:cs typeface="Times New Roman"/>
                      </a:endParaRPr>
                    </a:p>
                  </a:txBody>
                  <a:tcPr marL="68580" marR="68580" marT="0" marB="0" anchor="ctr">
                    <a:solidFill>
                      <a:schemeClr val="bg1"/>
                    </a:solidFill>
                  </a:tcP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Calibri" pitchFamily="34" charset="0"/>
                          <a:ea typeface="Calibri"/>
                          <a:cs typeface="Times New Roman"/>
                        </a:rPr>
                        <a:t>25</a:t>
                      </a:r>
                      <a:endParaRPr lang="en-GB" sz="1400" kern="1200" dirty="0">
                        <a:solidFill>
                          <a:schemeClr val="dk1"/>
                        </a:solidFill>
                        <a:latin typeface="Calibri" pitchFamily="34" charset="0"/>
                        <a:ea typeface="Calibri"/>
                        <a:cs typeface="Times New Roman"/>
                      </a:endParaRPr>
                    </a:p>
                  </a:txBody>
                  <a:tcPr marL="68580" marR="68580" marT="0" marB="0" anchor="ctr">
                    <a:solidFill>
                      <a:schemeClr val="bg1"/>
                    </a:solidFill>
                  </a:tcPr>
                </a:tc>
              </a:tr>
              <a:tr h="520824">
                <a:tc>
                  <a:txBody>
                    <a:bodyPr/>
                    <a:lstStyle/>
                    <a:p>
                      <a:pPr marL="0" algn="l" defTabSz="914400" rtl="0" eaLnBrk="1" latinLnBrk="0" hangingPunct="1">
                        <a:lnSpc>
                          <a:spcPct val="115000"/>
                        </a:lnSpc>
                        <a:spcAft>
                          <a:spcPts val="0"/>
                        </a:spcAft>
                      </a:pPr>
                      <a:r>
                        <a:rPr lang="en-US" sz="1400" kern="1200" dirty="0" smtClean="0">
                          <a:solidFill>
                            <a:schemeClr val="dk1"/>
                          </a:solidFill>
                          <a:latin typeface="Calibri" pitchFamily="34" charset="0"/>
                          <a:ea typeface="Calibri"/>
                          <a:cs typeface="Times New Roman"/>
                        </a:rPr>
                        <a:t>Percentage</a:t>
                      </a:r>
                      <a:r>
                        <a:rPr lang="en-US" sz="1400" kern="1200" baseline="0" dirty="0" smtClean="0">
                          <a:solidFill>
                            <a:schemeClr val="dk1"/>
                          </a:solidFill>
                          <a:latin typeface="Calibri" pitchFamily="34" charset="0"/>
                          <a:ea typeface="Calibri"/>
                          <a:cs typeface="Times New Roman"/>
                        </a:rPr>
                        <a:t> of SMEs</a:t>
                      </a:r>
                      <a:endParaRPr lang="en-US" sz="1400" kern="1200" dirty="0">
                        <a:solidFill>
                          <a:schemeClr val="dk1"/>
                        </a:solidFill>
                        <a:latin typeface="Calibri" pitchFamily="34" charset="0"/>
                        <a:ea typeface="Calibri"/>
                        <a:cs typeface="Times New Roman"/>
                      </a:endParaRPr>
                    </a:p>
                  </a:txBody>
                  <a:tcPr marL="68580" marR="68580" marT="0" marB="0" anchor="ctr">
                    <a:solidFill>
                      <a:srgbClr val="E7E7E7"/>
                    </a:solidFill>
                  </a:tcP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Calibri" pitchFamily="34" charset="0"/>
                          <a:ea typeface="Calibri"/>
                          <a:cs typeface="Times New Roman"/>
                        </a:rPr>
                        <a:t>94%</a:t>
                      </a:r>
                      <a:endParaRPr lang="en-GB" sz="1400" kern="1200" dirty="0">
                        <a:solidFill>
                          <a:schemeClr val="dk1"/>
                        </a:solidFill>
                        <a:latin typeface="Calibri" pitchFamily="34" charset="0"/>
                        <a:ea typeface="Calibri"/>
                        <a:cs typeface="Times New Roman"/>
                      </a:endParaRPr>
                    </a:p>
                  </a:txBody>
                  <a:tcPr marL="68580" marR="68580" marT="0" marB="0" anchor="ctr">
                    <a:solidFill>
                      <a:srgbClr val="E7E7E7"/>
                    </a:solidFill>
                  </a:tcPr>
                </a:tc>
              </a:tr>
              <a:tr h="520824">
                <a:tc>
                  <a:txBody>
                    <a:bodyPr/>
                    <a:lstStyle/>
                    <a:p>
                      <a:pPr marL="0" algn="l" defTabSz="914400" rtl="0" eaLnBrk="1" latinLnBrk="0" hangingPunct="1">
                        <a:lnSpc>
                          <a:spcPct val="115000"/>
                        </a:lnSpc>
                        <a:spcAft>
                          <a:spcPts val="0"/>
                        </a:spcAft>
                      </a:pPr>
                      <a:r>
                        <a:rPr lang="en-US" sz="1400" kern="1200" dirty="0" smtClean="0">
                          <a:solidFill>
                            <a:schemeClr val="dk1"/>
                          </a:solidFill>
                          <a:latin typeface="Calibri" pitchFamily="34" charset="0"/>
                          <a:ea typeface="Calibri"/>
                          <a:cs typeface="Times New Roman"/>
                        </a:rPr>
                        <a:t>Percentage of publicly owned companies</a:t>
                      </a:r>
                      <a:endParaRPr lang="en-US" sz="1400" kern="1200" dirty="0">
                        <a:solidFill>
                          <a:schemeClr val="dk1"/>
                        </a:solidFill>
                        <a:latin typeface="Calibri" pitchFamily="34" charset="0"/>
                        <a:ea typeface="Calibri"/>
                        <a:cs typeface="Times New Roman"/>
                      </a:endParaRPr>
                    </a:p>
                  </a:txBody>
                  <a:tcPr marL="68580" marR="68580" marT="0" marB="0" anchor="ctr">
                    <a:solidFill>
                      <a:schemeClr val="bg1"/>
                    </a:solidFill>
                  </a:tcP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Calibri" pitchFamily="34" charset="0"/>
                          <a:ea typeface="Calibri"/>
                          <a:cs typeface="Times New Roman"/>
                        </a:rPr>
                        <a:t>7%</a:t>
                      </a:r>
                      <a:endParaRPr lang="en-GB" sz="1400" kern="1200" dirty="0">
                        <a:solidFill>
                          <a:schemeClr val="dk1"/>
                        </a:solidFill>
                        <a:latin typeface="Calibri" pitchFamily="34" charset="0"/>
                        <a:ea typeface="Calibri"/>
                        <a:cs typeface="Times New Roman"/>
                      </a:endParaRPr>
                    </a:p>
                  </a:txBody>
                  <a:tcPr marL="68580" marR="68580" marT="0" marB="0" anchor="ctr">
                    <a:solidFill>
                      <a:schemeClr val="bg1"/>
                    </a:solidFill>
                  </a:tcPr>
                </a:tc>
              </a:tr>
              <a:tr h="52082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latin typeface="Calibri" pitchFamily="34" charset="0"/>
                          <a:ea typeface="Calibri"/>
                          <a:cs typeface="Times New Roman"/>
                        </a:rPr>
                        <a:t>Biotech venture financing 2016/2017 (H1)</a:t>
                      </a:r>
                    </a:p>
                  </a:txBody>
                  <a:tcPr marL="68580" marR="68580" marT="0" marB="0" anchor="ctr">
                    <a:solidFill>
                      <a:srgbClr val="E7E7E7"/>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de-CH" sz="1400" kern="1200" dirty="0" smtClean="0">
                          <a:solidFill>
                            <a:schemeClr val="dk1"/>
                          </a:solidFill>
                          <a:latin typeface="+mn-lt"/>
                          <a:ea typeface="Calibri"/>
                          <a:cs typeface="Times New Roman"/>
                        </a:rPr>
                        <a:t>USD 45.1m / 32.9m </a:t>
                      </a:r>
                    </a:p>
                  </a:txBody>
                  <a:tcPr marL="68580" marR="68580" marT="0" marB="0" anchor="ctr">
                    <a:solidFill>
                      <a:srgbClr val="E7E7E7"/>
                    </a:solidFill>
                  </a:tcPr>
                </a:tc>
              </a:tr>
              <a:tr h="520824">
                <a:tc>
                  <a:txBody>
                    <a:bodyPr/>
                    <a:lstStyle/>
                    <a:p>
                      <a:pPr marL="0" marR="0" indent="0" algn="l" defTabSz="914400" rtl="0" eaLnBrk="1" fontAlgn="auto" latinLnBrk="0" hangingPunct="1">
                        <a:lnSpc>
                          <a:spcPct val="115000"/>
                        </a:lnSpc>
                        <a:spcBef>
                          <a:spcPts val="0"/>
                        </a:spcBef>
                        <a:spcAft>
                          <a:spcPts val="0"/>
                        </a:spcAft>
                        <a:buClrTx/>
                        <a:buSzTx/>
                        <a:buFontTx/>
                        <a:buNone/>
                        <a:tabLst>
                          <a:tab pos="828675" algn="l"/>
                        </a:tabLst>
                        <a:defRPr/>
                      </a:pPr>
                      <a:r>
                        <a:rPr lang="en-US" sz="1400" kern="1200" dirty="0" smtClean="0">
                          <a:solidFill>
                            <a:schemeClr val="dk1"/>
                          </a:solidFill>
                          <a:latin typeface="Calibri" pitchFamily="34" charset="0"/>
                          <a:ea typeface="Calibri"/>
                          <a:cs typeface="Times New Roman"/>
                        </a:rPr>
                        <a:t>Licensing opportunities</a:t>
                      </a:r>
                    </a:p>
                  </a:txBody>
                  <a:tcPr marL="68580" marR="68580" marT="0" marB="0" anchor="ctr">
                    <a:solidFill>
                      <a:schemeClr val="bg1"/>
                    </a:solidFill>
                  </a:tcPr>
                </a:tc>
                <a:tc>
                  <a:txBody>
                    <a:bodyPr/>
                    <a:lstStyle/>
                    <a:p>
                      <a:pPr marL="0" algn="ctr" defTabSz="914400" rtl="0" eaLnBrk="1" latinLnBrk="0" hangingPunct="1">
                        <a:lnSpc>
                          <a:spcPct val="115000"/>
                        </a:lnSpc>
                        <a:spcAft>
                          <a:spcPts val="0"/>
                        </a:spcAft>
                      </a:pPr>
                      <a:r>
                        <a:rPr lang="en-GB" sz="1400" kern="1200" dirty="0" smtClean="0">
                          <a:solidFill>
                            <a:schemeClr val="dk1"/>
                          </a:solidFill>
                          <a:latin typeface="Calibri" pitchFamily="34" charset="0"/>
                          <a:ea typeface="Calibri"/>
                          <a:cs typeface="Times New Roman"/>
                        </a:rPr>
                        <a:t>31</a:t>
                      </a:r>
                      <a:endParaRPr lang="en-GB" sz="1400" kern="1200" dirty="0">
                        <a:solidFill>
                          <a:schemeClr val="dk1"/>
                        </a:solidFill>
                        <a:latin typeface="Calibri" pitchFamily="34" charset="0"/>
                        <a:ea typeface="Calibri"/>
                        <a:cs typeface="Times New Roman"/>
                      </a:endParaRPr>
                    </a:p>
                  </a:txBody>
                  <a:tcPr marL="68580" marR="68580" marT="0" marB="0"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472488" cy="1143000"/>
          </a:xfrm>
        </p:spPr>
        <p:txBody>
          <a:bodyPr>
            <a:normAutofit/>
          </a:bodyPr>
          <a:lstStyle/>
          <a:p>
            <a:r>
              <a:rPr lang="en-GB" sz="2400" b="1" dirty="0" smtClean="0">
                <a:latin typeface="+mj-lt"/>
                <a:cs typeface="Arial" pitchFamily="34" charset="0"/>
              </a:rPr>
              <a:t>Number of Employees</a:t>
            </a:r>
          </a:p>
        </p:txBody>
      </p:sp>
      <p:graphicFrame>
        <p:nvGraphicFramePr>
          <p:cNvPr id="5" name="Chart 4"/>
          <p:cNvGraphicFramePr>
            <a:graphicFrameLocks/>
          </p:cNvGraphicFramePr>
          <p:nvPr>
            <p:extLst>
              <p:ext uri="{D42A27DB-BD31-4B8C-83A1-F6EECF244321}">
                <p14:modId xmlns:p14="http://schemas.microsoft.com/office/powerpoint/2010/main" val="803064941"/>
              </p:ext>
            </p:extLst>
          </p:nvPr>
        </p:nvGraphicFramePr>
        <p:xfrm>
          <a:off x="130969" y="2286484"/>
          <a:ext cx="4562475"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590852180"/>
              </p:ext>
            </p:extLst>
          </p:nvPr>
        </p:nvGraphicFramePr>
        <p:xfrm>
          <a:off x="4355976" y="2286484"/>
          <a:ext cx="4307681" cy="268485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IE" sz="2400" b="1" dirty="0" smtClean="0"/>
              <a:t>Number of </a:t>
            </a:r>
            <a:r>
              <a:rPr lang="en-IE" sz="2400" b="1" dirty="0"/>
              <a:t>companies by ownership </a:t>
            </a:r>
            <a:r>
              <a:rPr lang="en-IE" sz="2400" b="1" dirty="0" smtClean="0"/>
              <a:t>status</a:t>
            </a:r>
            <a:endParaRPr lang="en-GB" sz="2400" b="1" dirty="0" smtClean="0">
              <a:latin typeface="+mj-lt"/>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6448779"/>
              </p:ext>
            </p:extLst>
          </p:nvPr>
        </p:nvGraphicFramePr>
        <p:xfrm>
          <a:off x="307181" y="1996083"/>
          <a:ext cx="3926681" cy="27610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168604830"/>
              </p:ext>
            </p:extLst>
          </p:nvPr>
        </p:nvGraphicFramePr>
        <p:xfrm>
          <a:off x="4662487" y="1996083"/>
          <a:ext cx="4174332" cy="2865834"/>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Connector 2"/>
          <p:cNvCxnSpPr/>
          <p:nvPr/>
        </p:nvCxnSpPr>
        <p:spPr>
          <a:xfrm>
            <a:off x="2195736" y="3140968"/>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en-GB" sz="2400" b="1" dirty="0" smtClean="0">
                <a:latin typeface="+mj-lt"/>
                <a:cs typeface="Arial" pitchFamily="34" charset="0"/>
              </a:rPr>
              <a:t>Company Foundation Timeline</a:t>
            </a:r>
          </a:p>
        </p:txBody>
      </p:sp>
      <p:graphicFrame>
        <p:nvGraphicFramePr>
          <p:cNvPr id="5" name="Chart 4"/>
          <p:cNvGraphicFramePr>
            <a:graphicFrameLocks/>
          </p:cNvGraphicFramePr>
          <p:nvPr>
            <p:extLst>
              <p:ext uri="{D42A27DB-BD31-4B8C-83A1-F6EECF244321}">
                <p14:modId xmlns:p14="http://schemas.microsoft.com/office/powerpoint/2010/main" val="2259863306"/>
              </p:ext>
            </p:extLst>
          </p:nvPr>
        </p:nvGraphicFramePr>
        <p:xfrm>
          <a:off x="1018442" y="1628800"/>
          <a:ext cx="7107116" cy="449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GB" sz="2400" b="1" dirty="0">
                <a:cs typeface="Arial" pitchFamily="34" charset="0"/>
              </a:rPr>
              <a:t>Number of Biotechnology Companies by Key Activities</a:t>
            </a:r>
            <a:endParaRPr lang="de-CH" sz="2400" b="1" dirty="0" smtClean="0">
              <a:latin typeface="+mj-lt"/>
              <a:cs typeface="Arial" pitchFamily="34" charset="0"/>
            </a:endParaRPr>
          </a:p>
        </p:txBody>
      </p:sp>
      <p:pic>
        <p:nvPicPr>
          <p:cNvPr id="3" name="Picture 2"/>
          <p:cNvPicPr>
            <a:picLocks noChangeAspect="1"/>
          </p:cNvPicPr>
          <p:nvPr/>
        </p:nvPicPr>
        <p:blipFill>
          <a:blip r:embed="rId3"/>
          <a:stretch>
            <a:fillRect/>
          </a:stretch>
        </p:blipFill>
        <p:spPr>
          <a:xfrm>
            <a:off x="0" y="1488847"/>
            <a:ext cx="9144000" cy="38803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472488" cy="1143000"/>
          </a:xfrm>
        </p:spPr>
        <p:txBody>
          <a:bodyPr>
            <a:normAutofit/>
          </a:bodyPr>
          <a:lstStyle/>
          <a:p>
            <a:r>
              <a:rPr lang="en-GB" sz="2400" b="1" dirty="0" smtClean="0">
                <a:latin typeface="+mj-lt"/>
                <a:cs typeface="Arial" pitchFamily="34" charset="0"/>
              </a:rPr>
              <a:t>Biotech products - Breakdown by Indication</a:t>
            </a:r>
          </a:p>
        </p:txBody>
      </p:sp>
      <p:pic>
        <p:nvPicPr>
          <p:cNvPr id="3" name="Picture 2"/>
          <p:cNvPicPr>
            <a:picLocks noChangeAspect="1"/>
          </p:cNvPicPr>
          <p:nvPr/>
        </p:nvPicPr>
        <p:blipFill>
          <a:blip r:embed="rId3"/>
          <a:stretch>
            <a:fillRect/>
          </a:stretch>
        </p:blipFill>
        <p:spPr>
          <a:xfrm>
            <a:off x="395536" y="1628800"/>
            <a:ext cx="8172400" cy="448310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524</Words>
  <Application>Microsoft Office PowerPoint</Application>
  <PresentationFormat>On-screen Show (4:3)</PresentationFormat>
  <Paragraphs>107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Blender Pro Bold</vt:lpstr>
      <vt:lpstr>Blender Pro Book</vt:lpstr>
      <vt:lpstr>Calibri</vt:lpstr>
      <vt:lpstr>Times New Roman</vt:lpstr>
      <vt:lpstr>Office Theme</vt:lpstr>
      <vt:lpstr>Denmark Life Sciences Trend Analysis 2017</vt:lpstr>
      <vt:lpstr>About Us</vt:lpstr>
      <vt:lpstr>Overview of the Danish Life-science Industry</vt:lpstr>
      <vt:lpstr>Overview of the Danish Biotechnology Industry</vt:lpstr>
      <vt:lpstr>Number of Employees</vt:lpstr>
      <vt:lpstr>Number of companies by ownership status</vt:lpstr>
      <vt:lpstr>Company Foundation Timeline</vt:lpstr>
      <vt:lpstr>Number of Biotechnology Companies by Key Activities</vt:lpstr>
      <vt:lpstr>Biotech products - Breakdown by Indication</vt:lpstr>
      <vt:lpstr>Products in the Pipeline</vt:lpstr>
      <vt:lpstr>Biotechnology Financing in Denmark – 5 year report</vt:lpstr>
      <vt:lpstr>Major Biotech Financing Rounds (H2 2016 – H1 2017)</vt:lpstr>
      <vt:lpstr>About Biotechgate</vt:lpstr>
      <vt:lpstr>Terms of Use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 IN THE NEW EU MEMBER STATES: AN EMERGING SECTOR</dc:title>
  <dc:creator>Kasia Galecka</dc:creator>
  <cp:lastModifiedBy>Anna Stanuch</cp:lastModifiedBy>
  <cp:revision>578</cp:revision>
  <dcterms:created xsi:type="dcterms:W3CDTF">2009-09-02T14:45:03Z</dcterms:created>
  <dcterms:modified xsi:type="dcterms:W3CDTF">2017-11-22T13:16:11Z</dcterms:modified>
</cp:coreProperties>
</file>