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harts/chart13.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7" r:id="rId2"/>
    <p:sldId id="344" r:id="rId3"/>
    <p:sldId id="328" r:id="rId4"/>
    <p:sldId id="354" r:id="rId5"/>
    <p:sldId id="349" r:id="rId6"/>
    <p:sldId id="347" r:id="rId7"/>
    <p:sldId id="346" r:id="rId8"/>
    <p:sldId id="355" r:id="rId9"/>
    <p:sldId id="348" r:id="rId10"/>
    <p:sldId id="350" r:id="rId11"/>
    <p:sldId id="351" r:id="rId12"/>
    <p:sldId id="353" r:id="rId13"/>
    <p:sldId id="320" r:id="rId14"/>
    <p:sldId id="319" r:id="rId1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ape" initials="a" lastIdx="12" clrIdx="1">
    <p:extLst>
      <p:ext uri="{19B8F6BF-5375-455C-9EA6-DF929625EA0E}">
        <p15:presenceInfo xmlns:p15="http://schemas.microsoft.com/office/powerpoint/2012/main" xmlns="" userId="ap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AF4"/>
    <a:srgbClr val="F1F5E7"/>
    <a:srgbClr val="CC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941" autoAdjust="0"/>
  </p:normalViewPr>
  <p:slideViewPr>
    <p:cSldViewPr>
      <p:cViewPr varScale="1">
        <p:scale>
          <a:sx n="133" d="100"/>
          <a:sy n="133" d="100"/>
        </p:scale>
        <p:origin x="-9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0%20France\Trend%20analysis%20France_01_(amo).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5\14%20UK\Trend%20analysis%20UK_01_(jgu).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3%20Denmark\Trend%20analysis%20Denmark_01_(jgu).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5\14%20UK\Trend%20analysis%20UK_01_(jgu).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08%20Italy\Trend%20analysis%20Italy_01_(amo).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STEGPC\Data%20VV\Marketing%20&amp;%20Strategy\Biotechgate\Surveys%20&amp;%20Trend%20Analysis\2015\10%20France\Trend%20analysis%20France_01_(amo).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6\UK\Trend%20analysis%20UK_01_(jgu).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VVSERVER\_VV-Data\Marketing%20&amp;%20Strategy\Biotechgate\Surveys%20&amp;%20Trend%20Analysis\2016\UK\Trend%20analysis%20UK_01_(jgu).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a:pPr>
            <a:r>
              <a:rPr lang="en-US" dirty="0"/>
              <a:t>Number of Employees - Life Sciences</a:t>
            </a:r>
          </a:p>
        </c:rich>
      </c:tx>
      <c:layout/>
    </c:title>
    <c:view3D>
      <c:rotX val="30"/>
      <c:rotY val="330"/>
      <c:perspective val="30"/>
    </c:view3D>
    <c:plotArea>
      <c:layout/>
      <c:pie3DChart>
        <c:varyColors val="1"/>
        <c:dLbls>
          <c:showCatName val="1"/>
          <c:showPercent val="1"/>
        </c:dLbls>
      </c:pie3DChart>
      <c:spPr>
        <a:noFill/>
        <a:ln w="25400">
          <a:noFill/>
        </a:ln>
      </c:spPr>
    </c:plotArea>
    <c:plotVisOnly val="1"/>
    <c:dispBlanksAs val="zero"/>
  </c:chart>
  <c:spPr>
    <a:noFill/>
    <a:ln w="0">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de-CH"/>
  <c:style val="12"/>
  <c:chart>
    <c:view3D>
      <c:rotX val="30"/>
      <c:perspective val="30"/>
    </c:view3D>
    <c:plotArea>
      <c:layout>
        <c:manualLayout>
          <c:layoutTarget val="inner"/>
          <c:xMode val="edge"/>
          <c:yMode val="edge"/>
          <c:x val="9.6508908510661642E-2"/>
          <c:y val="0.21079021943809384"/>
          <c:w val="0.78223471067096551"/>
          <c:h val="0.71349342550102468"/>
        </c:manualLayout>
      </c:layout>
      <c:pie3DChart>
        <c:varyColors val="1"/>
        <c:ser>
          <c:idx val="0"/>
          <c:order val="0"/>
          <c:dLbls>
            <c:dLbl>
              <c:idx val="0"/>
              <c:layout>
                <c:manualLayout>
                  <c:x val="3.4413279427209834E-3"/>
                  <c:y val="-3.33402282965789E-2"/>
                </c:manualLayout>
              </c:layout>
              <c:dLblPos val="bestFit"/>
              <c:showCatName val="1"/>
              <c:showPercent val="1"/>
              <c:extLst>
                <c:ext xmlns:c15="http://schemas.microsoft.com/office/drawing/2012/chart" uri="{CE6537A1-D6FC-4f65-9D91-7224C49458BB}">
                  <c15:layout/>
                </c:ext>
              </c:extLst>
            </c:dLbl>
            <c:dLbl>
              <c:idx val="1"/>
              <c:layout>
                <c:manualLayout>
                  <c:x val="4.2356468874353362E-3"/>
                  <c:y val="-4.4427912827317194E-2"/>
                </c:manualLayout>
              </c:layout>
              <c:dLblPos val="bestFit"/>
              <c:showCatName val="1"/>
              <c:showPercent val="1"/>
              <c:extLst>
                <c:ext xmlns:c15="http://schemas.microsoft.com/office/drawing/2012/chart" uri="{CE6537A1-D6FC-4f65-9D91-7224C49458BB}">
                  <c15:layout/>
                </c:ext>
              </c:extLst>
            </c:dLbl>
            <c:dLbl>
              <c:idx val="2"/>
              <c:layout>
                <c:manualLayout>
                  <c:x val="-0.15024751357509902"/>
                  <c:y val="8.0301406709476539E-2"/>
                </c:manualLayout>
              </c:layout>
              <c:dLblPos val="bestFit"/>
              <c:showCatName val="1"/>
              <c:showPercent val="1"/>
              <c:extLst>
                <c:ext xmlns:c15="http://schemas.microsoft.com/office/drawing/2012/chart" uri="{CE6537A1-D6FC-4f65-9D91-7224C49458BB}">
                  <c15:layout/>
                </c:ext>
              </c:extLst>
            </c:dLbl>
            <c:dLbl>
              <c:idx val="3"/>
              <c:layout>
                <c:manualLayout>
                  <c:x val="2.4937187838202386E-2"/>
                  <c:y val="-8.6973523766481161E-4"/>
                </c:manualLayout>
              </c:layout>
              <c:dLblPos val="bestFit"/>
              <c:showCatName val="1"/>
              <c:showPercent val="1"/>
              <c:extLst>
                <c:ext xmlns:c15="http://schemas.microsoft.com/office/drawing/2012/chart" uri="{CE6537A1-D6FC-4f65-9D91-7224C49458BB}">
                  <c15:layout/>
                </c:ext>
              </c:extLst>
            </c:dLbl>
            <c:dLbl>
              <c:idx val="4"/>
              <c:layout>
                <c:manualLayout>
                  <c:x val="-0.17606634629540488"/>
                  <c:y val="-0.20759376902661883"/>
                </c:manualLayout>
              </c:layout>
              <c:dLblPos val="bestFit"/>
              <c:showCatName val="1"/>
              <c:showPercent val="1"/>
              <c:extLst>
                <c:ext xmlns:c15="http://schemas.microsoft.com/office/drawing/2012/chart" uri="{CE6537A1-D6FC-4f65-9D91-7224C49458BB}">
                  <c15:layout/>
                </c:ext>
              </c:extLst>
            </c:dLbl>
            <c:dLbl>
              <c:idx val="5"/>
              <c:layout>
                <c:manualLayout>
                  <c:x val="5.8411273535397802E-2"/>
                  <c:y val="-2.0574698046699402E-3"/>
                </c:manualLayout>
              </c:layout>
              <c:dLblPos val="bestFit"/>
              <c:showCatName val="1"/>
              <c:showPercent val="1"/>
              <c:extLst>
                <c:ext xmlns:c15="http://schemas.microsoft.com/office/drawing/2012/chart" uri="{CE6537A1-D6FC-4f65-9D91-7224C49458BB}">
                  <c15:layout/>
                </c:ext>
              </c:extLst>
            </c:dLbl>
            <c:dLbl>
              <c:idx val="6"/>
              <c:layout>
                <c:manualLayout>
                  <c:x val="7.1259255474849376E-3"/>
                  <c:y val="2.6441829040707441E-2"/>
                </c:manualLayout>
              </c:layout>
              <c:dLblPos val="bestFit"/>
              <c:showCatName val="1"/>
              <c:showPercent val="1"/>
              <c:extLst>
                <c:ext xmlns:c15="http://schemas.microsoft.com/office/drawing/2012/chart" uri="{CE6537A1-D6FC-4f65-9D91-7224C49458BB}">
                  <c15:layout/>
                </c:ext>
              </c:extLst>
            </c:dLbl>
            <c:dLbl>
              <c:idx val="7"/>
              <c:layout>
                <c:manualLayout>
                  <c:x val="-2.167125106761026E-3"/>
                  <c:y val="2.3773436412607832E-2"/>
                </c:manualLayout>
              </c:layout>
              <c:dLblPos val="bestFit"/>
              <c:showCatName val="1"/>
              <c:showPercent val="1"/>
              <c:extLst>
                <c:ext xmlns:c15="http://schemas.microsoft.com/office/drawing/2012/chart" uri="{CE6537A1-D6FC-4f65-9D91-7224C49458BB}">
                  <c15:layout/>
                </c:ext>
              </c:extLst>
            </c:dLbl>
            <c:dLbl>
              <c:idx val="8"/>
              <c:layout>
                <c:manualLayout>
                  <c:x val="-2.3898585994033623E-2"/>
                  <c:y val="1.6460166441774622E-2"/>
                </c:manualLayout>
              </c:layout>
              <c:dLblPos val="bestFit"/>
              <c:showCatName val="1"/>
              <c:showPercent val="1"/>
              <c:extLst>
                <c:ext xmlns:c15="http://schemas.microsoft.com/office/drawing/2012/chart" uri="{CE6537A1-D6FC-4f65-9D91-7224C49458BB}">
                  <c15:layout/>
                </c:ext>
              </c:extLst>
            </c:dLbl>
            <c:dLbl>
              <c:idx val="9"/>
              <c:layout>
                <c:manualLayout>
                  <c:x val="-5.405967084026711E-2"/>
                  <c:y val="-5.1431730147374073E-2"/>
                </c:manualLayout>
              </c:layout>
              <c:dLblPos val="bestFit"/>
              <c:showCatName val="1"/>
              <c:showPercent val="1"/>
              <c:extLst>
                <c:ext xmlns:c15="http://schemas.microsoft.com/office/drawing/2012/chart" uri="{CE6537A1-D6FC-4f65-9D91-7224C49458BB}">
                  <c15:layout/>
                </c:ext>
              </c:extLst>
            </c:dLbl>
            <c:dLbl>
              <c:idx val="10"/>
              <c:layout>
                <c:manualLayout>
                  <c:x val="0.17043117168624014"/>
                  <c:y val="-0.16045408200875416"/>
                </c:manualLayout>
              </c:layout>
              <c:dLblPos val="bestFit"/>
              <c:showCatName val="1"/>
              <c:showPercent val="1"/>
              <c:extLst>
                <c:ext xmlns:c15="http://schemas.microsoft.com/office/drawing/2012/chart" uri="{CE6537A1-D6FC-4f65-9D91-7224C49458BB}">
                  <c15:layout/>
                </c:ext>
              </c:extLst>
            </c:dLbl>
            <c:dLbl>
              <c:idx val="11"/>
              <c:layout>
                <c:manualLayout>
                  <c:x val="6.9707440616130933E-2"/>
                  <c:y val="8.5203044370423295E-2"/>
                </c:manualLayout>
              </c:layout>
              <c:dLblPos val="bestFit"/>
              <c:showCatName val="1"/>
              <c:showPercent val="1"/>
              <c:extLst>
                <c:ext xmlns:c15="http://schemas.microsoft.com/office/drawing/2012/chart" uri="{CE6537A1-D6FC-4f65-9D91-7224C49458BB}">
                  <c15:layout/>
                </c:ext>
              </c:extLst>
            </c:dLbl>
            <c:dLbl>
              <c:idx val="12"/>
              <c:layout>
                <c:manualLayout>
                  <c:x val="1.910496589752534E-4"/>
                  <c:y val="-1.9046854181172832E-2"/>
                </c:manualLayout>
              </c:layout>
              <c:dLblPos val="bestFit"/>
              <c:showCatName val="1"/>
              <c:showPercent val="1"/>
              <c:extLst>
                <c:ext xmlns:c15="http://schemas.microsoft.com/office/drawing/2012/chart" uri="{CE6537A1-D6FC-4f65-9D91-7224C49458BB}">
                  <c15:layout/>
                </c:ext>
              </c:extLst>
            </c:dLbl>
            <c:numFmt formatCode="0.0%" sourceLinked="0"/>
            <c:spPr>
              <a:noFill/>
              <a:ln>
                <a:noFill/>
              </a:ln>
              <a:effectLst/>
            </c:spPr>
            <c:txPr>
              <a:bodyPr/>
              <a:lstStyle/>
              <a:p>
                <a:pPr>
                  <a:defRPr sz="1000" b="1" i="0" u="none" strike="noStrike" baseline="0">
                    <a:solidFill>
                      <a:srgbClr val="000000"/>
                    </a:solidFill>
                    <a:latin typeface="Calibri"/>
                    <a:ea typeface="Calibri"/>
                    <a:cs typeface="Calibri"/>
                  </a:defRPr>
                </a:pPr>
                <a:endParaRPr lang="de-DE"/>
              </a:p>
            </c:txPr>
            <c:showCatName val="1"/>
            <c:showPercent val="1"/>
            <c:showLeaderLines val="1"/>
            <c:extLst>
              <c:ext xmlns:c15="http://schemas.microsoft.com/office/drawing/2012/chart" uri="{CE6537A1-D6FC-4f65-9D91-7224C49458BB}"/>
            </c:extLst>
          </c:dLbls>
          <c:cat>
            <c:strRef>
              <c:f>data2!$G$59:$G$71</c:f>
              <c:strCache>
                <c:ptCount val="13"/>
                <c:pt idx="0">
                  <c:v>AgroBio</c:v>
                </c:pt>
                <c:pt idx="1">
                  <c:v>Bioinformatics and Bioelectronics</c:v>
                </c:pt>
                <c:pt idx="2">
                  <c:v>Contract Research and Manufacturing</c:v>
                </c:pt>
                <c:pt idx="3">
                  <c:v>Cosmetics</c:v>
                </c:pt>
                <c:pt idx="4">
                  <c:v>Diagnostics and Analytical Services</c:v>
                </c:pt>
                <c:pt idx="5">
                  <c:v>Drug Delivery</c:v>
                </c:pt>
                <c:pt idx="6">
                  <c:v>Environment</c:v>
                </c:pt>
                <c:pt idx="7">
                  <c:v>Food and Nutraceuticals</c:v>
                </c:pt>
                <c:pt idx="8">
                  <c:v>Genomics and Proteomics</c:v>
                </c:pt>
                <c:pt idx="9">
                  <c:v>Industrial Biotechnology</c:v>
                </c:pt>
                <c:pt idx="10">
                  <c:v>Other Services and Suppliers</c:v>
                </c:pt>
                <c:pt idx="11">
                  <c:v>Therapeutics</c:v>
                </c:pt>
                <c:pt idx="12">
                  <c:v>Veterinary</c:v>
                </c:pt>
              </c:strCache>
            </c:strRef>
          </c:cat>
          <c:val>
            <c:numRef>
              <c:f>data2!$H$59:$H$71</c:f>
              <c:numCache>
                <c:formatCode>General</c:formatCode>
                <c:ptCount val="13"/>
                <c:pt idx="0">
                  <c:v>48</c:v>
                </c:pt>
                <c:pt idx="1">
                  <c:v>60</c:v>
                </c:pt>
                <c:pt idx="2">
                  <c:v>269</c:v>
                </c:pt>
                <c:pt idx="3">
                  <c:v>21</c:v>
                </c:pt>
                <c:pt idx="4">
                  <c:v>329</c:v>
                </c:pt>
                <c:pt idx="5">
                  <c:v>48</c:v>
                </c:pt>
                <c:pt idx="6">
                  <c:v>24</c:v>
                </c:pt>
                <c:pt idx="7">
                  <c:v>58</c:v>
                </c:pt>
                <c:pt idx="8">
                  <c:v>101</c:v>
                </c:pt>
                <c:pt idx="9">
                  <c:v>20</c:v>
                </c:pt>
                <c:pt idx="10">
                  <c:v>357</c:v>
                </c:pt>
                <c:pt idx="11">
                  <c:v>240</c:v>
                </c:pt>
                <c:pt idx="12">
                  <c:v>55</c:v>
                </c:pt>
              </c:numCache>
            </c:numRef>
          </c:val>
        </c:ser>
        <c:dLbls/>
      </c:pie3DChart>
      <c:spPr>
        <a:noFill/>
        <a:ln w="25400">
          <a:noFill/>
        </a:ln>
      </c:spPr>
    </c:plotArea>
    <c:plotVisOnly val="1"/>
    <c:dispBlanksAs val="zero"/>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sz="1800" b="1" i="0" u="none" strike="noStrike" baseline="0">
                <a:solidFill>
                  <a:srgbClr val="000000"/>
                </a:solidFill>
                <a:latin typeface="Calibri"/>
                <a:ea typeface="Calibri"/>
                <a:cs typeface="Calibri"/>
              </a:defRPr>
            </a:pPr>
            <a:r>
              <a:rPr lang="de-CH"/>
              <a:t>Biotech Products by Indication</a:t>
            </a:r>
          </a:p>
        </c:rich>
      </c:tx>
      <c:layout>
        <c:manualLayout>
          <c:xMode val="edge"/>
          <c:yMode val="edge"/>
          <c:x val="0.32059915304704573"/>
          <c:y val="5.8742859348463794E-2"/>
        </c:manualLayout>
      </c:layout>
      <c:overlay val="1"/>
    </c:title>
    <c:view3D>
      <c:depthPercent val="100"/>
      <c:rAngAx val="1"/>
    </c:view3D>
    <c:plotArea>
      <c:layout>
        <c:manualLayout>
          <c:layoutTarget val="inner"/>
          <c:xMode val="edge"/>
          <c:yMode val="edge"/>
          <c:x val="0.360027209286719"/>
          <c:y val="0.19250007442158337"/>
          <c:w val="0.61118150811004568"/>
          <c:h val="0.72943315962933497"/>
        </c:manualLayout>
      </c:layout>
      <c:bar3DChart>
        <c:barDir val="bar"/>
        <c:grouping val="stacked"/>
        <c:ser>
          <c:idx val="0"/>
          <c:order val="0"/>
          <c:cat>
            <c:strRef>
              <c:f>data2!$A$77:$A$97</c:f>
              <c:strCache>
                <c:ptCount val="21"/>
                <c:pt idx="0">
                  <c:v>other</c:v>
                </c:pt>
                <c:pt idx="1">
                  <c:v>Neoplasms / cancer / oncology</c:v>
                </c:pt>
                <c:pt idx="2">
                  <c:v>Infectious and parasitic diseases</c:v>
                </c:pt>
                <c:pt idx="3">
                  <c:v>Respiratory</c:v>
                </c:pt>
                <c:pt idx="4">
                  <c:v>Diseases of the nervous system</c:v>
                </c:pt>
                <c:pt idx="5">
                  <c:v>Endocrine, nutritional and metabolic diseases</c:v>
                </c:pt>
                <c:pt idx="6">
                  <c:v>Symptoms, signs and abnormal clinical and laboratory findings, not elsewhere classified</c:v>
                </c:pt>
                <c:pt idx="7">
                  <c:v>Skin and subcutaneous tissue</c:v>
                </c:pt>
                <c:pt idx="8">
                  <c:v>Musculoskeletal system and connective tissue</c:v>
                </c:pt>
                <c:pt idx="9">
                  <c:v>Cardiovascular</c:v>
                </c:pt>
                <c:pt idx="10">
                  <c:v>Diseases of the blood and blood-forming organs; immune disorders</c:v>
                </c:pt>
                <c:pt idx="11">
                  <c:v>Diseases of the eye</c:v>
                </c:pt>
                <c:pt idx="12">
                  <c:v>Mental and behavioural disorders</c:v>
                </c:pt>
                <c:pt idx="13">
                  <c:v>Genitourinary system</c:v>
                </c:pt>
                <c:pt idx="14">
                  <c:v>Digestive system</c:v>
                </c:pt>
                <c:pt idx="15">
                  <c:v>Injury, poisoning and certain other consequences of external causes</c:v>
                </c:pt>
                <c:pt idx="16">
                  <c:v>Pregnancy, childbirth and the puerperium</c:v>
                </c:pt>
                <c:pt idx="17">
                  <c:v>External causes of morbidity and mortality</c:v>
                </c:pt>
                <c:pt idx="18">
                  <c:v>Diseases of the ear</c:v>
                </c:pt>
                <c:pt idx="19">
                  <c:v>Congenital malformations, deformations and chromosomal abnormalities</c:v>
                </c:pt>
                <c:pt idx="20">
                  <c:v>Conditions originating in the perinatal period</c:v>
                </c:pt>
              </c:strCache>
            </c:strRef>
          </c:cat>
          <c:val>
            <c:numRef>
              <c:f>data2!$B$77:$B$97</c:f>
              <c:numCache>
                <c:formatCode>General</c:formatCode>
                <c:ptCount val="21"/>
                <c:pt idx="0">
                  <c:v>77</c:v>
                </c:pt>
                <c:pt idx="1">
                  <c:v>239</c:v>
                </c:pt>
                <c:pt idx="2">
                  <c:v>83</c:v>
                </c:pt>
                <c:pt idx="3">
                  <c:v>55</c:v>
                </c:pt>
                <c:pt idx="4">
                  <c:v>47</c:v>
                </c:pt>
                <c:pt idx="5">
                  <c:v>41</c:v>
                </c:pt>
                <c:pt idx="6">
                  <c:v>25</c:v>
                </c:pt>
                <c:pt idx="7">
                  <c:v>22</c:v>
                </c:pt>
                <c:pt idx="8">
                  <c:v>21</c:v>
                </c:pt>
                <c:pt idx="9">
                  <c:v>20</c:v>
                </c:pt>
                <c:pt idx="10">
                  <c:v>19</c:v>
                </c:pt>
                <c:pt idx="11">
                  <c:v>15</c:v>
                </c:pt>
                <c:pt idx="12">
                  <c:v>13</c:v>
                </c:pt>
                <c:pt idx="13">
                  <c:v>11</c:v>
                </c:pt>
                <c:pt idx="14">
                  <c:v>9</c:v>
                </c:pt>
                <c:pt idx="15">
                  <c:v>4</c:v>
                </c:pt>
                <c:pt idx="16">
                  <c:v>4</c:v>
                </c:pt>
                <c:pt idx="17">
                  <c:v>3</c:v>
                </c:pt>
                <c:pt idx="18">
                  <c:v>1</c:v>
                </c:pt>
                <c:pt idx="19">
                  <c:v>1</c:v>
                </c:pt>
                <c:pt idx="20">
                  <c:v>1</c:v>
                </c:pt>
              </c:numCache>
            </c:numRef>
          </c:val>
        </c:ser>
        <c:dLbls/>
        <c:shape val="box"/>
        <c:axId val="123018240"/>
        <c:axId val="123028224"/>
        <c:axId val="0"/>
      </c:bar3DChart>
      <c:catAx>
        <c:axId val="123018240"/>
        <c:scaling>
          <c:orientation val="minMax"/>
        </c:scaling>
        <c:axPos val="l"/>
        <c:numFmt formatCode="General" sourceLinked="1"/>
        <c:tickLblPos val="nextTo"/>
        <c:txPr>
          <a:bodyPr rot="0" vert="horz"/>
          <a:lstStyle/>
          <a:p>
            <a:pPr>
              <a:defRPr sz="1000" b="1" i="0" u="none" strike="noStrike" baseline="0">
                <a:solidFill>
                  <a:srgbClr val="000000"/>
                </a:solidFill>
                <a:latin typeface="Calibri"/>
                <a:ea typeface="Calibri"/>
                <a:cs typeface="Calibri"/>
              </a:defRPr>
            </a:pPr>
            <a:endParaRPr lang="de-DE"/>
          </a:p>
        </c:txPr>
        <c:crossAx val="123028224"/>
        <c:crosses val="autoZero"/>
        <c:auto val="1"/>
        <c:lblAlgn val="ctr"/>
        <c:lblOffset val="100"/>
      </c:catAx>
      <c:valAx>
        <c:axId val="123028224"/>
        <c:scaling>
          <c:orientation val="minMax"/>
        </c:scaling>
        <c:axPos val="b"/>
        <c:majorGridlines/>
        <c:numFmt formatCode="General" sourceLinked="1"/>
        <c:tickLblPos val="nextTo"/>
        <c:txPr>
          <a:bodyPr rot="0" vert="horz"/>
          <a:lstStyle/>
          <a:p>
            <a:pPr>
              <a:defRPr sz="1000" b="1" i="0" u="none" strike="noStrike" baseline="0">
                <a:solidFill>
                  <a:srgbClr val="000000"/>
                </a:solidFill>
                <a:latin typeface="Calibri"/>
                <a:ea typeface="Calibri"/>
                <a:cs typeface="Calibri"/>
              </a:defRPr>
            </a:pPr>
            <a:endParaRPr lang="de-DE"/>
          </a:p>
        </c:txPr>
        <c:crossAx val="123018240"/>
        <c:crosses val="autoZero"/>
        <c:crossBetween val="between"/>
        <c:majorUnit val="25"/>
      </c:valAx>
      <c:spPr>
        <a:noFill/>
        <a:ln w="25400">
          <a:noFill/>
        </a:ln>
      </c:spPr>
    </c:plotArea>
    <c:plotVisOnly val="1"/>
    <c:dispBlanksAs val="gap"/>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de-CH"/>
  <c:style val="4"/>
  <c:chart>
    <c:view3D>
      <c:depthPercent val="100"/>
      <c:rAngAx val="1"/>
    </c:view3D>
    <c:sideWall>
      <c:spPr>
        <a:noFill/>
      </c:spPr>
    </c:sideWall>
    <c:backWall>
      <c:spPr>
        <a:noFill/>
        <a:ln w="25400">
          <a:noFill/>
        </a:ln>
      </c:spPr>
    </c:backWall>
    <c:plotArea>
      <c:layout>
        <c:manualLayout>
          <c:layoutTarget val="inner"/>
          <c:xMode val="edge"/>
          <c:yMode val="edge"/>
          <c:x val="8.8667269177595237E-2"/>
          <c:y val="0.2309867491445505"/>
          <c:w val="0.88254026400865759"/>
          <c:h val="0.63115513089883324"/>
        </c:manualLayout>
      </c:layout>
      <c:bar3DChart>
        <c:barDir val="bar"/>
        <c:grouping val="clustered"/>
        <c:ser>
          <c:idx val="0"/>
          <c:order val="0"/>
          <c:dLbls>
            <c:spPr>
              <a:noFill/>
              <a:ln>
                <a:noFill/>
              </a:ln>
              <a:effectLst/>
            </c:spPr>
            <c:txPr>
              <a:bodyPr/>
              <a:lstStyle/>
              <a:p>
                <a:pPr>
                  <a:defRPr sz="1000" b="0" i="0" u="none" strike="noStrike" baseline="0">
                    <a:solidFill>
                      <a:srgbClr val="000000"/>
                    </a:solidFill>
                    <a:latin typeface="Calibri"/>
                    <a:ea typeface="Calibri"/>
                    <a:cs typeface="Calibri"/>
                  </a:defRPr>
                </a:pPr>
                <a:endParaRPr lang="de-DE"/>
              </a:p>
            </c:txPr>
            <c:showVal val="1"/>
            <c:extLst>
              <c:ext xmlns:c15="http://schemas.microsoft.com/office/drawing/2012/chart" uri="{CE6537A1-D6FC-4f65-9D91-7224C49458BB}">
                <c15:layout/>
                <c15:showLeaderLines val="0"/>
              </c:ext>
            </c:extLst>
          </c:dLbls>
          <c:cat>
            <c:strRef>
              <c:f>data2!$A$104:$A$107</c:f>
              <c:strCache>
                <c:ptCount val="4"/>
                <c:pt idx="0">
                  <c:v>Phase III</c:v>
                </c:pt>
                <c:pt idx="1">
                  <c:v>Phase II</c:v>
                </c:pt>
                <c:pt idx="2">
                  <c:v>Phase I</c:v>
                </c:pt>
                <c:pt idx="3">
                  <c:v>Preclinical</c:v>
                </c:pt>
              </c:strCache>
            </c:strRef>
          </c:cat>
          <c:val>
            <c:numRef>
              <c:f>data2!$B$104:$B$107</c:f>
              <c:numCache>
                <c:formatCode>General</c:formatCode>
                <c:ptCount val="4"/>
                <c:pt idx="0">
                  <c:v>29</c:v>
                </c:pt>
                <c:pt idx="1">
                  <c:v>125</c:v>
                </c:pt>
                <c:pt idx="2">
                  <c:v>111</c:v>
                </c:pt>
                <c:pt idx="3">
                  <c:v>162</c:v>
                </c:pt>
              </c:numCache>
            </c:numRef>
          </c:val>
        </c:ser>
        <c:dLbls/>
        <c:shape val="box"/>
        <c:axId val="123409536"/>
        <c:axId val="123411072"/>
        <c:axId val="0"/>
      </c:bar3DChart>
      <c:catAx>
        <c:axId val="123409536"/>
        <c:scaling>
          <c:orientation val="minMax"/>
        </c:scaling>
        <c:axPos val="l"/>
        <c:numFmt formatCode="General" sourceLinked="1"/>
        <c:tickLblPos val="nextTo"/>
        <c:txPr>
          <a:bodyPr rot="0" vert="horz"/>
          <a:lstStyle/>
          <a:p>
            <a:pPr>
              <a:defRPr sz="1000" b="1" i="0" u="none" strike="noStrike" baseline="0">
                <a:solidFill>
                  <a:srgbClr val="000000"/>
                </a:solidFill>
                <a:latin typeface="Calibri"/>
                <a:ea typeface="Calibri"/>
                <a:cs typeface="Calibri"/>
              </a:defRPr>
            </a:pPr>
            <a:endParaRPr lang="de-DE"/>
          </a:p>
        </c:txPr>
        <c:crossAx val="123411072"/>
        <c:crosses val="autoZero"/>
        <c:auto val="1"/>
        <c:lblAlgn val="ctr"/>
        <c:lblOffset val="100"/>
      </c:catAx>
      <c:valAx>
        <c:axId val="123411072"/>
        <c:scaling>
          <c:orientation val="minMax"/>
        </c:scaling>
        <c:axPos val="b"/>
        <c:majorGridlines/>
        <c:numFmt formatCode="General" sourceLinked="1"/>
        <c:majorTickMark val="none"/>
        <c:tickLblPos val="nextTo"/>
        <c:txPr>
          <a:bodyPr rot="0" vert="horz"/>
          <a:lstStyle/>
          <a:p>
            <a:pPr>
              <a:defRPr sz="1000" b="1" i="0" u="none" strike="noStrike" baseline="0">
                <a:solidFill>
                  <a:srgbClr val="000000"/>
                </a:solidFill>
                <a:latin typeface="Calibri"/>
                <a:ea typeface="Calibri"/>
                <a:cs typeface="Calibri"/>
              </a:defRPr>
            </a:pPr>
            <a:endParaRPr lang="de-DE"/>
          </a:p>
        </c:txPr>
        <c:crossAx val="123409536"/>
        <c:crosses val="autoZero"/>
        <c:crossBetween val="between"/>
      </c:valAx>
      <c:spPr>
        <a:noFill/>
        <a:ln w="25400">
          <a:noFill/>
        </a:ln>
      </c:spPr>
    </c:plotArea>
    <c:plotVisOnly val="1"/>
    <c:dispBlanksAs val="gap"/>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lang val="de-CH"/>
  <c:style val="4"/>
  <c:pivotSource>
    <c:name>[Trend analysis UK_01_(jgu).xls]data2!PivotTable2</c:name>
    <c:fmtId val="2"/>
  </c:pivotSource>
  <c:chart>
    <c:title>
      <c:tx>
        <c:rich>
          <a:bodyPr/>
          <a:lstStyle/>
          <a:p>
            <a:pPr>
              <a:defRPr sz="1800" b="1" i="0" u="none" strike="noStrike" baseline="0">
                <a:solidFill>
                  <a:srgbClr val="000000"/>
                </a:solidFill>
                <a:latin typeface="Calibri"/>
                <a:ea typeface="Calibri"/>
                <a:cs typeface="Calibri"/>
              </a:defRPr>
            </a:pPr>
            <a:r>
              <a:rPr lang="de-CH"/>
              <a:t>Venture Financing of Biotech Companies</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s>
    <c:plotArea>
      <c:layout/>
      <c:barChart>
        <c:barDir val="col"/>
        <c:grouping val="clustered"/>
        <c:ser>
          <c:idx val="0"/>
          <c:order val="0"/>
          <c:tx>
            <c:strRef>
              <c:f>data2!$B$120:$B$121</c:f>
              <c:strCache>
                <c:ptCount val="1"/>
                <c:pt idx="0">
                  <c:v>Financing Value</c:v>
                </c:pt>
              </c:strCache>
            </c:strRef>
          </c:tx>
          <c:cat>
            <c:strRef>
              <c:f>data2!$A$122:$A$134</c:f>
              <c:strCache>
                <c:ptCount val="12"/>
                <c:pt idx="0">
                  <c:v>2010 H1</c:v>
                </c:pt>
                <c:pt idx="1">
                  <c:v>2010 H2</c:v>
                </c:pt>
                <c:pt idx="2">
                  <c:v>2011 H1</c:v>
                </c:pt>
                <c:pt idx="3">
                  <c:v>2011 H2</c:v>
                </c:pt>
                <c:pt idx="4">
                  <c:v>2012 H1</c:v>
                </c:pt>
                <c:pt idx="5">
                  <c:v>2012 H2</c:v>
                </c:pt>
                <c:pt idx="6">
                  <c:v>2013 H1</c:v>
                </c:pt>
                <c:pt idx="7">
                  <c:v>2013 H2</c:v>
                </c:pt>
                <c:pt idx="8">
                  <c:v>2014 H1</c:v>
                </c:pt>
                <c:pt idx="9">
                  <c:v>2014 H2</c:v>
                </c:pt>
                <c:pt idx="10">
                  <c:v>2015 H1</c:v>
                </c:pt>
                <c:pt idx="11">
                  <c:v>2015 H2</c:v>
                </c:pt>
              </c:strCache>
            </c:strRef>
          </c:cat>
          <c:val>
            <c:numRef>
              <c:f>data2!$B$122:$B$134</c:f>
              <c:numCache>
                <c:formatCode>0.0</c:formatCode>
                <c:ptCount val="12"/>
                <c:pt idx="0">
                  <c:v>106.51870692794765</c:v>
                </c:pt>
                <c:pt idx="1">
                  <c:v>106.84670667230141</c:v>
                </c:pt>
                <c:pt idx="2">
                  <c:v>383.7173200133401</c:v>
                </c:pt>
                <c:pt idx="3">
                  <c:v>186.65793754613463</c:v>
                </c:pt>
                <c:pt idx="4">
                  <c:v>430.27104021823681</c:v>
                </c:pt>
                <c:pt idx="5">
                  <c:v>185.17695820475856</c:v>
                </c:pt>
                <c:pt idx="6">
                  <c:v>109.30249214889261</c:v>
                </c:pt>
                <c:pt idx="7">
                  <c:v>599.55923405758233</c:v>
                </c:pt>
                <c:pt idx="8">
                  <c:v>245.78689239374123</c:v>
                </c:pt>
                <c:pt idx="9">
                  <c:v>481.5809866890238</c:v>
                </c:pt>
                <c:pt idx="10">
                  <c:v>871.71720053456352</c:v>
                </c:pt>
                <c:pt idx="11">
                  <c:v>934.14503882975885</c:v>
                </c:pt>
              </c:numCache>
            </c:numRef>
          </c:val>
        </c:ser>
        <c:axId val="53777536"/>
        <c:axId val="53779456"/>
      </c:barChart>
      <c:lineChart>
        <c:grouping val="standard"/>
        <c:ser>
          <c:idx val="1"/>
          <c:order val="1"/>
          <c:tx>
            <c:strRef>
              <c:f>data2!$C$120:$C$121</c:f>
              <c:strCache>
                <c:ptCount val="1"/>
                <c:pt idx="0">
                  <c:v>Number of Rounds</c:v>
                </c:pt>
              </c:strCache>
            </c:strRef>
          </c:tx>
          <c:marker>
            <c:symbol val="none"/>
          </c:marker>
          <c:cat>
            <c:strRef>
              <c:f>data2!$A$122:$A$134</c:f>
              <c:strCache>
                <c:ptCount val="12"/>
                <c:pt idx="0">
                  <c:v>2010 H1</c:v>
                </c:pt>
                <c:pt idx="1">
                  <c:v>2010 H2</c:v>
                </c:pt>
                <c:pt idx="2">
                  <c:v>2011 H1</c:v>
                </c:pt>
                <c:pt idx="3">
                  <c:v>2011 H2</c:v>
                </c:pt>
                <c:pt idx="4">
                  <c:v>2012 H1</c:v>
                </c:pt>
                <c:pt idx="5">
                  <c:v>2012 H2</c:v>
                </c:pt>
                <c:pt idx="6">
                  <c:v>2013 H1</c:v>
                </c:pt>
                <c:pt idx="7">
                  <c:v>2013 H2</c:v>
                </c:pt>
                <c:pt idx="8">
                  <c:v>2014 H1</c:v>
                </c:pt>
                <c:pt idx="9">
                  <c:v>2014 H2</c:v>
                </c:pt>
                <c:pt idx="10">
                  <c:v>2015 H1</c:v>
                </c:pt>
                <c:pt idx="11">
                  <c:v>2015 H2</c:v>
                </c:pt>
              </c:strCache>
            </c:strRef>
          </c:cat>
          <c:val>
            <c:numRef>
              <c:f>data2!$C$122:$C$134</c:f>
              <c:numCache>
                <c:formatCode>General</c:formatCode>
                <c:ptCount val="12"/>
                <c:pt idx="0">
                  <c:v>14</c:v>
                </c:pt>
                <c:pt idx="1">
                  <c:v>17</c:v>
                </c:pt>
                <c:pt idx="2">
                  <c:v>12</c:v>
                </c:pt>
                <c:pt idx="3">
                  <c:v>24</c:v>
                </c:pt>
                <c:pt idx="4">
                  <c:v>24</c:v>
                </c:pt>
                <c:pt idx="5">
                  <c:v>22</c:v>
                </c:pt>
                <c:pt idx="6">
                  <c:v>19</c:v>
                </c:pt>
                <c:pt idx="7">
                  <c:v>35</c:v>
                </c:pt>
                <c:pt idx="8">
                  <c:v>40</c:v>
                </c:pt>
                <c:pt idx="9">
                  <c:v>32</c:v>
                </c:pt>
                <c:pt idx="10">
                  <c:v>24</c:v>
                </c:pt>
                <c:pt idx="11">
                  <c:v>23</c:v>
                </c:pt>
              </c:numCache>
            </c:numRef>
          </c:val>
        </c:ser>
        <c:marker val="1"/>
        <c:axId val="53783552"/>
        <c:axId val="54227328"/>
      </c:lineChart>
      <c:catAx>
        <c:axId val="53777536"/>
        <c:scaling>
          <c:orientation val="minMax"/>
        </c:scaling>
        <c:axPos val="b"/>
        <c:numFmt formatCode="#,##0.00" sourceLinked="0"/>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53779456"/>
        <c:crosses val="autoZero"/>
        <c:lblAlgn val="ctr"/>
        <c:lblOffset val="100"/>
      </c:catAx>
      <c:valAx>
        <c:axId val="53779456"/>
        <c:scaling>
          <c:orientation val="minMax"/>
        </c:scaling>
        <c:axPos val="l"/>
        <c:majorGridlines/>
        <c:title>
          <c:tx>
            <c:rich>
              <a:bodyPr/>
              <a:lstStyle/>
              <a:p>
                <a:pPr>
                  <a:defRPr sz="1000" b="1" i="0" u="none" strike="noStrike" baseline="0">
                    <a:solidFill>
                      <a:srgbClr val="000000"/>
                    </a:solidFill>
                    <a:latin typeface="Calibri"/>
                    <a:ea typeface="Calibri"/>
                    <a:cs typeface="Calibri"/>
                  </a:defRPr>
                </a:pPr>
                <a:r>
                  <a:rPr lang="de-CH"/>
                  <a:t>Financing Value (Million USD)</a:t>
                </a:r>
              </a:p>
            </c:rich>
          </c:tx>
          <c:layout/>
        </c:title>
        <c:numFmt formatCode="0.0" sourceLinked="1"/>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53777536"/>
        <c:crosses val="autoZero"/>
        <c:crossBetween val="between"/>
      </c:valAx>
      <c:catAx>
        <c:axId val="53783552"/>
        <c:scaling>
          <c:orientation val="minMax"/>
        </c:scaling>
        <c:delete val="1"/>
        <c:axPos val="b"/>
        <c:tickLblPos val="none"/>
        <c:crossAx val="54227328"/>
        <c:crosses val="autoZero"/>
        <c:lblAlgn val="ctr"/>
        <c:lblOffset val="100"/>
      </c:catAx>
      <c:valAx>
        <c:axId val="54227328"/>
        <c:scaling>
          <c:orientation val="minMax"/>
        </c:scaling>
        <c:axPos val="r"/>
        <c:title>
          <c:tx>
            <c:rich>
              <a:bodyPr/>
              <a:lstStyle/>
              <a:p>
                <a:pPr>
                  <a:defRPr sz="1000" b="1" i="0" u="none" strike="noStrike" baseline="0">
                    <a:solidFill>
                      <a:srgbClr val="000000"/>
                    </a:solidFill>
                    <a:latin typeface="Calibri"/>
                    <a:ea typeface="Calibri"/>
                    <a:cs typeface="Calibri"/>
                  </a:defRPr>
                </a:pPr>
                <a:r>
                  <a:rPr lang="de-CH"/>
                  <a:t>Number of Rounds</a:t>
                </a:r>
              </a:p>
            </c:rich>
          </c:tx>
          <c:layout/>
        </c:title>
        <c:numFmt formatCode="General" sourceLinked="1"/>
        <c:tickLblPos val="nextTo"/>
        <c:txPr>
          <a:bodyPr rot="0" vert="horz"/>
          <a:lstStyle/>
          <a:p>
            <a:pPr>
              <a:defRPr sz="1000" b="1" i="0" u="none" strike="noStrike" baseline="0">
                <a:solidFill>
                  <a:srgbClr val="000000"/>
                </a:solidFill>
                <a:latin typeface="Calibri"/>
                <a:ea typeface="Calibri"/>
                <a:cs typeface="Calibri"/>
              </a:defRPr>
            </a:pPr>
            <a:endParaRPr lang="de-DE"/>
          </a:p>
        </c:txPr>
        <c:crossAx val="53783552"/>
        <c:crosses val="max"/>
        <c:crossBetween val="between"/>
        <c:majorUnit val="5"/>
      </c:valAx>
      <c:dTable>
        <c:showHorzBorder val="1"/>
        <c:showVertBorder val="1"/>
        <c:showOutline val="1"/>
        <c:txPr>
          <a:bodyPr/>
          <a:lstStyle/>
          <a:p>
            <a:pPr rtl="0">
              <a:defRPr sz="1000" b="1" i="0" u="none" strike="noStrike" baseline="0">
                <a:solidFill>
                  <a:srgbClr val="000000"/>
                </a:solidFill>
                <a:latin typeface="Calibri"/>
                <a:ea typeface="Calibri"/>
                <a:cs typeface="Calibri"/>
              </a:defRPr>
            </a:pPr>
            <a:endParaRPr lang="de-DE"/>
          </a:p>
        </c:txPr>
      </c:dTable>
    </c:plotArea>
    <c:legend>
      <c:legendPos val="r"/>
      <c:layout>
        <c:manualLayout>
          <c:xMode val="edge"/>
          <c:yMode val="edge"/>
          <c:x val="0.15759517339093676"/>
          <c:y val="0.13260935594867723"/>
          <c:w val="0.15139119225141104"/>
          <c:h val="0.11578387854015612"/>
        </c:manualLayout>
      </c:layout>
      <c:overlay val="1"/>
      <c:txPr>
        <a:bodyPr/>
        <a:lstStyle/>
        <a:p>
          <a:pPr>
            <a:defRPr sz="920" b="0" i="0" u="none" strike="noStrike" baseline="0">
              <a:solidFill>
                <a:srgbClr val="000000"/>
              </a:solidFill>
              <a:latin typeface="Calibri"/>
              <a:ea typeface="Calibri"/>
              <a:cs typeface="Calibri"/>
            </a:defRPr>
          </a:pPr>
          <a:endParaRPr lang="de-DE"/>
        </a:p>
      </c:txPr>
    </c:legend>
    <c:plotVisOnly val="1"/>
    <c:dispBlanksAs val="gap"/>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a:pPr>
            <a:r>
              <a:rPr lang="en-US"/>
              <a:t>Number of Employees - Life Sciences</a:t>
            </a:r>
          </a:p>
        </c:rich>
      </c:tx>
      <c:layout/>
    </c:title>
    <c:view3D>
      <c:rotX val="30"/>
      <c:rotY val="330"/>
      <c:perspective val="30"/>
    </c:view3D>
    <c:plotArea>
      <c:layout/>
      <c:pie3DChart>
        <c:varyColors val="1"/>
        <c:dLbls>
          <c:showCatName val="1"/>
          <c:showPercent val="1"/>
        </c:dLbls>
      </c:pie3DChart>
      <c:spPr>
        <a:noFill/>
        <a:ln w="25400">
          <a:noFill/>
        </a:ln>
      </c:spPr>
    </c:plotArea>
    <c:plotVisOnly val="1"/>
    <c:dispBlanksAs val="zero"/>
  </c:chart>
  <c:spPr>
    <a:noFill/>
    <a:ln w="0">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de-CH"/>
  <c:style val="4"/>
  <c:pivotSource>
    <c:name>[Trend analysis UK_01_(jgu).xls]Pivot Table!PivotTable4</c:name>
    <c:fmtId val="2"/>
  </c:pivotSource>
  <c:chart>
    <c:title>
      <c:tx>
        <c:rich>
          <a:bodyPr/>
          <a:lstStyle/>
          <a:p>
            <a:pPr>
              <a:defRPr sz="1800" b="1" i="0" u="none" strike="noStrike" baseline="0">
                <a:solidFill>
                  <a:srgbClr val="000000"/>
                </a:solidFill>
                <a:latin typeface="Calibri"/>
                <a:ea typeface="Calibri"/>
                <a:cs typeface="Calibri"/>
              </a:defRPr>
            </a:pPr>
            <a:r>
              <a:rPr lang="de-CH"/>
              <a:t>Number of Employees - Biotech</a:t>
            </a:r>
          </a:p>
        </c:rich>
      </c:tx>
      <c:layout/>
    </c:title>
    <c:pivotFmts>
      <c:pivotFmt>
        <c:idx val="0"/>
        <c:marker>
          <c:symbol val="none"/>
        </c:marker>
        <c:dLbl>
          <c:idx val="0"/>
          <c:numFmt formatCode="0.0%" sourceLinked="0"/>
          <c:spPr/>
          <c:txPr>
            <a:bodyPr/>
            <a:lstStyle/>
            <a:p>
              <a:pPr>
                <a:defRPr sz="1000" b="0"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extLst>
        </c:dLbl>
      </c:pivotFmt>
      <c:pivotFmt>
        <c:idx val="1"/>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extLst>
        </c:dLbl>
      </c:pivotFmt>
      <c:pivotFmt>
        <c:idx val="2"/>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3"/>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4"/>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
      </c:pivotFmt>
      <c:pivotFmt>
        <c:idx val="5"/>
        <c:marker>
          <c:symbol val="none"/>
        </c:marker>
        <c:dLbl>
          <c:idx val="0"/>
          <c:numFmt formatCode="0.0%" sourceLinked="0"/>
          <c:spPr/>
          <c:txPr>
            <a:bodyPr/>
            <a:lstStyle/>
            <a:p>
              <a:pPr>
                <a:defRPr sz="1000" b="0"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extLst>
        </c:dLbl>
      </c:pivotFmt>
      <c:pivotFmt>
        <c:idx val="6"/>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
      </c:pivotFmt>
      <c:pivotFmt>
        <c:idx val="7"/>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8"/>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
      </c:pivotFmt>
      <c:pivotFmt>
        <c:idx val="9"/>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s>
    <c:view3D>
      <c:rotX val="30"/>
      <c:rotY val="320"/>
      <c:perspective val="30"/>
    </c:view3D>
    <c:plotArea>
      <c:layout/>
      <c:pie3DChart>
        <c:varyColors val="1"/>
        <c:ser>
          <c:idx val="0"/>
          <c:order val="0"/>
          <c:tx>
            <c:strRef>
              <c:f>'Pivot Table'!$F$77:$F$78</c:f>
              <c:strCache>
                <c:ptCount val="1"/>
                <c:pt idx="0">
                  <c:v>Total</c:v>
                </c:pt>
              </c:strCache>
            </c:strRef>
          </c:tx>
          <c:dLbls>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
            <c:dLbl>
              <c:idx val="1"/>
              <c:layout>
                <c:manualLayout>
                  <c:x val="-0.16890498125147549"/>
                  <c:y val="-1.733092236772622E-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15:layout/>
                </c:ext>
              </c:extLst>
            </c:dLbl>
            <c:dLbl>
              <c:idx val="2"/>
              <c:layout>
                <c:manualLayout>
                  <c:x val="-0.14197815685276918"/>
                  <c:y val="-0.2677844232646149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15:layout/>
                </c:ext>
              </c:extLst>
            </c:dLbl>
            <c:dLbl>
              <c:idx val="3"/>
              <c:layout>
                <c:manualLayout>
                  <c:x val="0.20570761593562523"/>
                  <c:y val="-0.1152148738180261"/>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15:layout/>
                </c:ext>
              </c:extLst>
            </c:dLbl>
            <c:numFmt formatCode="0.0%" sourceLinked="0"/>
            <c:spPr>
              <a:noFill/>
              <a:ln>
                <a:noFill/>
              </a:ln>
              <a:effectLst/>
            </c:spPr>
            <c:txPr>
              <a:bodyPr/>
              <a:lstStyle/>
              <a:p>
                <a:pPr>
                  <a:defRPr sz="1000" b="0" i="0" u="none" strike="noStrike" baseline="0">
                    <a:solidFill>
                      <a:srgbClr val="000000"/>
                    </a:solidFill>
                    <a:latin typeface="Calibri"/>
                    <a:ea typeface="Calibri"/>
                    <a:cs typeface="Calibri"/>
                  </a:defRPr>
                </a:pPr>
                <a:endParaRPr lang="de-DE"/>
              </a:p>
            </c:txPr>
            <c:showCatName val="1"/>
            <c:showPercent val="1"/>
            <c:showLeaderLines val="1"/>
            <c:extLst>
              <c:ext xmlns:c15="http://schemas.microsoft.com/office/drawing/2012/chart" uri="{CE6537A1-D6FC-4f65-9D91-7224C49458BB}">
                <c15:layout/>
              </c:ext>
            </c:extLst>
          </c:dLbls>
          <c:cat>
            <c:strRef>
              <c:f>'Pivot Table'!$E$79:$E$83</c:f>
              <c:strCache>
                <c:ptCount val="4"/>
                <c:pt idx="0">
                  <c:v>51-200</c:v>
                </c:pt>
                <c:pt idx="1">
                  <c:v>1-10</c:v>
                </c:pt>
                <c:pt idx="2">
                  <c:v>Greater than 200</c:v>
                </c:pt>
                <c:pt idx="3">
                  <c:v>11-50</c:v>
                </c:pt>
              </c:strCache>
            </c:strRef>
          </c:cat>
          <c:val>
            <c:numRef>
              <c:f>'Pivot Table'!$F$79:$F$83</c:f>
              <c:numCache>
                <c:formatCode>General</c:formatCode>
                <c:ptCount val="4"/>
                <c:pt idx="0">
                  <c:v>15</c:v>
                </c:pt>
                <c:pt idx="1">
                  <c:v>14</c:v>
                </c:pt>
                <c:pt idx="2">
                  <c:v>14</c:v>
                </c:pt>
                <c:pt idx="3">
                  <c:v>19</c:v>
                </c:pt>
              </c:numCache>
            </c:numRef>
          </c:val>
        </c:ser>
        <c:dLbls>
          <c:showCatName val="1"/>
          <c:showPercent val="1"/>
        </c:dLbls>
      </c:pie3DChart>
      <c:spPr>
        <a:noFill/>
        <a:ln w="25400">
          <a:noFill/>
        </a:ln>
      </c:spPr>
    </c:plotArea>
    <c:plotVisOnly val="1"/>
    <c:dispBlanksAs val="zero"/>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sz="1800" b="1" i="0" u="none" strike="noStrike" baseline="0">
                <a:solidFill>
                  <a:srgbClr val="000000"/>
                </a:solidFill>
                <a:latin typeface="Calibri"/>
                <a:ea typeface="Calibri"/>
                <a:cs typeface="Calibri"/>
              </a:defRPr>
            </a:pPr>
            <a:r>
              <a:rPr lang="de-CH"/>
              <a:t>Number of Employees - Life Sciences</a:t>
            </a:r>
          </a:p>
        </c:rich>
      </c:tx>
      <c:layout/>
    </c:title>
    <c:view3D>
      <c:rotX val="30"/>
      <c:rotY val="330"/>
      <c:perspective val="30"/>
    </c:view3D>
    <c:plotArea>
      <c:layout/>
      <c:pie3DChart>
        <c:varyColors val="1"/>
        <c:ser>
          <c:idx val="0"/>
          <c:order val="0"/>
          <c:tx>
            <c:v>Number of Employee Life Sciences</c:v>
          </c:tx>
          <c:dLbls>
            <c:dLbl>
              <c:idx val="0"/>
              <c:layout/>
              <c:dLblPos val="bestFit"/>
              <c:showCatName val="1"/>
              <c:showPercent val="1"/>
              <c:separator>
</c:separator>
              <c:extLst>
                <c:ext xmlns:c15="http://schemas.microsoft.com/office/drawing/2012/chart" uri="{CE6537A1-D6FC-4f65-9D91-7224C49458BB}">
                  <c15:layout/>
                </c:ext>
              </c:extLst>
            </c:dLbl>
            <c:dLbl>
              <c:idx val="1"/>
              <c:layout>
                <c:manualLayout>
                  <c:x val="-0.14960908449143911"/>
                  <c:y val="1.2454451257154461E-2"/>
                </c:manualLayout>
              </c:layout>
              <c:dLblPos val="bestFit"/>
              <c:showCatName val="1"/>
              <c:showPercent val="1"/>
              <c:separator>
</c:separator>
              <c:extLst>
                <c:ext xmlns:c15="http://schemas.microsoft.com/office/drawing/2012/chart" uri="{CE6537A1-D6FC-4f65-9D91-7224C49458BB}">
                  <c15:layout/>
                </c:ext>
              </c:extLst>
            </c:dLbl>
            <c:dLbl>
              <c:idx val="2"/>
              <c:layout>
                <c:manualLayout>
                  <c:x val="4.0776219073274063E-2"/>
                  <c:y val="-0.26756528880771102"/>
                </c:manualLayout>
              </c:layout>
              <c:dLblPos val="bestFit"/>
              <c:showCatName val="1"/>
              <c:showPercent val="1"/>
              <c:separator>
</c:separator>
              <c:extLst>
                <c:ext xmlns:c15="http://schemas.microsoft.com/office/drawing/2012/chart" uri="{CE6537A1-D6FC-4f65-9D91-7224C49458BB}">
                  <c15:layout/>
                </c:ext>
              </c:extLst>
            </c:dLbl>
            <c:dLbl>
              <c:idx val="3"/>
              <c:layout>
                <c:manualLayout>
                  <c:x val="0.16768644468166324"/>
                  <c:y val="3.5893775141722421E-2"/>
                </c:manualLayout>
              </c:layout>
              <c:dLblPos val="bestFit"/>
              <c:showCatName val="1"/>
              <c:showPercent val="1"/>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000" b="1" i="0" u="none" strike="noStrike" baseline="0">
                    <a:solidFill>
                      <a:srgbClr val="000000"/>
                    </a:solidFill>
                    <a:latin typeface="Calibri"/>
                    <a:ea typeface="Calibri"/>
                    <a:cs typeface="Calibri"/>
                  </a:defRPr>
                </a:pPr>
                <a:endParaRPr lang="de-DE"/>
              </a:p>
            </c:txPr>
            <c:showCatName val="1"/>
            <c:showPercent val="1"/>
            <c:separator>
</c:separator>
            <c:showLeaderLines val="1"/>
            <c:extLst>
              <c:ext xmlns:c15="http://schemas.microsoft.com/office/drawing/2012/chart" uri="{CE6537A1-D6FC-4f65-9D91-7224C49458BB}"/>
            </c:extLst>
          </c:dLbls>
          <c:cat>
            <c:strRef>
              <c:f>'Pivot Table'!$B$79:$B$82</c:f>
              <c:strCache>
                <c:ptCount val="4"/>
                <c:pt idx="0">
                  <c:v>51-200</c:v>
                </c:pt>
                <c:pt idx="1">
                  <c:v>1-10</c:v>
                </c:pt>
                <c:pt idx="2">
                  <c:v>Greater than 200</c:v>
                </c:pt>
                <c:pt idx="3">
                  <c:v>11-50</c:v>
                </c:pt>
              </c:strCache>
            </c:strRef>
          </c:cat>
          <c:val>
            <c:numRef>
              <c:f>'Pivot Table'!$C$79:$C$82</c:f>
              <c:numCache>
                <c:formatCode>General</c:formatCode>
                <c:ptCount val="4"/>
                <c:pt idx="0">
                  <c:v>23</c:v>
                </c:pt>
                <c:pt idx="1">
                  <c:v>17</c:v>
                </c:pt>
                <c:pt idx="2">
                  <c:v>34</c:v>
                </c:pt>
                <c:pt idx="3">
                  <c:v>22</c:v>
                </c:pt>
              </c:numCache>
            </c:numRef>
          </c:val>
        </c:ser>
        <c:dLbls>
          <c:showCatName val="1"/>
          <c:showPercent val="1"/>
        </c:dLbls>
      </c:pie3DChart>
      <c:spPr>
        <a:noFill/>
        <a:ln w="25400">
          <a:noFill/>
        </a:ln>
      </c:spPr>
    </c:plotArea>
    <c:plotVisOnly val="1"/>
    <c:dispBlanksAs val="zero"/>
  </c:chart>
  <c:spPr>
    <a:noFill/>
    <a:ln w="0">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a:pPr>
            <a:r>
              <a:rPr lang="en-US" dirty="0"/>
              <a:t>Life Science Companies by Ownership Status</a:t>
            </a:r>
          </a:p>
        </c:rich>
      </c:tx>
      <c:layout/>
    </c:title>
    <c:view3D>
      <c:rotX val="30"/>
      <c:perspective val="30"/>
    </c:view3D>
    <c:plotArea>
      <c:layout>
        <c:manualLayout>
          <c:layoutTarget val="inner"/>
          <c:xMode val="edge"/>
          <c:yMode val="edge"/>
          <c:x val="9.7719398337241567E-2"/>
          <c:y val="0.40019763332163893"/>
          <c:w val="0.80456120332551762"/>
          <c:h val="0.56993519792509661"/>
        </c:manualLayout>
      </c:layout>
      <c:pie3DChart>
        <c:varyColors val="1"/>
        <c:dLbls>
          <c:showCatName val="1"/>
          <c:showPercent val="1"/>
        </c:dLbls>
      </c:pie3DChart>
      <c:spPr>
        <a:noFill/>
        <a:ln w="25400">
          <a:noFill/>
        </a:ln>
      </c:spPr>
    </c:plotArea>
    <c:plotVisOnly val="1"/>
    <c:dispBlanksAs val="zero"/>
  </c:chart>
  <c:spPr>
    <a:noFill/>
    <a:ln>
      <a:no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a:pPr>
            <a:r>
              <a:rPr lang="en-US" dirty="0"/>
              <a:t>Life </a:t>
            </a:r>
            <a:r>
              <a:rPr lang="en-US" dirty="0" smtClean="0"/>
              <a:t>Science Companies </a:t>
            </a:r>
            <a:r>
              <a:rPr lang="en-US" dirty="0"/>
              <a:t>by Ownership Status</a:t>
            </a:r>
          </a:p>
        </c:rich>
      </c:tx>
      <c:layout>
        <c:manualLayout>
          <c:xMode val="edge"/>
          <c:yMode val="edge"/>
          <c:x val="0.17461889338847184"/>
          <c:y val="8.0361041135994363E-2"/>
        </c:manualLayout>
      </c:layout>
    </c:title>
    <c:view3D>
      <c:rotX val="30"/>
      <c:perspective val="30"/>
    </c:view3D>
    <c:plotArea>
      <c:layout>
        <c:manualLayout>
          <c:layoutTarget val="inner"/>
          <c:xMode val="edge"/>
          <c:yMode val="edge"/>
          <c:x val="9.7719398337241567E-2"/>
          <c:y val="0.40019763332163893"/>
          <c:w val="0.80456120332551762"/>
          <c:h val="0.56993519792509661"/>
        </c:manualLayout>
      </c:layout>
      <c:pie3DChart>
        <c:varyColors val="1"/>
        <c:dLbls>
          <c:showCatName val="1"/>
          <c:showPercent val="1"/>
        </c:dLbls>
      </c:pie3DChart>
      <c:spPr>
        <a:noFill/>
        <a:ln w="25400">
          <a:noFill/>
        </a:ln>
      </c:spPr>
    </c:plotArea>
    <c:plotVisOnly val="1"/>
    <c:dispBlanksAs val="zero"/>
  </c:chart>
  <c:spPr>
    <a:noFill/>
    <a:ln>
      <a:no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de-CH"/>
  <c:style val="4"/>
  <c:pivotSource>
    <c:name>[Trend analysis UK_01_(jgu).xls]Pivot Table!PivotTable7</c:name>
    <c:fmtId val="2"/>
  </c:pivotSource>
  <c:chart>
    <c:title>
      <c:tx>
        <c:rich>
          <a:bodyPr/>
          <a:lstStyle/>
          <a:p>
            <a:pPr>
              <a:defRPr sz="1800" b="1" i="0" u="none" strike="noStrike" baseline="0">
                <a:solidFill>
                  <a:srgbClr val="000000"/>
                </a:solidFill>
                <a:latin typeface="Calibri"/>
                <a:ea typeface="Calibri"/>
                <a:cs typeface="Calibri"/>
              </a:defRPr>
            </a:pPr>
            <a:r>
              <a:rPr lang="de-CH"/>
              <a:t>Biotechnology Companies by Ownership Status</a:t>
            </a:r>
          </a:p>
        </c:rich>
      </c:tx>
      <c:layout/>
    </c:title>
    <c:pivotFmts>
      <c:pivotFmt>
        <c:idx val="0"/>
        <c:marker>
          <c:symbol val="none"/>
        </c:marker>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extLst>
        </c:dLbl>
      </c:pivotFmt>
      <c:pivotFmt>
        <c:idx val="1"/>
        <c:dLbl>
          <c:idx val="0"/>
          <c:layout>
            <c:manualLayout>
              <c:x val="-0.23835862248326606"/>
              <c:y val="-7.441376163495012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2"/>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3"/>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dLblPos val="bestFit"/>
          <c:showCatName val="1"/>
          <c:showPercent val="1"/>
          <c:extLst>
            <c:ext xmlns:c15="http://schemas.microsoft.com/office/drawing/2012/chart" uri="{CE6537A1-D6FC-4f65-9D91-7224C49458BB}"/>
          </c:extLst>
        </c:dLbl>
      </c:pivotFmt>
      <c:pivotFmt>
        <c:idx val="4"/>
        <c:dLbl>
          <c:idx val="0"/>
          <c:layout>
            <c:manualLayout>
              <c:x val="-0.13327181106129021"/>
              <c:y val="8.5321208635683442E-3"/>
            </c:manualLayout>
          </c:layout>
          <c:showCatName val="1"/>
          <c:showPercent val="1"/>
          <c:extLst>
            <c:ext xmlns:c15="http://schemas.microsoft.com/office/drawing/2012/chart" uri="{CE6537A1-D6FC-4f65-9D91-7224C49458BB}"/>
          </c:extLst>
        </c:dLbl>
      </c:pivotFmt>
      <c:pivotFmt>
        <c:idx val="5"/>
        <c:marker>
          <c:symbol val="none"/>
        </c:marker>
        <c:dLbl>
          <c:idx val="0"/>
          <c:numFmt formatCode="0.0%" sourceLinked="0"/>
          <c:spPr/>
          <c:txPr>
            <a:bodyPr/>
            <a:lstStyle/>
            <a:p>
              <a:pPr>
                <a:defRPr sz="1000" b="1" i="0" u="none" strike="noStrike" baseline="0">
                  <a:solidFill>
                    <a:srgbClr val="000000"/>
                  </a:solidFill>
                  <a:latin typeface="Calibri"/>
                  <a:ea typeface="Calibri"/>
                  <a:cs typeface="Calibri"/>
                </a:defRPr>
              </a:pPr>
              <a:endParaRPr lang="de-DE"/>
            </a:p>
          </c:txPr>
          <c:showCatName val="1"/>
          <c:showPercent val="1"/>
          <c:extLst>
            <c:ext xmlns:c15="http://schemas.microsoft.com/office/drawing/2012/chart" uri="{CE6537A1-D6FC-4f65-9D91-7224C49458BB}"/>
          </c:extLst>
        </c:dLbl>
      </c:pivotFmt>
      <c:pivotFmt>
        <c:idx val="6"/>
        <c:dLbl>
          <c:idx val="0"/>
          <c:layout>
            <c:manualLayout>
              <c:x val="-0.23835862248326606"/>
              <c:y val="-7.4413761634950129E-2"/>
            </c:manualLayout>
          </c:layout>
          <c:dLblPos val="bestFit"/>
          <c:showCatName val="1"/>
          <c:showPercent val="1"/>
          <c:extLst>
            <c:ext xmlns:c15="http://schemas.microsoft.com/office/drawing/2012/chart" uri="{CE6537A1-D6FC-4f65-9D91-7224C49458BB}"/>
          </c:extLst>
        </c:dLbl>
      </c:pivotFmt>
      <c:pivotFmt>
        <c:idx val="7"/>
        <c:dLbl>
          <c:idx val="0"/>
          <c:dLblPos val="bestFit"/>
          <c:showCatName val="1"/>
          <c:showPercent val="1"/>
          <c:extLst>
            <c:ext xmlns:c15="http://schemas.microsoft.com/office/drawing/2012/chart" uri="{CE6537A1-D6FC-4f65-9D91-7224C49458BB}"/>
          </c:extLst>
        </c:dLbl>
      </c:pivotFmt>
      <c:pivotFmt>
        <c:idx val="8"/>
        <c:dLbl>
          <c:idx val="0"/>
          <c:layout>
            <c:manualLayout>
              <c:x val="-0.13327181106129021"/>
              <c:y val="8.5321208635683442E-3"/>
            </c:manualLayout>
          </c:layout>
          <c:showCatName val="1"/>
          <c:showPercent val="1"/>
          <c:extLst>
            <c:ext xmlns:c15="http://schemas.microsoft.com/office/drawing/2012/chart" uri="{CE6537A1-D6FC-4f65-9D91-7224C49458BB}"/>
          </c:extLst>
        </c:dLbl>
      </c:pivotFmt>
    </c:pivotFmts>
    <c:view3D>
      <c:rotX val="30"/>
      <c:rotY val="340"/>
      <c:perspective val="30"/>
    </c:view3D>
    <c:plotArea>
      <c:layout>
        <c:manualLayout>
          <c:layoutTarget val="inner"/>
          <c:xMode val="edge"/>
          <c:yMode val="edge"/>
          <c:x val="8.9622637032199762E-2"/>
          <c:y val="0.34662360589764407"/>
          <c:w val="0.8087002205879561"/>
          <c:h val="0.56993519792509661"/>
        </c:manualLayout>
      </c:layout>
      <c:pie3DChart>
        <c:varyColors val="1"/>
        <c:ser>
          <c:idx val="0"/>
          <c:order val="0"/>
          <c:tx>
            <c:strRef>
              <c:f>'Pivot Table'!$F$130:$F$131</c:f>
              <c:strCache>
                <c:ptCount val="1"/>
                <c:pt idx="0">
                  <c:v>Total</c:v>
                </c:pt>
              </c:strCache>
            </c:strRef>
          </c:tx>
          <c:explosion val="25"/>
          <c:dLbls>
            <c:dLbl>
              <c:idx val="0"/>
              <c:layout>
                <c:manualLayout>
                  <c:x val="-0.23835862248326606"/>
                  <c:y val="-7.4413761634950129E-2"/>
                </c:manualLayout>
              </c:layout>
              <c:dLblPos val="bestFit"/>
              <c:showCatName val="1"/>
              <c:showPercent val="1"/>
              <c:extLst>
                <c:ext xmlns:c15="http://schemas.microsoft.com/office/drawing/2012/chart" uri="{CE6537A1-D6FC-4f65-9D91-7224C49458BB}">
                  <c15:layout/>
                </c:ext>
              </c:extLst>
            </c:dLbl>
            <c:dLbl>
              <c:idx val="1"/>
              <c:layout/>
              <c:dLblPos val="bestFit"/>
              <c:showCatName val="1"/>
              <c:showPercent val="1"/>
              <c:extLst>
                <c:ext xmlns:c15="http://schemas.microsoft.com/office/drawing/2012/chart" uri="{CE6537A1-D6FC-4f65-9D91-7224C49458BB}">
                  <c15:layout/>
                </c:ext>
              </c:extLst>
            </c:dLbl>
            <c:dLbl>
              <c:idx val="2"/>
              <c:layout>
                <c:manualLayout>
                  <c:x val="-0.13327181106129021"/>
                  <c:y val="8.5321208635683442E-3"/>
                </c:manualLayout>
              </c:layout>
              <c:showCatName val="1"/>
              <c:showPercent val="1"/>
              <c:extLst>
                <c:ext xmlns:c15="http://schemas.microsoft.com/office/drawing/2012/chart" uri="{CE6537A1-D6FC-4f65-9D91-7224C49458BB}">
                  <c15:layout/>
                </c:ext>
              </c:extLst>
            </c:dLbl>
            <c:numFmt formatCode="0.0%" sourceLinked="0"/>
            <c:spPr>
              <a:noFill/>
              <a:ln>
                <a:noFill/>
              </a:ln>
              <a:effectLst/>
            </c:spPr>
            <c:txPr>
              <a:bodyPr/>
              <a:lstStyle/>
              <a:p>
                <a:pPr>
                  <a:defRPr sz="1000" b="1" i="0" u="none" strike="noStrike" baseline="0">
                    <a:solidFill>
                      <a:srgbClr val="000000"/>
                    </a:solidFill>
                    <a:latin typeface="Calibri"/>
                    <a:ea typeface="Calibri"/>
                    <a:cs typeface="Calibri"/>
                  </a:defRPr>
                </a:pPr>
                <a:endParaRPr lang="de-DE"/>
              </a:p>
            </c:txPr>
            <c:showCatName val="1"/>
            <c:showPercent val="1"/>
            <c:showLeaderLines val="1"/>
            <c:extLst>
              <c:ext xmlns:c15="http://schemas.microsoft.com/office/drawing/2012/chart" uri="{CE6537A1-D6FC-4f65-9D91-7224C49458BB}"/>
            </c:extLst>
          </c:dLbls>
          <c:cat>
            <c:strRef>
              <c:f>'Pivot Table'!$E$132:$E$135</c:f>
              <c:strCache>
                <c:ptCount val="3"/>
                <c:pt idx="0">
                  <c:v>Private / independent</c:v>
                </c:pt>
                <c:pt idx="1">
                  <c:v>Subsidiary</c:v>
                </c:pt>
                <c:pt idx="2">
                  <c:v>Publicly listed on stock exchange</c:v>
                </c:pt>
              </c:strCache>
            </c:strRef>
          </c:cat>
          <c:val>
            <c:numRef>
              <c:f>'Pivot Table'!$F$132:$F$135</c:f>
              <c:numCache>
                <c:formatCode>General</c:formatCode>
                <c:ptCount val="3"/>
                <c:pt idx="0">
                  <c:v>707</c:v>
                </c:pt>
                <c:pt idx="1">
                  <c:v>259</c:v>
                </c:pt>
                <c:pt idx="2">
                  <c:v>61</c:v>
                </c:pt>
              </c:numCache>
            </c:numRef>
          </c:val>
        </c:ser>
        <c:dLbls>
          <c:showCatName val="1"/>
          <c:showPercent val="1"/>
        </c:dLbls>
      </c:pie3DChart>
      <c:spPr>
        <a:noFill/>
        <a:ln w="25400">
          <a:noFill/>
        </a:ln>
      </c:spPr>
    </c:plotArea>
    <c:plotVisOnly val="1"/>
    <c:dispBlanksAs val="zero"/>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de-CH"/>
  <c:style val="4"/>
  <c:chart>
    <c:title>
      <c:tx>
        <c:rich>
          <a:bodyPr/>
          <a:lstStyle/>
          <a:p>
            <a:pPr>
              <a:defRPr sz="1800" b="1" i="0" u="none" strike="noStrike" baseline="0">
                <a:solidFill>
                  <a:srgbClr val="000000"/>
                </a:solidFill>
                <a:latin typeface="Calibri"/>
                <a:ea typeface="Calibri"/>
                <a:cs typeface="Calibri"/>
              </a:defRPr>
            </a:pPr>
            <a:r>
              <a:rPr lang="de-CH"/>
              <a:t>Life Science Companies by Ownership Status</a:t>
            </a:r>
          </a:p>
        </c:rich>
      </c:tx>
      <c:layout/>
    </c:title>
    <c:view3D>
      <c:rotX val="30"/>
      <c:perspective val="30"/>
    </c:view3D>
    <c:plotArea>
      <c:layout>
        <c:manualLayout>
          <c:layoutTarget val="inner"/>
          <c:xMode val="edge"/>
          <c:yMode val="edge"/>
          <c:x val="9.7719398337241567E-2"/>
          <c:y val="0.40019763332163893"/>
          <c:w val="0.80456120332551762"/>
          <c:h val="0.56993519792509661"/>
        </c:manualLayout>
      </c:layout>
      <c:pie3DChart>
        <c:varyColors val="1"/>
        <c:ser>
          <c:idx val="0"/>
          <c:order val="0"/>
          <c:tx>
            <c:v>Life Science companies by ownership status</c:v>
          </c:tx>
          <c:explosion val="25"/>
          <c:dLbls>
            <c:dLbl>
              <c:idx val="0"/>
              <c:layout>
                <c:manualLayout>
                  <c:x val="-0.25643400635465591"/>
                  <c:y val="-0.14645043945467026"/>
                </c:manualLayout>
              </c:layout>
              <c:dLblPos val="bestFit"/>
              <c:showCatName val="1"/>
              <c:showPercent val="1"/>
              <c:extLst>
                <c:ext xmlns:c15="http://schemas.microsoft.com/office/drawing/2012/chart" uri="{CE6537A1-D6FC-4f65-9D91-7224C49458BB}">
                  <c15:layout/>
                </c:ext>
              </c:extLst>
            </c:dLbl>
            <c:dLbl>
              <c:idx val="1"/>
              <c:layout>
                <c:manualLayout>
                  <c:x val="0.18273831028092294"/>
                  <c:y val="4.1084318629067355E-2"/>
                </c:manualLayout>
              </c:layout>
              <c:dLblPos val="bestFit"/>
              <c:showCatName val="1"/>
              <c:showPercent val="1"/>
              <c:extLst>
                <c:ext xmlns:c15="http://schemas.microsoft.com/office/drawing/2012/chart" uri="{CE6537A1-D6FC-4f65-9D91-7224C49458BB}">
                  <c15:layout/>
                </c:ext>
              </c:extLst>
            </c:dLbl>
            <c:dLbl>
              <c:idx val="2"/>
              <c:layout>
                <c:manualLayout>
                  <c:x val="-0.1507875348036877"/>
                  <c:y val="3.0335519718136632E-2"/>
                </c:manualLayout>
              </c:layout>
              <c:dLblPos val="bestFit"/>
              <c:showCatName val="1"/>
              <c:showPercent val="1"/>
              <c:extLst>
                <c:ext xmlns:c15="http://schemas.microsoft.com/office/drawing/2012/chart" uri="{CE6537A1-D6FC-4f65-9D91-7224C49458BB}">
                  <c15:layout/>
                </c:ext>
              </c:extLst>
            </c:dLbl>
            <c:numFmt formatCode="0.0%" sourceLinked="0"/>
            <c:spPr>
              <a:noFill/>
              <a:ln>
                <a:noFill/>
              </a:ln>
              <a:effectLst/>
            </c:spPr>
            <c:txPr>
              <a:bodyPr/>
              <a:lstStyle/>
              <a:p>
                <a:pPr>
                  <a:defRPr sz="1000" b="1" i="0" u="none" strike="noStrike" baseline="0">
                    <a:solidFill>
                      <a:srgbClr val="000000"/>
                    </a:solidFill>
                    <a:latin typeface="Calibri"/>
                    <a:ea typeface="Calibri"/>
                    <a:cs typeface="Calibri"/>
                  </a:defRPr>
                </a:pPr>
                <a:endParaRPr lang="de-DE"/>
              </a:p>
            </c:txPr>
            <c:showCatName val="1"/>
            <c:showPercent val="1"/>
            <c:showLeaderLines val="1"/>
            <c:extLst>
              <c:ext xmlns:c15="http://schemas.microsoft.com/office/drawing/2012/chart" uri="{CE6537A1-D6FC-4f65-9D91-7224C49458BB}"/>
            </c:extLst>
          </c:dLbls>
          <c:cat>
            <c:strRef>
              <c:f>'Pivot Table'!$B$134:$B$136</c:f>
              <c:strCache>
                <c:ptCount val="3"/>
                <c:pt idx="0">
                  <c:v>Private / independent</c:v>
                </c:pt>
                <c:pt idx="1">
                  <c:v>Subsidiary</c:v>
                </c:pt>
                <c:pt idx="2">
                  <c:v>Publicly listed on stock exchange</c:v>
                </c:pt>
              </c:strCache>
            </c:strRef>
          </c:cat>
          <c:val>
            <c:numRef>
              <c:f>'Pivot Table'!$C$134:$C$136</c:f>
              <c:numCache>
                <c:formatCode>General</c:formatCode>
                <c:ptCount val="3"/>
                <c:pt idx="0">
                  <c:v>958</c:v>
                </c:pt>
                <c:pt idx="1">
                  <c:v>380</c:v>
                </c:pt>
                <c:pt idx="2">
                  <c:v>83</c:v>
                </c:pt>
              </c:numCache>
            </c:numRef>
          </c:val>
        </c:ser>
        <c:dLbls>
          <c:showCatName val="1"/>
          <c:showPercent val="1"/>
        </c:dLbls>
      </c:pie3DChart>
      <c:spPr>
        <a:noFill/>
        <a:ln w="25400">
          <a:noFill/>
        </a:ln>
      </c:spPr>
    </c:plotArea>
    <c:plotVisOnly val="1"/>
    <c:dispBlanksAs val="zero"/>
  </c:chart>
  <c:spPr>
    <a:noFill/>
    <a:ln>
      <a:noFill/>
    </a:ln>
  </c:spPr>
  <c:txPr>
    <a:bodyPr/>
    <a:lstStyle/>
    <a:p>
      <a:pPr>
        <a:defRPr sz="1000" b="0" i="0" u="none" strike="noStrike" baseline="0">
          <a:solidFill>
            <a:srgbClr val="000000"/>
          </a:solidFill>
          <a:latin typeface="Calibri"/>
          <a:ea typeface="Calibri"/>
          <a:cs typeface="Calibri"/>
        </a:defRPr>
      </a:pPr>
      <a:endParaRPr lang="de-DE"/>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de-CH"/>
  <c:style val="4"/>
  <c:pivotSource>
    <c:name>[Trend analysis UK_01_(jgu).xls]data2!PivotTable1</c:name>
    <c:fmtId val="2"/>
  </c:pivotSource>
  <c:chart>
    <c:title>
      <c:tx>
        <c:rich>
          <a:bodyPr/>
          <a:lstStyle/>
          <a:p>
            <a:pPr>
              <a:defRPr sz="1800" b="1" i="0" u="none" strike="noStrike" baseline="0">
                <a:solidFill>
                  <a:srgbClr val="000000"/>
                </a:solidFill>
                <a:latin typeface="Calibri"/>
                <a:ea typeface="Calibri"/>
                <a:cs typeface="Calibri"/>
              </a:defRPr>
            </a:pPr>
            <a:r>
              <a:rPr lang="de-CH"/>
              <a:t>Number of Biotech Companies Founded by Year</a:t>
            </a:r>
          </a:p>
        </c:rich>
      </c:tx>
      <c:layout/>
    </c:title>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view3D>
      <c:rotX val="10"/>
      <c:depthPercent val="100"/>
      <c:rAngAx val="1"/>
    </c:view3D>
    <c:sideWall>
      <c:spPr>
        <a:effectLst/>
        <a:scene3d>
          <a:camera prst="orthographicFront"/>
          <a:lightRig rig="threePt" dir="t"/>
        </a:scene3d>
        <a:sp3d>
          <a:bevelT w="19050"/>
        </a:sp3d>
      </c:spPr>
    </c:sideWall>
    <c:backWall>
      <c:spPr>
        <a:effectLst/>
        <a:scene3d>
          <a:camera prst="orthographicFront"/>
          <a:lightRig rig="threePt" dir="t"/>
        </a:scene3d>
        <a:sp3d>
          <a:bevelT w="19050"/>
        </a:sp3d>
      </c:spPr>
    </c:backWall>
    <c:plotArea>
      <c:layout/>
      <c:bar3DChart>
        <c:barDir val="col"/>
        <c:grouping val="stacked"/>
        <c:ser>
          <c:idx val="0"/>
          <c:order val="0"/>
          <c:tx>
            <c:strRef>
              <c:f>data2!$L$3:$L$4</c:f>
              <c:strCache>
                <c:ptCount val="1"/>
                <c:pt idx="0">
                  <c:v>Biotechnology - other</c:v>
                </c:pt>
              </c:strCache>
            </c:strRef>
          </c:tx>
          <c:cat>
            <c:strRef>
              <c:f>data2!$K$5:$K$16</c:f>
              <c:strCache>
                <c:ptCount val="11"/>
                <c:pt idx="0">
                  <c:v>2005</c:v>
                </c:pt>
                <c:pt idx="1">
                  <c:v>2006</c:v>
                </c:pt>
                <c:pt idx="2">
                  <c:v>2007</c:v>
                </c:pt>
                <c:pt idx="3">
                  <c:v>2008</c:v>
                </c:pt>
                <c:pt idx="4">
                  <c:v>2009</c:v>
                </c:pt>
                <c:pt idx="5">
                  <c:v>2010</c:v>
                </c:pt>
                <c:pt idx="6">
                  <c:v>2011</c:v>
                </c:pt>
                <c:pt idx="7">
                  <c:v>2012</c:v>
                </c:pt>
                <c:pt idx="8">
                  <c:v>2013</c:v>
                </c:pt>
                <c:pt idx="9">
                  <c:v>2014</c:v>
                </c:pt>
                <c:pt idx="10">
                  <c:v>2015</c:v>
                </c:pt>
              </c:strCache>
            </c:strRef>
          </c:cat>
          <c:val>
            <c:numRef>
              <c:f>data2!$L$5:$L$16</c:f>
              <c:numCache>
                <c:formatCode>General</c:formatCode>
                <c:ptCount val="11"/>
                <c:pt idx="0">
                  <c:v>3</c:v>
                </c:pt>
                <c:pt idx="1">
                  <c:v>4</c:v>
                </c:pt>
                <c:pt idx="2">
                  <c:v>1</c:v>
                </c:pt>
                <c:pt idx="3">
                  <c:v>1</c:v>
                </c:pt>
                <c:pt idx="4">
                  <c:v>4</c:v>
                </c:pt>
                <c:pt idx="5">
                  <c:v>5</c:v>
                </c:pt>
                <c:pt idx="6">
                  <c:v>5</c:v>
                </c:pt>
                <c:pt idx="7">
                  <c:v>4</c:v>
                </c:pt>
                <c:pt idx="8">
                  <c:v>2</c:v>
                </c:pt>
                <c:pt idx="9">
                  <c:v>2</c:v>
                </c:pt>
              </c:numCache>
            </c:numRef>
          </c:val>
        </c:ser>
        <c:ser>
          <c:idx val="1"/>
          <c:order val="1"/>
          <c:tx>
            <c:strRef>
              <c:f>data2!$M$3:$M$4</c:f>
              <c:strCache>
                <c:ptCount val="1"/>
                <c:pt idx="0">
                  <c:v>Biotechnology - Therapeutics and Diagnostics</c:v>
                </c:pt>
              </c:strCache>
            </c:strRef>
          </c:tx>
          <c:cat>
            <c:strRef>
              <c:f>data2!$K$5:$K$16</c:f>
              <c:strCache>
                <c:ptCount val="11"/>
                <c:pt idx="0">
                  <c:v>2005</c:v>
                </c:pt>
                <c:pt idx="1">
                  <c:v>2006</c:v>
                </c:pt>
                <c:pt idx="2">
                  <c:v>2007</c:v>
                </c:pt>
                <c:pt idx="3">
                  <c:v>2008</c:v>
                </c:pt>
                <c:pt idx="4">
                  <c:v>2009</c:v>
                </c:pt>
                <c:pt idx="5">
                  <c:v>2010</c:v>
                </c:pt>
                <c:pt idx="6">
                  <c:v>2011</c:v>
                </c:pt>
                <c:pt idx="7">
                  <c:v>2012</c:v>
                </c:pt>
                <c:pt idx="8">
                  <c:v>2013</c:v>
                </c:pt>
                <c:pt idx="9">
                  <c:v>2014</c:v>
                </c:pt>
                <c:pt idx="10">
                  <c:v>2015</c:v>
                </c:pt>
              </c:strCache>
            </c:strRef>
          </c:cat>
          <c:val>
            <c:numRef>
              <c:f>data2!$M$5:$M$16</c:f>
              <c:numCache>
                <c:formatCode>General</c:formatCode>
                <c:ptCount val="11"/>
                <c:pt idx="0">
                  <c:v>13</c:v>
                </c:pt>
                <c:pt idx="1">
                  <c:v>8</c:v>
                </c:pt>
                <c:pt idx="2">
                  <c:v>10</c:v>
                </c:pt>
                <c:pt idx="3">
                  <c:v>15</c:v>
                </c:pt>
                <c:pt idx="4">
                  <c:v>12</c:v>
                </c:pt>
                <c:pt idx="5">
                  <c:v>10</c:v>
                </c:pt>
                <c:pt idx="6">
                  <c:v>15</c:v>
                </c:pt>
                <c:pt idx="7">
                  <c:v>16</c:v>
                </c:pt>
                <c:pt idx="8">
                  <c:v>14</c:v>
                </c:pt>
                <c:pt idx="9">
                  <c:v>7</c:v>
                </c:pt>
                <c:pt idx="10">
                  <c:v>7</c:v>
                </c:pt>
              </c:numCache>
            </c:numRef>
          </c:val>
        </c:ser>
        <c:ser>
          <c:idx val="2"/>
          <c:order val="2"/>
          <c:tx>
            <c:strRef>
              <c:f>data2!$N$3:$N$4</c:f>
              <c:strCache>
                <c:ptCount val="1"/>
                <c:pt idx="0">
                  <c:v>Biotechnology / R&amp;D Services</c:v>
                </c:pt>
              </c:strCache>
            </c:strRef>
          </c:tx>
          <c:cat>
            <c:strRef>
              <c:f>data2!$K$5:$K$16</c:f>
              <c:strCache>
                <c:ptCount val="11"/>
                <c:pt idx="0">
                  <c:v>2005</c:v>
                </c:pt>
                <c:pt idx="1">
                  <c:v>2006</c:v>
                </c:pt>
                <c:pt idx="2">
                  <c:v>2007</c:v>
                </c:pt>
                <c:pt idx="3">
                  <c:v>2008</c:v>
                </c:pt>
                <c:pt idx="4">
                  <c:v>2009</c:v>
                </c:pt>
                <c:pt idx="5">
                  <c:v>2010</c:v>
                </c:pt>
                <c:pt idx="6">
                  <c:v>2011</c:v>
                </c:pt>
                <c:pt idx="7">
                  <c:v>2012</c:v>
                </c:pt>
                <c:pt idx="8">
                  <c:v>2013</c:v>
                </c:pt>
                <c:pt idx="9">
                  <c:v>2014</c:v>
                </c:pt>
                <c:pt idx="10">
                  <c:v>2015</c:v>
                </c:pt>
              </c:strCache>
            </c:strRef>
          </c:cat>
          <c:val>
            <c:numRef>
              <c:f>data2!$N$5:$N$16</c:f>
              <c:numCache>
                <c:formatCode>General</c:formatCode>
                <c:ptCount val="11"/>
                <c:pt idx="0">
                  <c:v>11</c:v>
                </c:pt>
                <c:pt idx="1">
                  <c:v>18</c:v>
                </c:pt>
                <c:pt idx="2">
                  <c:v>27</c:v>
                </c:pt>
                <c:pt idx="3">
                  <c:v>20</c:v>
                </c:pt>
                <c:pt idx="4">
                  <c:v>10</c:v>
                </c:pt>
                <c:pt idx="5">
                  <c:v>21</c:v>
                </c:pt>
                <c:pt idx="6">
                  <c:v>18</c:v>
                </c:pt>
                <c:pt idx="7">
                  <c:v>17</c:v>
                </c:pt>
                <c:pt idx="8">
                  <c:v>14</c:v>
                </c:pt>
                <c:pt idx="9">
                  <c:v>5</c:v>
                </c:pt>
                <c:pt idx="10">
                  <c:v>1</c:v>
                </c:pt>
              </c:numCache>
            </c:numRef>
          </c:val>
        </c:ser>
        <c:dLbls/>
        <c:gapWidth val="55"/>
        <c:gapDepth val="55"/>
        <c:shape val="box"/>
        <c:axId val="123107584"/>
        <c:axId val="123117568"/>
        <c:axId val="0"/>
      </c:bar3DChart>
      <c:catAx>
        <c:axId val="123107584"/>
        <c:scaling>
          <c:orientation val="minMax"/>
        </c:scaling>
        <c:axPos val="b"/>
        <c:numFmt formatCode="General" sourceLinked="0"/>
        <c:majorTickMark val="none"/>
        <c:tickLblPos val="nextTo"/>
        <c:txPr>
          <a:bodyPr rot="-2700000" vert="horz"/>
          <a:lstStyle/>
          <a:p>
            <a:pPr>
              <a:defRPr sz="800" b="1" i="0" u="none" strike="noStrike" baseline="0">
                <a:solidFill>
                  <a:srgbClr val="000000"/>
                </a:solidFill>
                <a:latin typeface="Calibri"/>
                <a:ea typeface="Calibri"/>
                <a:cs typeface="Calibri"/>
              </a:defRPr>
            </a:pPr>
            <a:endParaRPr lang="de-DE"/>
          </a:p>
        </c:txPr>
        <c:crossAx val="123117568"/>
        <c:crosses val="autoZero"/>
        <c:lblAlgn val="ctr"/>
        <c:lblOffset val="50"/>
        <c:tickMarkSkip val="1"/>
      </c:catAx>
      <c:valAx>
        <c:axId val="123117568"/>
        <c:scaling>
          <c:orientation val="minMax"/>
        </c:scaling>
        <c:axPos val="l"/>
        <c:majorGridlines/>
        <c:numFmt formatCode="General" sourceLinked="1"/>
        <c:majorTickMark val="none"/>
        <c:tickLblPos val="nextTo"/>
        <c:txPr>
          <a:bodyPr rot="0" vert="horz"/>
          <a:lstStyle/>
          <a:p>
            <a:pPr>
              <a:defRPr sz="800" b="1" i="0" u="none" strike="noStrike" baseline="0">
                <a:solidFill>
                  <a:srgbClr val="000000"/>
                </a:solidFill>
                <a:latin typeface="Calibri"/>
                <a:ea typeface="Calibri"/>
                <a:cs typeface="Calibri"/>
              </a:defRPr>
            </a:pPr>
            <a:endParaRPr lang="de-DE"/>
          </a:p>
        </c:txPr>
        <c:crossAx val="123107584"/>
        <c:crosses val="autoZero"/>
        <c:crossBetween val="between"/>
      </c:valAx>
      <c:spPr>
        <a:noFill/>
        <a:ln w="25400">
          <a:noFill/>
        </a:ln>
      </c:spPr>
    </c:plotArea>
    <c:legend>
      <c:legendPos val="b"/>
      <c:layout/>
      <c:txPr>
        <a:bodyPr/>
        <a:lstStyle/>
        <a:p>
          <a:pPr>
            <a:defRPr sz="920" b="0" i="0" u="none" strike="noStrike" baseline="0">
              <a:solidFill>
                <a:srgbClr val="000000"/>
              </a:solidFill>
              <a:latin typeface="Calibri"/>
              <a:ea typeface="Calibri"/>
              <a:cs typeface="Calibri"/>
            </a:defRPr>
          </a:pPr>
          <a:endParaRPr lang="de-DE"/>
        </a:p>
      </c:txPr>
    </c:legend>
    <c:plotVisOnly val="1"/>
    <c:dispBlanksAs val="gap"/>
  </c:chart>
  <c:spPr>
    <a:noFill/>
    <a:ln>
      <a:noFill/>
    </a:ln>
    <a:scene3d>
      <a:camera prst="orthographicFront"/>
      <a:lightRig rig="threePt" dir="t"/>
    </a:scene3d>
    <a:sp3d/>
  </c:spPr>
  <c:txPr>
    <a:bodyPr/>
    <a:lstStyle/>
    <a:p>
      <a:pPr>
        <a:defRPr sz="1000" b="0" i="0" u="none" strike="noStrike" baseline="0">
          <a:solidFill>
            <a:srgbClr val="000000"/>
          </a:solidFill>
          <a:latin typeface="Calibri"/>
          <a:ea typeface="Calibri"/>
          <a:cs typeface="Calibri"/>
        </a:defRPr>
      </a:pPr>
      <a:endParaRPr lang="de-DE"/>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0.85731</cdr:x>
      <cdr:y>0.93597</cdr:y>
    </cdr:from>
    <cdr:to>
      <cdr:x>0.99144</cdr:x>
      <cdr:y>0.98249</cdr:y>
    </cdr:to>
    <cdr:sp macro="" textlink="">
      <cdr:nvSpPr>
        <cdr:cNvPr id="2" name="TextBox 1"/>
        <cdr:cNvSpPr txBox="1"/>
      </cdr:nvSpPr>
      <cdr:spPr>
        <a:xfrm xmlns:a="http://schemas.openxmlformats.org/drawingml/2006/main">
          <a:off x="6732492" y="3832974"/>
          <a:ext cx="1053353"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CH"/>
        </a:p>
      </cdr:txBody>
    </cdr:sp>
  </cdr:relSizeAnchor>
</c:userShapes>
</file>

<file path=ppt/drawings/drawing2.xml><?xml version="1.0" encoding="utf-8"?>
<c:userShapes xmlns:c="http://schemas.openxmlformats.org/drawingml/2006/chart">
  <cdr:relSizeAnchor xmlns:cdr="http://schemas.openxmlformats.org/drawingml/2006/chartDrawing">
    <cdr:from>
      <cdr:x>0.26014</cdr:x>
      <cdr:y>0.04082</cdr:y>
    </cdr:from>
    <cdr:to>
      <cdr:x>0.81625</cdr:x>
      <cdr:y>0.16837</cdr:y>
    </cdr:to>
    <cdr:sp macro="" textlink="">
      <cdr:nvSpPr>
        <cdr:cNvPr id="2" name="TextBox 1"/>
        <cdr:cNvSpPr txBox="1"/>
      </cdr:nvSpPr>
      <cdr:spPr>
        <a:xfrm xmlns:a="http://schemas.openxmlformats.org/drawingml/2006/main">
          <a:off x="2438188" y="96242"/>
          <a:ext cx="5212197" cy="3007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b="1"/>
            <a:t>Number of Biotech Products</a:t>
          </a:r>
          <a:r>
            <a:rPr lang="en-GB" sz="1800" b="1" baseline="0"/>
            <a:t> in Development</a:t>
          </a:r>
          <a:endParaRPr lang="en-GB" sz="1800" b="1"/>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9D0C0C-9087-49E5-8AE5-33AC5D856FC8}" type="datetimeFigureOut">
              <a:rPr lang="de-DE"/>
              <a:pPr>
                <a:defRPr/>
              </a:pPr>
              <a:t>28.01.2016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xmlns="" val="3699113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xmlns="" val="797777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10</a:t>
            </a:fld>
            <a:endParaRPr lang="en-GB" smtClean="0"/>
          </a:p>
        </p:txBody>
      </p:sp>
    </p:spTree>
    <p:extLst>
      <p:ext uri="{BB962C8B-B14F-4D97-AF65-F5344CB8AC3E}">
        <p14:creationId xmlns:p14="http://schemas.microsoft.com/office/powerpoint/2010/main" xmlns="" val="1362752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xmlns="" val="3917111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12</a:t>
            </a:fld>
            <a:endParaRPr lang="en-GB" smtClean="0"/>
          </a:p>
        </p:txBody>
      </p:sp>
    </p:spTree>
    <p:extLst>
      <p:ext uri="{BB962C8B-B14F-4D97-AF65-F5344CB8AC3E}">
        <p14:creationId xmlns:p14="http://schemas.microsoft.com/office/powerpoint/2010/main" xmlns="" val="1735120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13</a:t>
            </a:fld>
            <a:endParaRPr lang="en-GB" smtClean="0"/>
          </a:p>
        </p:txBody>
      </p:sp>
    </p:spTree>
    <p:extLst>
      <p:ext uri="{BB962C8B-B14F-4D97-AF65-F5344CB8AC3E}">
        <p14:creationId xmlns:p14="http://schemas.microsoft.com/office/powerpoint/2010/main" xmlns="" val="1963907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14</a:t>
            </a:fld>
            <a:endParaRPr lang="en-GB" smtClean="0"/>
          </a:p>
        </p:txBody>
      </p:sp>
    </p:spTree>
    <p:extLst>
      <p:ext uri="{BB962C8B-B14F-4D97-AF65-F5344CB8AC3E}">
        <p14:creationId xmlns:p14="http://schemas.microsoft.com/office/powerpoint/2010/main" xmlns="" val="219454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xmlns="" val="576144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xmlns="" val="2561912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xmlns="" val="340587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5</a:t>
            </a:fld>
            <a:endParaRPr lang="en-GB" smtClean="0"/>
          </a:p>
        </p:txBody>
      </p:sp>
    </p:spTree>
    <p:extLst>
      <p:ext uri="{BB962C8B-B14F-4D97-AF65-F5344CB8AC3E}">
        <p14:creationId xmlns:p14="http://schemas.microsoft.com/office/powerpoint/2010/main" xmlns="" val="31800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6</a:t>
            </a:fld>
            <a:endParaRPr lang="en-GB" smtClean="0"/>
          </a:p>
        </p:txBody>
      </p:sp>
    </p:spTree>
    <p:extLst>
      <p:ext uri="{BB962C8B-B14F-4D97-AF65-F5344CB8AC3E}">
        <p14:creationId xmlns:p14="http://schemas.microsoft.com/office/powerpoint/2010/main" xmlns="" val="751288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7</a:t>
            </a:fld>
            <a:endParaRPr lang="en-GB" smtClean="0"/>
          </a:p>
        </p:txBody>
      </p:sp>
    </p:spTree>
    <p:extLst>
      <p:ext uri="{BB962C8B-B14F-4D97-AF65-F5344CB8AC3E}">
        <p14:creationId xmlns:p14="http://schemas.microsoft.com/office/powerpoint/2010/main" xmlns="" val="2717205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8</a:t>
            </a:fld>
            <a:endParaRPr lang="en-GB" smtClean="0"/>
          </a:p>
        </p:txBody>
      </p:sp>
    </p:spTree>
    <p:extLst>
      <p:ext uri="{BB962C8B-B14F-4D97-AF65-F5344CB8AC3E}">
        <p14:creationId xmlns:p14="http://schemas.microsoft.com/office/powerpoint/2010/main" xmlns="" val="2717205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9</a:t>
            </a:fld>
            <a:endParaRPr lang="en-GB" smtClean="0"/>
          </a:p>
        </p:txBody>
      </p:sp>
    </p:spTree>
    <p:extLst>
      <p:ext uri="{BB962C8B-B14F-4D97-AF65-F5344CB8AC3E}">
        <p14:creationId xmlns:p14="http://schemas.microsoft.com/office/powerpoint/2010/main" xmlns="" val="220777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28.01.2016</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hyperlink" Target="http://www.venturevaluation.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ukbiotech.com/" TargetMode="External"/><Relationship Id="rId5" Type="http://schemas.openxmlformats.org/officeDocument/2006/relationships/hyperlink" Target="http://www.biotechgate.com/" TargetMode="External"/><Relationship Id="rId4" Type="http://schemas.openxmlformats.org/officeDocument/2006/relationships/image" Target="../media/image5.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The UK Life Sciences Trend Analysis 2015</a:t>
            </a:r>
            <a:endParaRPr lang="en-GB" sz="1800" b="1" dirty="0" smtClean="0">
              <a:solidFill>
                <a:schemeClr val="tx1"/>
              </a:solidFill>
              <a:latin typeface="+mj-lt"/>
            </a:endParaRPr>
          </a:p>
        </p:txBody>
      </p:sp>
      <p:pic>
        <p:nvPicPr>
          <p:cNvPr id="6" name="Picture 5" descr="300px-Flag_of_the_United_Kingdom.svg.png"/>
          <p:cNvPicPr>
            <a:picLocks noChangeAspect="1"/>
          </p:cNvPicPr>
          <p:nvPr/>
        </p:nvPicPr>
        <p:blipFill>
          <a:blip r:embed="rId4" cstate="print"/>
          <a:stretch>
            <a:fillRect/>
          </a:stretch>
        </p:blipFill>
        <p:spPr>
          <a:xfrm>
            <a:off x="533400" y="457200"/>
            <a:ext cx="1371600" cy="685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 as of 07.01.2016</a:t>
            </a:r>
          </a:p>
        </p:txBody>
      </p:sp>
      <p:graphicFrame>
        <p:nvGraphicFramePr>
          <p:cNvPr id="5" name="Chart 4"/>
          <p:cNvGraphicFramePr>
            <a:graphicFrameLocks/>
          </p:cNvGraphicFramePr>
          <p:nvPr/>
        </p:nvGraphicFramePr>
        <p:xfrm>
          <a:off x="-152400" y="2819400"/>
          <a:ext cx="9372600" cy="23577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228600"/>
            <a:ext cx="8229600" cy="1143000"/>
          </a:xfrm>
        </p:spPr>
        <p:txBody>
          <a:bodyPr>
            <a:normAutofit/>
          </a:bodyPr>
          <a:lstStyle/>
          <a:p>
            <a:r>
              <a:rPr lang="en-GB" sz="2400" b="1" dirty="0" smtClean="0">
                <a:latin typeface="+mj-lt"/>
                <a:cs typeface="Arial" pitchFamily="34" charset="0"/>
              </a:rPr>
              <a:t>Biotechnology Financing in the U.K. – 5 year report</a:t>
            </a:r>
          </a:p>
        </p:txBody>
      </p:sp>
      <p:graphicFrame>
        <p:nvGraphicFramePr>
          <p:cNvPr id="4" name="Chart 3"/>
          <p:cNvGraphicFramePr>
            <a:graphicFrameLocks/>
          </p:cNvGraphicFramePr>
          <p:nvPr/>
        </p:nvGraphicFramePr>
        <p:xfrm>
          <a:off x="228600" y="1447800"/>
          <a:ext cx="8610600" cy="460926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(2015)</a:t>
            </a:r>
          </a:p>
        </p:txBody>
      </p:sp>
      <p:graphicFrame>
        <p:nvGraphicFramePr>
          <p:cNvPr id="7" name="Table 6"/>
          <p:cNvGraphicFramePr>
            <a:graphicFrameLocks noGrp="1"/>
          </p:cNvGraphicFramePr>
          <p:nvPr>
            <p:extLst>
              <p:ext uri="{D42A27DB-BD31-4B8C-83A1-F6EECF244321}">
                <p14:modId xmlns:p14="http://schemas.microsoft.com/office/powerpoint/2010/main" xmlns="" val="226797688"/>
              </p:ext>
            </p:extLst>
          </p:nvPr>
        </p:nvGraphicFramePr>
        <p:xfrm>
          <a:off x="467544" y="2060849"/>
          <a:ext cx="8104984" cy="2678795"/>
        </p:xfrm>
        <a:graphic>
          <a:graphicData uri="http://schemas.openxmlformats.org/drawingml/2006/table">
            <a:tbl>
              <a:tblPr firstRow="1" bandRow="1">
                <a:tableStyleId>{85BE263C-DBD7-4A20-BB59-AAB30ACAA65A}</a:tableStyleId>
              </a:tblPr>
              <a:tblGrid>
                <a:gridCol w="1894656"/>
                <a:gridCol w="4448375"/>
                <a:gridCol w="1761953"/>
              </a:tblGrid>
              <a:tr h="824246">
                <a:tc>
                  <a:txBody>
                    <a:bodyPr/>
                    <a:lstStyle/>
                    <a:p>
                      <a:pP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l" fontAlgn="b"/>
                      <a:r>
                        <a:rPr lang="en-GB" sz="1400" b="0" i="0" kern="1200" dirty="0" smtClean="0">
                          <a:solidFill>
                            <a:schemeClr val="dk1"/>
                          </a:solidFill>
                          <a:latin typeface="+mn-lt"/>
                          <a:ea typeface="+mn-ea"/>
                          <a:cs typeface="+mn-cs"/>
                        </a:rPr>
                        <a:t> </a:t>
                      </a:r>
                      <a:r>
                        <a:rPr lang="en-GB" sz="1400" b="0" i="0" kern="1200" dirty="0" err="1" smtClean="0">
                          <a:solidFill>
                            <a:schemeClr val="dk1"/>
                          </a:solidFill>
                          <a:latin typeface="+mn-lt"/>
                          <a:ea typeface="+mn-ea"/>
                          <a:cs typeface="+mn-cs"/>
                        </a:rPr>
                        <a:t>Medimmune</a:t>
                      </a:r>
                      <a:r>
                        <a:rPr lang="en-GB" sz="1400" b="0" i="0" kern="1200" baseline="0" dirty="0" smtClean="0">
                          <a:solidFill>
                            <a:schemeClr val="dk1"/>
                          </a:solidFill>
                          <a:latin typeface="+mn-lt"/>
                          <a:ea typeface="+mn-ea"/>
                          <a:cs typeface="+mn-cs"/>
                        </a:rPr>
                        <a:t> UK Ltd</a:t>
                      </a:r>
                      <a:endParaRPr lang="en-GB" sz="1400" b="0" i="0" kern="1200" dirty="0" smtClean="0">
                        <a:solidFill>
                          <a:schemeClr val="dk1"/>
                        </a:solidFill>
                        <a:latin typeface="+mn-lt"/>
                        <a:ea typeface="+mn-ea"/>
                        <a:cs typeface="+mn-cs"/>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450.0</a:t>
                      </a:r>
                    </a:p>
                  </a:txBody>
                  <a:tcPr marL="68580" marR="68580" marT="0" marB="0" anchor="ctr"/>
                </a:tc>
              </a:tr>
              <a:tr h="618183">
                <a:tc>
                  <a:txBody>
                    <a:bodyPr/>
                    <a:lstStyle/>
                    <a:p>
                      <a:pPr algn="l" fontAlgn="b"/>
                      <a:r>
                        <a:rPr lang="en-GB" sz="1400" b="0" i="0" kern="1200" dirty="0" err="1" smtClean="0">
                          <a:solidFill>
                            <a:schemeClr val="dk1"/>
                          </a:solidFill>
                          <a:latin typeface="+mj-lt"/>
                          <a:ea typeface="+mn-ea"/>
                          <a:cs typeface="+mn-cs"/>
                        </a:rPr>
                        <a:t>Immunocore</a:t>
                      </a:r>
                      <a:r>
                        <a:rPr lang="en-GB" sz="1400" b="0" i="0" kern="1200" dirty="0" smtClean="0">
                          <a:solidFill>
                            <a:schemeClr val="dk1"/>
                          </a:solidFill>
                          <a:latin typeface="+mj-lt"/>
                          <a:ea typeface="+mn-ea"/>
                          <a:cs typeface="+mn-cs"/>
                        </a:rPr>
                        <a:t> Limited</a:t>
                      </a: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320.0</a:t>
                      </a:r>
                    </a:p>
                  </a:txBody>
                  <a:tcPr marL="68580" marR="68580" marT="0" marB="0" anchor="ctr"/>
                </a:tc>
              </a:tr>
              <a:tr h="618183">
                <a:tc>
                  <a:txBody>
                    <a:bodyPr/>
                    <a:lstStyle/>
                    <a:p>
                      <a:pPr algn="l" fontAlgn="b"/>
                      <a:r>
                        <a:rPr lang="en-GB" sz="1400" b="0" i="0" kern="1200" dirty="0" err="1" smtClean="0">
                          <a:solidFill>
                            <a:schemeClr val="dk1"/>
                          </a:solidFill>
                          <a:latin typeface="+mj-lt"/>
                          <a:ea typeface="+mn-ea"/>
                          <a:cs typeface="+mn-cs"/>
                        </a:rPr>
                        <a:t>Kymab</a:t>
                      </a:r>
                      <a:r>
                        <a:rPr lang="en-GB" sz="1400" b="0" i="0" kern="1200" dirty="0" smtClean="0">
                          <a:solidFill>
                            <a:schemeClr val="dk1"/>
                          </a:solidFill>
                          <a:latin typeface="+mj-lt"/>
                          <a:ea typeface="+mn-ea"/>
                          <a:cs typeface="+mn-cs"/>
                        </a:rPr>
                        <a:t> Limited</a:t>
                      </a: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90.0</a:t>
                      </a: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a:latin typeface="+mj-lt"/>
                <a:cs typeface="Arial" pitchFamily="34" charset="0"/>
              </a:rPr>
              <a:t>over </a:t>
            </a:r>
            <a:r>
              <a:rPr lang="en-US" sz="1600" dirty="0" smtClean="0">
                <a:latin typeface="+mj-lt"/>
                <a:cs typeface="Arial" pitchFamily="34" charset="0"/>
              </a:rPr>
              <a:t>35,000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smtClean="0">
                <a:latin typeface="+mj-lt"/>
                <a:cs typeface="Arial" pitchFamily="34" charset="0"/>
                <a:hlinkClick r:id="rId3"/>
              </a:rPr>
              <a:t>www.biotechgate.com</a:t>
            </a:r>
            <a:endParaRPr lang="en-GB" sz="1600" dirty="0">
              <a:latin typeface="+mj-lt"/>
              <a:cs typeface="Arial" pitchFamily="34" charset="0"/>
            </a:endParaRPr>
          </a:p>
          <a:p>
            <a:endParaRPr lang="en-GB"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dirty="0" smtClean="0">
                <a:latin typeface="+mj-lt"/>
                <a:cs typeface="Arial" pitchFamily="34" charset="0"/>
              </a:rPr>
              <a:t>“UK Life </a:t>
            </a:r>
            <a:r>
              <a:rPr lang="en-CA" sz="1600" dirty="0">
                <a:latin typeface="+mj-lt"/>
                <a:cs typeface="Arial" pitchFamily="34" charset="0"/>
              </a:rPr>
              <a:t>Sciences </a:t>
            </a:r>
            <a:r>
              <a:rPr lang="en-CA" sz="1600" dirty="0" smtClean="0">
                <a:latin typeface="+mj-lt"/>
                <a:cs typeface="Arial" pitchFamily="34" charset="0"/>
              </a:rPr>
              <a:t>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3" name="Picture 8" descr="BIO_Logo_RGB.jpg"/>
          <p:cNvPicPr>
            <a:picLocks noChangeAspect="1"/>
          </p:cNvPicPr>
          <p:nvPr/>
        </p:nvPicPr>
        <p:blipFill>
          <a:blip r:embed="rId3" cstate="print"/>
          <a:srcRect/>
          <a:stretch>
            <a:fillRect/>
          </a:stretch>
        </p:blipFill>
        <p:spPr bwMode="auto">
          <a:xfrm>
            <a:off x="533400" y="1905000"/>
            <a:ext cx="1762125" cy="571500"/>
          </a:xfrm>
          <a:prstGeom prst="rect">
            <a:avLst/>
          </a:prstGeom>
          <a:noFill/>
          <a:ln w="9525">
            <a:noFill/>
            <a:miter lim="800000"/>
            <a:headEnd/>
            <a:tailEnd/>
          </a:ln>
        </p:spPr>
      </p:pic>
      <p:pic>
        <p:nvPicPr>
          <p:cNvPr id="5124" name="Picture 4" descr="VEV_logo_4C-small.jpg"/>
          <p:cNvPicPr>
            <a:picLocks noChangeAspect="1"/>
          </p:cNvPicPr>
          <p:nvPr/>
        </p:nvPicPr>
        <p:blipFill>
          <a:blip r:embed="rId4" cstate="print"/>
          <a:srcRect/>
          <a:stretch>
            <a:fillRect/>
          </a:stretch>
        </p:blipFill>
        <p:spPr bwMode="auto">
          <a:xfrm>
            <a:off x="381000" y="4648200"/>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500313" y="1579563"/>
            <a:ext cx="6108700" cy="4308872"/>
          </a:xfrm>
          <a:prstGeom prst="rect">
            <a:avLst/>
          </a:prstGeom>
          <a:noFill/>
          <a:ln w="9525">
            <a:noFill/>
            <a:miter lim="800000"/>
            <a:headEnd/>
            <a:tailEnd/>
          </a:ln>
        </p:spPr>
        <p:txBody>
          <a:bodyPr>
            <a:spAutoFit/>
          </a:bodyPr>
          <a:lstStyle/>
          <a:p>
            <a:r>
              <a:rPr lang="en-US" sz="1600" dirty="0">
                <a:latin typeface="+mj-lt"/>
                <a:cs typeface="Arial" pitchFamily="34" charset="0"/>
              </a:rPr>
              <a:t>The following statistical information has been obtained from Biotechgate. Biotechgate is a global, comprehensive, Life Sciences </a:t>
            </a:r>
            <a:r>
              <a:rPr lang="en-GB" sz="1600" dirty="0">
                <a:latin typeface="+mj-lt"/>
                <a:cs typeface="Arial" pitchFamily="34" charset="0"/>
              </a:rPr>
              <a:t>database encompassing the Biotechnology, </a:t>
            </a:r>
            <a:r>
              <a:rPr lang="en-US" sz="1600" dirty="0">
                <a:latin typeface="+mj-lt"/>
                <a:cs typeface="Arial" pitchFamily="34" charset="0"/>
              </a:rPr>
              <a:t>Pharmaceutical and Medical Device industries. </a:t>
            </a:r>
            <a:r>
              <a:rPr lang="en-US" sz="1600" dirty="0">
                <a:latin typeface="+mj-lt"/>
                <a:cs typeface="Arial" pitchFamily="34" charset="0"/>
                <a:hlinkClick r:id="rId5"/>
              </a:rPr>
              <a:t>www.biotechgate.com</a:t>
            </a:r>
            <a:endParaRPr lang="en-US" sz="1600" dirty="0">
              <a:latin typeface="+mj-lt"/>
              <a:cs typeface="Arial" pitchFamily="34" charset="0"/>
            </a:endParaRPr>
          </a:p>
          <a:p>
            <a:endParaRPr lang="en-US" sz="1600" dirty="0" smtClean="0">
              <a:latin typeface="+mj-lt"/>
              <a:cs typeface="Arial" pitchFamily="34" charset="0"/>
            </a:endParaRPr>
          </a:p>
          <a:p>
            <a:endParaRPr lang="en-US" sz="1600" dirty="0" smtClean="0">
              <a:latin typeface="+mj-lt"/>
              <a:cs typeface="Arial" pitchFamily="34" charset="0"/>
            </a:endParaRPr>
          </a:p>
          <a:p>
            <a:r>
              <a:rPr lang="en-CA" sz="1600" dirty="0" smtClean="0">
                <a:latin typeface="+mn-lt"/>
                <a:cs typeface="Arial" pitchFamily="34" charset="0"/>
              </a:rPr>
              <a:t>The UK Life Sciences Database is a part of the global </a:t>
            </a:r>
            <a:r>
              <a:rPr lang="en-CA" sz="1600" dirty="0" err="1" smtClean="0">
                <a:latin typeface="+mn-lt"/>
                <a:cs typeface="Arial" pitchFamily="34" charset="0"/>
              </a:rPr>
              <a:t>Biotechgate</a:t>
            </a:r>
            <a:r>
              <a:rPr lang="en-CA" sz="1600" dirty="0" smtClean="0">
                <a:latin typeface="+mn-lt"/>
                <a:cs typeface="Arial" pitchFamily="34" charset="0"/>
              </a:rPr>
              <a:t>. Our UK partners include One Nucleus and Life Sciences Hub Wales</a:t>
            </a:r>
            <a:r>
              <a:rPr lang="en-CA" sz="1600" dirty="0" smtClean="0">
                <a:latin typeface="+mn-lt"/>
              </a:rPr>
              <a:t>.</a:t>
            </a:r>
            <a:endParaRPr lang="en-US" sz="1600" dirty="0" smtClean="0">
              <a:latin typeface="+mn-lt"/>
              <a:cs typeface="Arial" pitchFamily="34" charset="0"/>
            </a:endParaRPr>
          </a:p>
          <a:p>
            <a:r>
              <a:rPr lang="en-US" sz="1600" dirty="0" smtClean="0">
                <a:latin typeface="+mn-lt"/>
                <a:cs typeface="Arial" pitchFamily="34" charset="0"/>
                <a:hlinkClick r:id="rId6"/>
              </a:rPr>
              <a:t>www.ukbiotech.com</a:t>
            </a:r>
            <a:endParaRPr lang="en-US" sz="1600" dirty="0" smtClean="0">
              <a:latin typeface="+mn-lt"/>
              <a:cs typeface="Arial" pitchFamily="34" charset="0"/>
            </a:endParaRPr>
          </a:p>
          <a:p>
            <a:endParaRPr lang="en-US" sz="1600" dirty="0" smtClean="0">
              <a:latin typeface="+mj-lt"/>
              <a:cs typeface="Arial" pitchFamily="34" charset="0"/>
            </a:endParaRPr>
          </a:p>
          <a:p>
            <a:endParaRPr lang="en-US" sz="1600" dirty="0">
              <a:latin typeface="+mj-lt"/>
              <a:cs typeface="Arial" pitchFamily="34" charset="0"/>
            </a:endParaRPr>
          </a:p>
          <a:p>
            <a:r>
              <a:rPr lang="en-US" sz="1600" dirty="0">
                <a:latin typeface="+mj-lt"/>
                <a:cs typeface="Arial" pitchFamily="34" charset="0"/>
              </a:rPr>
              <a:t>Biotechgate is owned and operated by Venture Valuation AG, a Zurich based company specializing in independent assessment and valuation of technology-driven companies in high growth industries, such as the Life Sciences (Biotech, Pharma, Medtech), ICT, high-tech, Nanotech, Cleantech and Renewable energy.  </a:t>
            </a:r>
            <a:r>
              <a:rPr lang="en-US" sz="1600" dirty="0">
                <a:latin typeface="+mj-lt"/>
                <a:cs typeface="Arial" pitchFamily="34" charset="0"/>
                <a:hlinkClick r:id="rId7"/>
              </a:rPr>
              <a:t>www.venturevaluation.com</a:t>
            </a:r>
            <a:r>
              <a:rPr lang="en-US" sz="1600" dirty="0">
                <a:latin typeface="+mj-lt"/>
                <a:cs typeface="Arial" pitchFamily="34" charset="0"/>
              </a:rPr>
              <a:t> </a:t>
            </a:r>
          </a:p>
          <a:p>
            <a:endParaRPr lang="en-GB" dirty="0">
              <a:latin typeface="+mj-lt"/>
            </a:endParaRPr>
          </a:p>
        </p:txBody>
      </p:sp>
      <p:pic>
        <p:nvPicPr>
          <p:cNvPr id="8" name="Picture 7" descr="lifescienceshubwales.png"/>
          <p:cNvPicPr>
            <a:picLocks noChangeAspect="1"/>
          </p:cNvPicPr>
          <p:nvPr/>
        </p:nvPicPr>
        <p:blipFill>
          <a:blip r:embed="rId8" cstate="print"/>
          <a:stretch>
            <a:fillRect/>
          </a:stretch>
        </p:blipFill>
        <p:spPr>
          <a:xfrm>
            <a:off x="533400" y="2819400"/>
            <a:ext cx="1762125" cy="476250"/>
          </a:xfrm>
          <a:prstGeom prst="rect">
            <a:avLst/>
          </a:prstGeom>
        </p:spPr>
      </p:pic>
      <p:pic>
        <p:nvPicPr>
          <p:cNvPr id="9" name="Picture 8" descr="onenucleus.jpg"/>
          <p:cNvPicPr>
            <a:picLocks noChangeAspect="1"/>
          </p:cNvPicPr>
          <p:nvPr/>
        </p:nvPicPr>
        <p:blipFill>
          <a:blip r:embed="rId9" cstate="print"/>
          <a:stretch>
            <a:fillRect/>
          </a:stretch>
        </p:blipFill>
        <p:spPr>
          <a:xfrm>
            <a:off x="685800" y="3352800"/>
            <a:ext cx="1495425" cy="952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U.K. Life Science Industry</a:t>
            </a:r>
          </a:p>
        </p:txBody>
      </p:sp>
      <p:graphicFrame>
        <p:nvGraphicFramePr>
          <p:cNvPr id="4" name="Table 3"/>
          <p:cNvGraphicFramePr>
            <a:graphicFrameLocks noGrp="1"/>
          </p:cNvGraphicFramePr>
          <p:nvPr>
            <p:extLst>
              <p:ext uri="{D42A27DB-BD31-4B8C-83A1-F6EECF244321}">
                <p14:modId xmlns:p14="http://schemas.microsoft.com/office/powerpoint/2010/main" xmlns="" val="1335662583"/>
              </p:ext>
            </p:extLst>
          </p:nvPr>
        </p:nvGraphicFramePr>
        <p:xfrm>
          <a:off x="251520" y="1484783"/>
          <a:ext cx="8640960" cy="4687416"/>
        </p:xfrm>
        <a:graphic>
          <a:graphicData uri="http://schemas.openxmlformats.org/drawingml/2006/table">
            <a:tbl>
              <a:tblPr firstRow="1" bandRow="1">
                <a:tableStyleId>{85BE263C-DBD7-4A20-BB59-AAB30ACAA65A}</a:tableStyleId>
              </a:tblPr>
              <a:tblGrid>
                <a:gridCol w="6250182"/>
                <a:gridCol w="2390778"/>
              </a:tblGrid>
              <a:tr h="42610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2015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a:t>
                      </a:r>
                      <a:r>
                        <a:rPr lang="en-US" sz="1400" kern="1200" dirty="0" smtClean="0">
                          <a:solidFill>
                            <a:schemeClr val="dk1"/>
                          </a:solidFill>
                          <a:latin typeface="+mj-lt"/>
                          <a:ea typeface="Calibri"/>
                          <a:cs typeface="Times New Roman"/>
                        </a:rPr>
                        <a:t>Biotech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1026</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Medtech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282</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112</a:t>
                      </a: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74</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Public  / Non-Profit Organizations / Medical Facilities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373</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1150</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Percentage of </a:t>
                      </a:r>
                      <a:r>
                        <a:rPr lang="en-US" sz="1400" kern="1200" dirty="0" smtClean="0">
                          <a:solidFill>
                            <a:schemeClr val="dk1"/>
                          </a:solidFill>
                          <a:latin typeface="+mj-lt"/>
                          <a:ea typeface="Calibri"/>
                          <a:cs typeface="Times New Roman"/>
                        </a:rPr>
                        <a:t>publicly </a:t>
                      </a:r>
                      <a:r>
                        <a:rPr lang="en-US" sz="1400" kern="1200" dirty="0">
                          <a:solidFill>
                            <a:schemeClr val="dk1"/>
                          </a:solidFill>
                          <a:latin typeface="+mj-lt"/>
                          <a:ea typeface="Calibri"/>
                          <a:cs typeface="Times New Roman"/>
                        </a:rPr>
                        <a:t>o</a:t>
                      </a:r>
                      <a:r>
                        <a:rPr lang="en-US" sz="1400" kern="1200" dirty="0" smtClean="0">
                          <a:solidFill>
                            <a:schemeClr val="dk1"/>
                          </a:solidFill>
                          <a:latin typeface="+mj-lt"/>
                          <a:ea typeface="Calibri"/>
                          <a:cs typeface="Times New Roman"/>
                        </a:rPr>
                        <a:t>wned </a:t>
                      </a:r>
                      <a:r>
                        <a:rPr lang="en-US" sz="1400" kern="1200" dirty="0">
                          <a:solidFill>
                            <a:schemeClr val="dk1"/>
                          </a:solidFill>
                          <a:latin typeface="+mj-lt"/>
                          <a:ea typeface="Calibri"/>
                          <a:cs typeface="Times New Roman"/>
                        </a:rPr>
                        <a:t>c</a:t>
                      </a:r>
                      <a:r>
                        <a:rPr lang="en-US" sz="1400" kern="1200" dirty="0" smtClean="0">
                          <a:solidFill>
                            <a:schemeClr val="dk1"/>
                          </a:solidFill>
                          <a:latin typeface="+mj-lt"/>
                          <a:ea typeface="Calibri"/>
                          <a:cs typeface="Times New Roman"/>
                        </a:rPr>
                        <a:t>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5.8%</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j-lt"/>
                          <a:ea typeface="Calibri"/>
                          <a:cs typeface="Times New Roman"/>
                        </a:rPr>
                        <a:t>Life Sciences Venture Financing 2013/2014</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j-lt"/>
                          <a:ea typeface="Calibri"/>
                          <a:cs typeface="Times New Roman"/>
                        </a:rPr>
                        <a:t>USD </a:t>
                      </a:r>
                      <a:r>
                        <a:rPr lang="de-CH" sz="1400" kern="1200" dirty="0" smtClean="0">
                          <a:solidFill>
                            <a:schemeClr val="dk1"/>
                          </a:solidFill>
                          <a:latin typeface="+mj-lt"/>
                          <a:ea typeface="Calibri"/>
                          <a:cs typeface="Times New Roman"/>
                        </a:rPr>
                        <a:t>708.9m </a:t>
                      </a:r>
                      <a:r>
                        <a:rPr lang="de-CH" sz="1400" kern="1200" dirty="0" smtClean="0">
                          <a:solidFill>
                            <a:schemeClr val="dk1"/>
                          </a:solidFill>
                          <a:latin typeface="+mj-lt"/>
                          <a:ea typeface="Calibri"/>
                          <a:cs typeface="Times New Roman"/>
                        </a:rPr>
                        <a:t>/  </a:t>
                      </a:r>
                      <a:r>
                        <a:rPr lang="de-CH" sz="1400" kern="1200" dirty="0" smtClean="0">
                          <a:solidFill>
                            <a:schemeClr val="dk1"/>
                          </a:solidFill>
                          <a:latin typeface="+mj-lt"/>
                          <a:ea typeface="Calibri"/>
                          <a:cs typeface="Times New Roman"/>
                        </a:rPr>
                        <a:t>727.4m</a:t>
                      </a:r>
                      <a:endParaRPr lang="en-GB" sz="1400" kern="1200" dirty="0">
                        <a:solidFill>
                          <a:schemeClr val="dk1"/>
                        </a:solidFill>
                        <a:latin typeface="+mj-lt"/>
                        <a:ea typeface="Calibri"/>
                        <a:cs typeface="Times New Roman"/>
                      </a:endParaRPr>
                    </a:p>
                  </a:txBody>
                  <a:tcPr marL="68580" marR="68580" marT="0" marB="0" anchor="ctr"/>
                </a:tc>
              </a:tr>
              <a:tr h="426346">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431</a:t>
                      </a:r>
                      <a:endParaRPr lang="en-GB" sz="1400" kern="1200" dirty="0">
                        <a:solidFill>
                          <a:schemeClr val="dk1"/>
                        </a:solidFill>
                        <a:latin typeface="+mj-lt"/>
                        <a:ea typeface="Calibri"/>
                        <a:cs typeface="Times New Roman"/>
                      </a:endParaRPr>
                    </a:p>
                  </a:txBody>
                  <a:tcPr marL="68580" marR="68580" marT="0" marB="0" anchor="ctr"/>
                </a:tc>
              </a:tr>
              <a:tr h="426107">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a:t>
                      </a:r>
                      <a:r>
                        <a:rPr lang="en-US" sz="1400" kern="1200" dirty="0" smtClean="0">
                          <a:solidFill>
                            <a:schemeClr val="dk1"/>
                          </a:solidFill>
                          <a:latin typeface="+mj-lt"/>
                          <a:ea typeface="Calibri"/>
                          <a:cs typeface="Times New Roman"/>
                        </a:rPr>
                        <a:t>opportunities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281</a:t>
                      </a:r>
                      <a:endParaRPr lang="en-GB" sz="1400" kern="1200" dirty="0">
                        <a:solidFill>
                          <a:schemeClr val="dk1"/>
                        </a:solidFill>
                        <a:latin typeface="+mj-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U.K.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xmlns="" val="3052978804"/>
              </p:ext>
            </p:extLst>
          </p:nvPr>
        </p:nvGraphicFramePr>
        <p:xfrm>
          <a:off x="251520" y="1484783"/>
          <a:ext cx="8640960" cy="4687416"/>
        </p:xfrm>
        <a:graphic>
          <a:graphicData uri="http://schemas.openxmlformats.org/drawingml/2006/table">
            <a:tbl>
              <a:tblPr firstRow="1" bandRow="1">
                <a:tableStyleId>{85BE263C-DBD7-4A20-BB59-AAB30ACAA65A}</a:tableStyleId>
              </a:tblPr>
              <a:tblGrid>
                <a:gridCol w="6250182"/>
                <a:gridCol w="2390778"/>
              </a:tblGrid>
              <a:tr h="520824">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2015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Total Biotech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Calibri"/>
                          <a:cs typeface="Times New Roman"/>
                        </a:rPr>
                        <a:t>1026</a:t>
                      </a:r>
                      <a:endParaRPr lang="en-GB" sz="1400" kern="1200" dirty="0">
                        <a:solidFill>
                          <a:schemeClr val="dk1"/>
                        </a:solidFill>
                        <a:latin typeface="+mn-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 - Therapeutics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254</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a:t>
                      </a:r>
                      <a:r>
                        <a:rPr lang="en-US" sz="1400" kern="1200" baseline="0" dirty="0" smtClean="0">
                          <a:solidFill>
                            <a:schemeClr val="dk1"/>
                          </a:solidFill>
                          <a:latin typeface="+mj-lt"/>
                          <a:ea typeface="Calibri"/>
                          <a:cs typeface="Times New Roman"/>
                        </a:rPr>
                        <a:t> – R&amp;D Services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588</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Biotech - Other</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184</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Percentage</a:t>
                      </a:r>
                      <a:r>
                        <a:rPr lang="en-US" sz="1400" kern="1200" baseline="0" dirty="0" smtClean="0">
                          <a:solidFill>
                            <a:schemeClr val="dk1"/>
                          </a:solidFill>
                          <a:latin typeface="+mj-lt"/>
                          <a:ea typeface="Calibri"/>
                          <a:cs typeface="Times New Roman"/>
                        </a:rPr>
                        <a:t> </a:t>
                      </a:r>
                      <a:r>
                        <a:rPr lang="en-US" sz="1400" kern="1200" baseline="0" smtClean="0">
                          <a:solidFill>
                            <a:schemeClr val="dk1"/>
                          </a:solidFill>
                          <a:latin typeface="+mj-lt"/>
                          <a:ea typeface="Calibri"/>
                          <a:cs typeface="Times New Roman"/>
                        </a:rPr>
                        <a:t>of SME</a:t>
                      </a:r>
                      <a:r>
                        <a:rPr lang="en-US" sz="1400" kern="1200" baseline="0" smtClean="0">
                          <a:solidFill>
                            <a:schemeClr val="dk1"/>
                          </a:solidFill>
                          <a:latin typeface="+mn-lt"/>
                          <a:ea typeface="Calibri"/>
                          <a:cs typeface="Times New Roman"/>
                        </a:rPr>
                        <a:t>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77.4%</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mn-lt"/>
                          <a:ea typeface="Calibri"/>
                          <a:cs typeface="Times New Roman"/>
                        </a:rPr>
                        <a:t>Percentage of publicly owned companies</a:t>
                      </a:r>
                      <a:endParaRPr lang="en-US" sz="1400" kern="1200" dirty="0">
                        <a:solidFill>
                          <a:schemeClr val="dk1"/>
                        </a:solidFill>
                        <a:latin typeface="+mn-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5.9%</a:t>
                      </a:r>
                      <a:endParaRPr lang="en-GB" sz="1400" kern="1200" dirty="0">
                        <a:solidFill>
                          <a:schemeClr val="dk1"/>
                        </a:solidFill>
                        <a:latin typeface="+mj-lt"/>
                        <a:ea typeface="Calibri"/>
                        <a:cs typeface="Times New Roman"/>
                      </a:endParaRPr>
                    </a:p>
                  </a:txBody>
                  <a:tcPr marL="68580" marR="68580" marT="0" marB="0" anchor="ct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venture financing 2013/2014</a:t>
                      </a: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682.0m /  674.8m</a:t>
                      </a:r>
                      <a:endParaRPr lang="en-GB" sz="1400" kern="1200" dirty="0">
                        <a:solidFill>
                          <a:schemeClr val="dk1"/>
                        </a:solidFill>
                        <a:latin typeface="+mn-lt"/>
                        <a:ea typeface="Calibri"/>
                        <a:cs typeface="Times New Roman"/>
                      </a:endParaRPr>
                    </a:p>
                  </a:txBody>
                  <a:tcPr marL="68580" marR="68580" marT="0" marB="0" anchor="ct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mn-lt"/>
                          <a:ea typeface="Calibri"/>
                          <a:cs typeface="Times New Roman"/>
                        </a:rPr>
                        <a:t>Licensing opportunities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n-lt"/>
                          <a:ea typeface="Calibri"/>
                          <a:cs typeface="Times New Roman"/>
                        </a:rPr>
                        <a:t>281</a:t>
                      </a:r>
                      <a:endParaRPr lang="en-GB" sz="1400" kern="1200" dirty="0">
                        <a:solidFill>
                          <a:schemeClr val="dk1"/>
                        </a:solidFill>
                        <a:latin typeface="+mn-lt"/>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Number of Employees</a:t>
            </a:r>
          </a:p>
        </p:txBody>
      </p:sp>
      <p:graphicFrame>
        <p:nvGraphicFramePr>
          <p:cNvPr id="5" name="Chart 4"/>
          <p:cNvGraphicFramePr>
            <a:graphicFrameLocks/>
          </p:cNvGraphicFramePr>
          <p:nvPr/>
        </p:nvGraphicFramePr>
        <p:xfrm>
          <a:off x="228600" y="2209800"/>
          <a:ext cx="4608029" cy="27456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nvGraphicFramePr>
        <p:xfrm>
          <a:off x="304800" y="2209800"/>
          <a:ext cx="4608029" cy="274568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nvGraphicFramePr>
        <p:xfrm>
          <a:off x="4572000" y="2209800"/>
          <a:ext cx="4347542" cy="27684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p:cNvGraphicFramePr>
            <a:graphicFrameLocks/>
          </p:cNvGraphicFramePr>
          <p:nvPr/>
        </p:nvGraphicFramePr>
        <p:xfrm>
          <a:off x="381000" y="2209800"/>
          <a:ext cx="4608029" cy="274568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GB" sz="2400" b="1" dirty="0" smtClean="0">
                <a:latin typeface="+mj-lt"/>
                <a:cs typeface="Arial" pitchFamily="34" charset="0"/>
              </a:rPr>
              <a:t>Company Ownership</a:t>
            </a:r>
          </a:p>
        </p:txBody>
      </p:sp>
      <p:graphicFrame>
        <p:nvGraphicFramePr>
          <p:cNvPr id="5" name="Chart 4"/>
          <p:cNvGraphicFramePr>
            <a:graphicFrameLocks/>
          </p:cNvGraphicFramePr>
          <p:nvPr/>
        </p:nvGraphicFramePr>
        <p:xfrm>
          <a:off x="762000" y="2133600"/>
          <a:ext cx="3966541" cy="28446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nvGraphicFramePr>
        <p:xfrm>
          <a:off x="609600" y="1981200"/>
          <a:ext cx="3966541" cy="2844662"/>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304800" y="6350169"/>
            <a:ext cx="5181600" cy="507831"/>
          </a:xfrm>
          <a:prstGeom prst="rect">
            <a:avLst/>
          </a:prstGeom>
          <a:noFill/>
        </p:spPr>
        <p:txBody>
          <a:bodyPr wrap="square" rtlCol="0">
            <a:spAutoFit/>
          </a:bodyPr>
          <a:lstStyle/>
          <a:p>
            <a:r>
              <a:rPr lang="en-GB" sz="900" dirty="0" smtClean="0">
                <a:latin typeface="+mn-lt"/>
              </a:rPr>
              <a:t>Life Science companies include Biotech, Medtech and Pharmaceutical companies.</a:t>
            </a:r>
          </a:p>
          <a:p>
            <a:endParaRPr lang="en-GB" dirty="0"/>
          </a:p>
        </p:txBody>
      </p:sp>
      <p:graphicFrame>
        <p:nvGraphicFramePr>
          <p:cNvPr id="8" name="Chart 7"/>
          <p:cNvGraphicFramePr>
            <a:graphicFrameLocks/>
          </p:cNvGraphicFramePr>
          <p:nvPr/>
        </p:nvGraphicFramePr>
        <p:xfrm>
          <a:off x="4267200" y="2057400"/>
          <a:ext cx="4495800" cy="30732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nvGraphicFramePr>
        <p:xfrm>
          <a:off x="228600" y="1981200"/>
          <a:ext cx="4423741" cy="3073262"/>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sz="2400" b="1" dirty="0" smtClean="0">
                <a:latin typeface="+mj-lt"/>
                <a:cs typeface="Arial" pitchFamily="34" charset="0"/>
              </a:rPr>
              <a:t>Company Foundation Timeline</a:t>
            </a:r>
          </a:p>
        </p:txBody>
      </p:sp>
      <p:graphicFrame>
        <p:nvGraphicFramePr>
          <p:cNvPr id="5" name="Chart 4"/>
          <p:cNvGraphicFramePr>
            <a:graphicFrameLocks/>
          </p:cNvGraphicFramePr>
          <p:nvPr/>
        </p:nvGraphicFramePr>
        <p:xfrm>
          <a:off x="381000" y="1524000"/>
          <a:ext cx="84582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r>
              <a:rPr lang="en-GB" sz="2400" b="1" dirty="0" smtClean="0">
                <a:latin typeface="+mj-lt"/>
                <a:cs typeface="Arial" pitchFamily="34" charset="0"/>
              </a:rPr>
              <a:t>Key Activities of Biotechnology Companies</a:t>
            </a:r>
          </a:p>
        </p:txBody>
      </p:sp>
      <p:graphicFrame>
        <p:nvGraphicFramePr>
          <p:cNvPr id="4" name="Chart 3"/>
          <p:cNvGraphicFramePr>
            <a:graphicFrameLocks/>
          </p:cNvGraphicFramePr>
          <p:nvPr/>
        </p:nvGraphicFramePr>
        <p:xfrm>
          <a:off x="-1371600" y="1066800"/>
          <a:ext cx="11914094" cy="53855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graphicFrame>
        <p:nvGraphicFramePr>
          <p:cNvPr id="6" name="Chart 5"/>
          <p:cNvGraphicFramePr>
            <a:graphicFrameLocks/>
          </p:cNvGraphicFramePr>
          <p:nvPr/>
        </p:nvGraphicFramePr>
        <p:xfrm>
          <a:off x="76200" y="1219200"/>
          <a:ext cx="9067800" cy="5181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627</Words>
  <Application>Microsoft Office PowerPoint</Application>
  <PresentationFormat>On-screen Show (4:3)</PresentationFormat>
  <Paragraphs>141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UK Life Sciences Trend Analysis 2015</vt:lpstr>
      <vt:lpstr>About Us</vt:lpstr>
      <vt:lpstr>Overview of the U.K. Life Science Industry</vt:lpstr>
      <vt:lpstr>Overview of the U.K. Biotechnology Industry</vt:lpstr>
      <vt:lpstr>Number of Employees</vt:lpstr>
      <vt:lpstr>Company Ownership</vt:lpstr>
      <vt:lpstr>Company Foundation Timeline</vt:lpstr>
      <vt:lpstr>Key Activities of Biotechnology Companies</vt:lpstr>
      <vt:lpstr>Biotech Products - Breakdown by Indication</vt:lpstr>
      <vt:lpstr>Products in the Pipeline as of 07.01.2016</vt:lpstr>
      <vt:lpstr>Biotechnology Financing in the U.K. – 5 year report</vt:lpstr>
      <vt:lpstr>Major Biotech Financing Rounds (2015)</vt:lpstr>
      <vt:lpstr>About Biotechgate</vt:lpstr>
      <vt:lpstr>Terms of 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Jean-Guillaume Guex</cp:lastModifiedBy>
  <cp:revision>701</cp:revision>
  <dcterms:created xsi:type="dcterms:W3CDTF">2009-09-02T14:45:03Z</dcterms:created>
  <dcterms:modified xsi:type="dcterms:W3CDTF">2016-01-28T10:21:16Z</dcterms:modified>
</cp:coreProperties>
</file>