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Default Extension="gif" ContentType="image/gif"/>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7" r:id="rId2"/>
    <p:sldId id="344" r:id="rId3"/>
    <p:sldId id="328" r:id="rId4"/>
    <p:sldId id="354" r:id="rId5"/>
    <p:sldId id="349" r:id="rId6"/>
    <p:sldId id="347" r:id="rId7"/>
    <p:sldId id="346" r:id="rId8"/>
    <p:sldId id="345" r:id="rId9"/>
    <p:sldId id="348" r:id="rId10"/>
    <p:sldId id="350" r:id="rId11"/>
    <p:sldId id="351" r:id="rId12"/>
    <p:sldId id="353" r:id="rId13"/>
    <p:sldId id="320" r:id="rId14"/>
    <p:sldId id="319" r:id="rId1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a" initials="m" lastIdx="4" clrIdx="0"/>
  <p:cmAuthor id="1" name="ape" initials="a" lastIdx="2" clrIdx="1">
    <p:extLst>
      <p:ext uri="{19B8F6BF-5375-455C-9EA6-DF929625EA0E}">
        <p15:presenceInfo xmlns:p15="http://schemas.microsoft.com/office/powerpoint/2012/main" xmlns="" userId="ap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8FAF4"/>
    <a:srgbClr val="F1F5E7"/>
    <a:srgbClr val="CC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7941" autoAdjust="0"/>
  </p:normalViewPr>
  <p:slideViewPr>
    <p:cSldViewPr>
      <p:cViewPr varScale="1">
        <p:scale>
          <a:sx n="133" d="100"/>
          <a:sy n="133" d="100"/>
        </p:scale>
        <p:origin x="-9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0%20France\Trend%20analysis%20France_01_(amo).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1%20Sweden\Trend%20analysis%20Sweden_01_(amo).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0%20France\Trend%20analysis%20France_01_(amo).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1%20Sweden\Trend%20analysis%20Sweden_01_(amo).xls"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STEGPC\Data%20VV\Marketing%20&amp;%20Strategy\Biotechgate\Surveys%20&amp;%20Trend%20Analysis\2015\11%20Sweden\Trend%20analysis%20Sweden_01_(amo).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5\11%20Sweden\Trend%20analysis%20Sweden_01_(jgu).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1%20Sweden\Trend%20analysis%20Sweden_01_(amo).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1%20Sweden\Trend%20analysis%20Sweden_01_(amo).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08%20Italy\Trend%20analysis%20Italy_01_(amo).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5\11%20Sweden\Trend%20analysis%20Sweden_01_(jgu).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5\11%20Sweden\Trend%20analysis%20Sweden_01_(jgu).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TEGPC\Data%20VV\Marketing%20&amp;%20Strategy\Biotechgate\Surveys%20&amp;%20Trend%20Analysis\2015\11%20Sweden\Trend%20analysis%20Sweden_01_(amo).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08%20Italy\Trend%20analysis%20Italy_01_(amo).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0%20France\Trend%20analysis%20France_01_(am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CH"/>
  <c:style val="4"/>
  <c:chart>
    <c:title>
      <c:tx>
        <c:rich>
          <a:bodyPr/>
          <a:lstStyle/>
          <a:p>
            <a:pPr>
              <a:defRPr/>
            </a:pPr>
            <a:r>
              <a:rPr lang="en-US" dirty="0"/>
              <a:t>Number of Employees - Life Sciences</a:t>
            </a:r>
          </a:p>
        </c:rich>
      </c:tx>
      <c:layout/>
    </c:title>
    <c:view3D>
      <c:rotX val="30"/>
      <c:rotY val="330"/>
      <c:perspective val="30"/>
    </c:view3D>
    <c:plotArea>
      <c:layout/>
      <c:pie3DChart>
        <c:varyColors val="1"/>
        <c:dLbls>
          <c:showCatName val="1"/>
          <c:showPercent val="1"/>
        </c:dLbls>
      </c:pie3DChart>
      <c:spPr>
        <a:noFill/>
        <a:ln w="25400">
          <a:noFill/>
        </a:ln>
      </c:spPr>
    </c:plotArea>
    <c:plotVisOnly val="1"/>
    <c:dispBlanksAs val="zero"/>
  </c:chart>
  <c:spPr>
    <a:noFill/>
    <a:ln w="0">
      <a:no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de-CH"/>
  <c:style val="12"/>
  <c:chart>
    <c:title>
      <c:layout>
        <c:manualLayout>
          <c:xMode val="edge"/>
          <c:yMode val="edge"/>
          <c:x val="0.4286756445163975"/>
          <c:y val="0"/>
        </c:manualLayout>
      </c:layout>
    </c:title>
    <c:view3D>
      <c:rotX val="30"/>
      <c:perspective val="30"/>
    </c:view3D>
    <c:plotArea>
      <c:layout>
        <c:manualLayout>
          <c:layoutTarget val="inner"/>
          <c:xMode val="edge"/>
          <c:yMode val="edge"/>
          <c:x val="9.6508908510661628E-2"/>
          <c:y val="0.21079021943809381"/>
          <c:w val="0.78223471067096551"/>
          <c:h val="0.71349342550102468"/>
        </c:manualLayout>
      </c:layout>
      <c:pie3DChart>
        <c:varyColors val="1"/>
        <c:ser>
          <c:idx val="0"/>
          <c:order val="0"/>
          <c:tx>
            <c:v>Key Biotech Activity</c:v>
          </c:tx>
          <c:dLbls>
            <c:dLbl>
              <c:idx val="0"/>
              <c:layout>
                <c:manualLayout>
                  <c:x val="-7.2183415709159314E-3"/>
                  <c:y val="-5.4693583482362487E-2"/>
                </c:manualLayout>
              </c:layout>
              <c:dLblPos val="bestFit"/>
              <c:showCatName val="1"/>
              <c:showPercent val="1"/>
            </c:dLbl>
            <c:dLbl>
              <c:idx val="1"/>
              <c:layout>
                <c:manualLayout>
                  <c:x val="4.2356468874353353E-3"/>
                  <c:y val="-4.442791282731718E-2"/>
                </c:manualLayout>
              </c:layout>
              <c:dLblPos val="bestFit"/>
              <c:showCatName val="1"/>
              <c:showPercent val="1"/>
            </c:dLbl>
            <c:dLbl>
              <c:idx val="2"/>
              <c:layout>
                <c:manualLayout>
                  <c:x val="-6.7102290782664636E-2"/>
                  <c:y val="-2.1778289505561071E-2"/>
                </c:manualLayout>
              </c:layout>
              <c:dLblPos val="bestFit"/>
              <c:showCatName val="1"/>
              <c:showPercent val="1"/>
            </c:dLbl>
            <c:dLbl>
              <c:idx val="3"/>
              <c:layout>
                <c:manualLayout>
                  <c:x val="3.1332974206851182E-2"/>
                  <c:y val="-5.8904261262416532E-3"/>
                </c:manualLayout>
              </c:layout>
              <c:dLblPos val="bestFit"/>
              <c:showCatName val="1"/>
              <c:showPercent val="1"/>
            </c:dLbl>
            <c:dLbl>
              <c:idx val="4"/>
              <c:layout>
                <c:manualLayout>
                  <c:x val="-0.18779195463792769"/>
                  <c:y val="-0.15805493540885349"/>
                </c:manualLayout>
              </c:layout>
              <c:dLblPos val="bestFit"/>
              <c:showCatName val="1"/>
              <c:showPercent val="1"/>
            </c:dLbl>
            <c:dLbl>
              <c:idx val="5"/>
              <c:layout>
                <c:manualLayout>
                  <c:x val="5.8411273535397802E-2"/>
                  <c:y val="-2.0574698046699402E-3"/>
                </c:manualLayout>
              </c:layout>
              <c:dLblPos val="bestFit"/>
              <c:showCatName val="1"/>
              <c:showPercent val="1"/>
            </c:dLbl>
            <c:dLbl>
              <c:idx val="6"/>
              <c:layout>
                <c:manualLayout>
                  <c:x val="7.1259255474849376E-3"/>
                  <c:y val="2.6441829040707441E-2"/>
                </c:manualLayout>
              </c:layout>
              <c:dLblPos val="bestFit"/>
              <c:showCatName val="1"/>
              <c:showPercent val="1"/>
            </c:dLbl>
            <c:dLbl>
              <c:idx val="7"/>
              <c:layout>
                <c:manualLayout>
                  <c:x val="-6.8256889697193929E-2"/>
                  <c:y val="-0.24312606866254768"/>
                </c:manualLayout>
              </c:layout>
              <c:dLblPos val="bestFit"/>
              <c:showCatName val="1"/>
              <c:showPercent val="1"/>
            </c:dLbl>
            <c:dLbl>
              <c:idx val="8"/>
              <c:layout>
                <c:manualLayout>
                  <c:x val="6.4576458772274248E-2"/>
                  <c:y val="3.502809973191371E-2"/>
                </c:manualLayout>
              </c:layout>
              <c:dLblPos val="bestFit"/>
              <c:showCatName val="1"/>
              <c:showPercent val="1"/>
            </c:dLbl>
            <c:dLbl>
              <c:idx val="9"/>
              <c:layout>
                <c:manualLayout>
                  <c:x val="-1.355302383882484E-2"/>
                  <c:y val="-8.6629407919841528E-3"/>
                </c:manualLayout>
              </c:layout>
              <c:dLblPos val="bestFit"/>
              <c:showCatName val="1"/>
              <c:showPercent val="1"/>
            </c:dLbl>
            <c:dLbl>
              <c:idx val="10"/>
              <c:layout>
                <c:manualLayout>
                  <c:x val="0.14911188379074422"/>
                  <c:y val="-0.16437961444862417"/>
                </c:manualLayout>
              </c:layout>
              <c:dLblPos val="bestFit"/>
              <c:showCatName val="1"/>
              <c:showPercent val="1"/>
            </c:dLbl>
            <c:dLbl>
              <c:idx val="11"/>
              <c:layout>
                <c:manualLayout>
                  <c:x val="9.8268613626852366E-2"/>
                  <c:y val="7.0955204078912371E-2"/>
                </c:manualLayout>
              </c:layout>
              <c:showCatName val="1"/>
              <c:showPercent val="1"/>
            </c:dLbl>
            <c:dLbl>
              <c:idx val="12"/>
              <c:layout>
                <c:manualLayout>
                  <c:x val="1.9104965897525332E-4"/>
                  <c:y val="-1.9046854181172829E-2"/>
                </c:manualLayout>
              </c:layout>
              <c:dLblPos val="bestFit"/>
              <c:showCatName val="1"/>
              <c:showPercent val="1"/>
            </c:dLbl>
            <c:txPr>
              <a:bodyPr/>
              <a:lstStyle/>
              <a:p>
                <a:pPr>
                  <a:defRPr b="1"/>
                </a:pPr>
                <a:endParaRPr lang="de-DE"/>
              </a:p>
            </c:txPr>
            <c:showCatName val="1"/>
            <c:showPercent val="1"/>
            <c:showLeaderLines val="1"/>
          </c:dLbls>
          <c:cat>
            <c:strRef>
              <c:f>data2!$B$59:$B$71</c:f>
              <c:strCache>
                <c:ptCount val="13"/>
                <c:pt idx="0">
                  <c:v>AgroBio</c:v>
                </c:pt>
                <c:pt idx="1">
                  <c:v>Bioinformatics and Bioelectronics</c:v>
                </c:pt>
                <c:pt idx="2">
                  <c:v>Contract Research and Manufacturing</c:v>
                </c:pt>
                <c:pt idx="3">
                  <c:v>Cosmetics</c:v>
                </c:pt>
                <c:pt idx="4">
                  <c:v>Diagnostics and Analytical Services</c:v>
                </c:pt>
                <c:pt idx="5">
                  <c:v>Drug Delivery</c:v>
                </c:pt>
                <c:pt idx="6">
                  <c:v>Environment</c:v>
                </c:pt>
                <c:pt idx="7">
                  <c:v>Food and Nutraceuticals</c:v>
                </c:pt>
                <c:pt idx="8">
                  <c:v>Genomics and Proteomics</c:v>
                </c:pt>
                <c:pt idx="9">
                  <c:v>Industrial Biotechnology</c:v>
                </c:pt>
                <c:pt idx="10">
                  <c:v>Other Services and Suppliers</c:v>
                </c:pt>
                <c:pt idx="11">
                  <c:v>Therapeutics</c:v>
                </c:pt>
                <c:pt idx="12">
                  <c:v>Veterinary</c:v>
                </c:pt>
              </c:strCache>
            </c:strRef>
          </c:cat>
          <c:val>
            <c:numRef>
              <c:f>data2!$C$59:$C$71</c:f>
              <c:numCache>
                <c:formatCode>General</c:formatCode>
                <c:ptCount val="13"/>
                <c:pt idx="0">
                  <c:v>16</c:v>
                </c:pt>
                <c:pt idx="1">
                  <c:v>17</c:v>
                </c:pt>
                <c:pt idx="2">
                  <c:v>82</c:v>
                </c:pt>
                <c:pt idx="3">
                  <c:v>15</c:v>
                </c:pt>
                <c:pt idx="4">
                  <c:v>100</c:v>
                </c:pt>
                <c:pt idx="5">
                  <c:v>19</c:v>
                </c:pt>
                <c:pt idx="6">
                  <c:v>15</c:v>
                </c:pt>
                <c:pt idx="7">
                  <c:v>52</c:v>
                </c:pt>
                <c:pt idx="8">
                  <c:v>29</c:v>
                </c:pt>
                <c:pt idx="9">
                  <c:v>10</c:v>
                </c:pt>
                <c:pt idx="10">
                  <c:v>135</c:v>
                </c:pt>
                <c:pt idx="11">
                  <c:v>109</c:v>
                </c:pt>
                <c:pt idx="12">
                  <c:v>23</c:v>
                </c:pt>
              </c:numCache>
            </c:numRef>
          </c:val>
        </c:ser>
      </c:pie3DChart>
      <c:spPr>
        <a:noFill/>
        <a:ln w="25400">
          <a:noFill/>
        </a:ln>
      </c:spPr>
    </c:plotArea>
    <c:plotVisOnly val="1"/>
    <c:dispBlanksAs val="zero"/>
  </c:chart>
  <c:spPr>
    <a:noFill/>
    <a:ln>
      <a:no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de-CH"/>
  <c:style val="4"/>
  <c:chart>
    <c:title>
      <c:tx>
        <c:rich>
          <a:bodyPr/>
          <a:lstStyle/>
          <a:p>
            <a:pPr>
              <a:defRPr/>
            </a:pPr>
            <a:r>
              <a:rPr lang="en-GB" dirty="0"/>
              <a:t>Biotech Products by</a:t>
            </a:r>
            <a:r>
              <a:rPr lang="en-GB" baseline="0" dirty="0"/>
              <a:t> Indication</a:t>
            </a:r>
            <a:endParaRPr lang="en-GB" dirty="0"/>
          </a:p>
        </c:rich>
      </c:tx>
      <c:layout>
        <c:manualLayout>
          <c:xMode val="edge"/>
          <c:yMode val="edge"/>
          <c:x val="0.37469089801274907"/>
          <c:y val="5.6451803818640324E-2"/>
        </c:manualLayout>
      </c:layout>
      <c:overlay val="1"/>
    </c:title>
    <c:view3D>
      <c:depthPercent val="100"/>
      <c:rAngAx val="1"/>
    </c:view3D>
    <c:plotArea>
      <c:layout>
        <c:manualLayout>
          <c:layoutTarget val="inner"/>
          <c:xMode val="edge"/>
          <c:yMode val="edge"/>
          <c:x val="0.36002720928671905"/>
          <c:y val="0.19250007442158337"/>
          <c:w val="0.61118150811004568"/>
          <c:h val="0.72943315962933497"/>
        </c:manualLayout>
      </c:layout>
      <c:bar3DChart>
        <c:barDir val="bar"/>
        <c:grouping val="stacked"/>
        <c:shape val="box"/>
        <c:axId val="48069248"/>
        <c:axId val="85987712"/>
        <c:axId val="0"/>
      </c:bar3DChart>
      <c:catAx>
        <c:axId val="48069248"/>
        <c:scaling>
          <c:orientation val="minMax"/>
        </c:scaling>
        <c:axPos val="l"/>
        <c:numFmt formatCode="General" sourceLinked="1"/>
        <c:tickLblPos val="nextTo"/>
        <c:txPr>
          <a:bodyPr/>
          <a:lstStyle/>
          <a:p>
            <a:pPr>
              <a:defRPr b="1"/>
            </a:pPr>
            <a:endParaRPr lang="de-DE"/>
          </a:p>
        </c:txPr>
        <c:crossAx val="85987712"/>
        <c:crosses val="autoZero"/>
        <c:auto val="1"/>
        <c:lblAlgn val="ctr"/>
        <c:lblOffset val="100"/>
      </c:catAx>
      <c:valAx>
        <c:axId val="85987712"/>
        <c:scaling>
          <c:orientation val="minMax"/>
        </c:scaling>
        <c:axPos val="b"/>
        <c:majorGridlines/>
        <c:numFmt formatCode="General" sourceLinked="1"/>
        <c:tickLblPos val="nextTo"/>
        <c:txPr>
          <a:bodyPr/>
          <a:lstStyle/>
          <a:p>
            <a:pPr>
              <a:defRPr b="1"/>
            </a:pPr>
            <a:endParaRPr lang="de-DE"/>
          </a:p>
        </c:txPr>
        <c:crossAx val="48069248"/>
        <c:crosses val="autoZero"/>
        <c:crossBetween val="between"/>
        <c:majorUnit val="10"/>
      </c:valAx>
      <c:spPr>
        <a:noFill/>
        <a:ln w="25400">
          <a:noFill/>
        </a:ln>
      </c:spPr>
    </c:plotArea>
    <c:plotVisOnly val="1"/>
    <c:dispBlanksAs val="gap"/>
  </c:chart>
  <c:spPr>
    <a:noFill/>
    <a:ln>
      <a:no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de-CH"/>
  <c:style val="4"/>
  <c:chart>
    <c:title>
      <c:tx>
        <c:rich>
          <a:bodyPr/>
          <a:lstStyle/>
          <a:p>
            <a:pPr>
              <a:defRPr/>
            </a:pPr>
            <a:r>
              <a:rPr lang="en-GB"/>
              <a:t>Biotech Products by</a:t>
            </a:r>
            <a:r>
              <a:rPr lang="en-GB" baseline="0"/>
              <a:t> Indication</a:t>
            </a:r>
            <a:endParaRPr lang="en-GB"/>
          </a:p>
        </c:rich>
      </c:tx>
      <c:layout>
        <c:manualLayout>
          <c:xMode val="edge"/>
          <c:yMode val="edge"/>
          <c:x val="0.31722068918120805"/>
          <c:y val="5.8914726823915776E-2"/>
        </c:manualLayout>
      </c:layout>
      <c:overlay val="1"/>
    </c:title>
    <c:view3D>
      <c:depthPercent val="100"/>
      <c:rAngAx val="1"/>
    </c:view3D>
    <c:plotArea>
      <c:layout>
        <c:manualLayout>
          <c:layoutTarget val="inner"/>
          <c:xMode val="edge"/>
          <c:yMode val="edge"/>
          <c:x val="0.36002720928671894"/>
          <c:y val="0.19250007442158337"/>
          <c:w val="0.61118150811004568"/>
          <c:h val="0.72943315962933497"/>
        </c:manualLayout>
      </c:layout>
      <c:bar3DChart>
        <c:barDir val="bar"/>
        <c:grouping val="stacked"/>
        <c:ser>
          <c:idx val="0"/>
          <c:order val="0"/>
          <c:cat>
            <c:strRef>
              <c:f>data2!$A$77:$A$95</c:f>
              <c:strCache>
                <c:ptCount val="19"/>
                <c:pt idx="0">
                  <c:v>Neoplasms / cancer / oncology</c:v>
                </c:pt>
                <c:pt idx="1">
                  <c:v>Diseases of the nervous system</c:v>
                </c:pt>
                <c:pt idx="2">
                  <c:v>Infectious and parasitic diseases</c:v>
                </c:pt>
                <c:pt idx="3">
                  <c:v>other</c:v>
                </c:pt>
                <c:pt idx="4">
                  <c:v>Endocrine, nutritional and metabolic diseases</c:v>
                </c:pt>
                <c:pt idx="5">
                  <c:v>Cardiovascular</c:v>
                </c:pt>
                <c:pt idx="6">
                  <c:v>Diseases of the blood and blood-forming organs; immune disorders</c:v>
                </c:pt>
                <c:pt idx="7">
                  <c:v>Musculoskeletal system and connective tissue</c:v>
                </c:pt>
                <c:pt idx="8">
                  <c:v>Genitourinary system</c:v>
                </c:pt>
                <c:pt idx="9">
                  <c:v>Digestive system</c:v>
                </c:pt>
                <c:pt idx="10">
                  <c:v>Skin and subcutaneous tissue</c:v>
                </c:pt>
                <c:pt idx="11">
                  <c:v>Symptoms, signs and abnormal clinical and laboratory findings, not elsewhere classified</c:v>
                </c:pt>
                <c:pt idx="12">
                  <c:v>Respiratory</c:v>
                </c:pt>
                <c:pt idx="13">
                  <c:v>Mental and behavioural disorders</c:v>
                </c:pt>
                <c:pt idx="14">
                  <c:v>Injury, poisoning and certain other consequences of external causes</c:v>
                </c:pt>
                <c:pt idx="15">
                  <c:v>Diseases of the eye</c:v>
                </c:pt>
                <c:pt idx="16">
                  <c:v>Pregnancy, childbirth and the puerperium</c:v>
                </c:pt>
                <c:pt idx="17">
                  <c:v>External causes of morbidity and mortality</c:v>
                </c:pt>
                <c:pt idx="18">
                  <c:v>Diseases of the ear</c:v>
                </c:pt>
              </c:strCache>
            </c:strRef>
          </c:cat>
          <c:val>
            <c:numRef>
              <c:f>data2!$B$77:$B$95</c:f>
              <c:numCache>
                <c:formatCode>General</c:formatCode>
                <c:ptCount val="19"/>
                <c:pt idx="0">
                  <c:v>79</c:v>
                </c:pt>
                <c:pt idx="1">
                  <c:v>39</c:v>
                </c:pt>
                <c:pt idx="2">
                  <c:v>31</c:v>
                </c:pt>
                <c:pt idx="3">
                  <c:v>31</c:v>
                </c:pt>
                <c:pt idx="4">
                  <c:v>18</c:v>
                </c:pt>
                <c:pt idx="5">
                  <c:v>17</c:v>
                </c:pt>
                <c:pt idx="6">
                  <c:v>17</c:v>
                </c:pt>
                <c:pt idx="7">
                  <c:v>11</c:v>
                </c:pt>
                <c:pt idx="8">
                  <c:v>8</c:v>
                </c:pt>
                <c:pt idx="9">
                  <c:v>8</c:v>
                </c:pt>
                <c:pt idx="10">
                  <c:v>8</c:v>
                </c:pt>
                <c:pt idx="11">
                  <c:v>7</c:v>
                </c:pt>
                <c:pt idx="12">
                  <c:v>5</c:v>
                </c:pt>
                <c:pt idx="13">
                  <c:v>3</c:v>
                </c:pt>
                <c:pt idx="14">
                  <c:v>3</c:v>
                </c:pt>
                <c:pt idx="15">
                  <c:v>3</c:v>
                </c:pt>
                <c:pt idx="16">
                  <c:v>3</c:v>
                </c:pt>
                <c:pt idx="17">
                  <c:v>2</c:v>
                </c:pt>
                <c:pt idx="18">
                  <c:v>1</c:v>
                </c:pt>
              </c:numCache>
            </c:numRef>
          </c:val>
        </c:ser>
        <c:shape val="box"/>
        <c:axId val="48316416"/>
        <c:axId val="48317952"/>
        <c:axId val="0"/>
      </c:bar3DChart>
      <c:catAx>
        <c:axId val="48316416"/>
        <c:scaling>
          <c:orientation val="minMax"/>
        </c:scaling>
        <c:axPos val="l"/>
        <c:numFmt formatCode="General" sourceLinked="1"/>
        <c:tickLblPos val="nextTo"/>
        <c:txPr>
          <a:bodyPr/>
          <a:lstStyle/>
          <a:p>
            <a:pPr>
              <a:defRPr b="1"/>
            </a:pPr>
            <a:endParaRPr lang="de-DE"/>
          </a:p>
        </c:txPr>
        <c:crossAx val="48317952"/>
        <c:crosses val="autoZero"/>
        <c:auto val="1"/>
        <c:lblAlgn val="ctr"/>
        <c:lblOffset val="100"/>
      </c:catAx>
      <c:valAx>
        <c:axId val="48317952"/>
        <c:scaling>
          <c:orientation val="minMax"/>
        </c:scaling>
        <c:axPos val="b"/>
        <c:majorGridlines/>
        <c:numFmt formatCode="General" sourceLinked="1"/>
        <c:tickLblPos val="nextTo"/>
        <c:txPr>
          <a:bodyPr/>
          <a:lstStyle/>
          <a:p>
            <a:pPr>
              <a:defRPr b="1"/>
            </a:pPr>
            <a:endParaRPr lang="de-DE"/>
          </a:p>
        </c:txPr>
        <c:crossAx val="48316416"/>
        <c:crosses val="autoZero"/>
        <c:crossBetween val="between"/>
        <c:majorUnit val="10"/>
      </c:valAx>
      <c:spPr>
        <a:noFill/>
        <a:ln w="25400">
          <a:noFill/>
        </a:ln>
      </c:spPr>
    </c:plotArea>
    <c:plotVisOnly val="1"/>
    <c:dispBlanksAs val="gap"/>
  </c:chart>
  <c:spPr>
    <a:noFill/>
    <a:ln>
      <a:noFill/>
    </a:ln>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de-CH"/>
  <c:style val="4"/>
  <c:chart>
    <c:view3D>
      <c:depthPercent val="100"/>
      <c:rAngAx val="1"/>
    </c:view3D>
    <c:sideWall>
      <c:spPr>
        <a:noFill/>
      </c:spPr>
    </c:sideWall>
    <c:backWall>
      <c:spPr>
        <a:noFill/>
        <a:ln w="25400">
          <a:noFill/>
        </a:ln>
      </c:spPr>
    </c:backWall>
    <c:plotArea>
      <c:layout>
        <c:manualLayout>
          <c:layoutTarget val="inner"/>
          <c:xMode val="edge"/>
          <c:yMode val="edge"/>
          <c:x val="8.8667269177595223E-2"/>
          <c:y val="0.2309867491445505"/>
          <c:w val="0.88254026400865759"/>
          <c:h val="0.63115513089883313"/>
        </c:manualLayout>
      </c:layout>
      <c:bar3DChart>
        <c:barDir val="bar"/>
        <c:grouping val="clustered"/>
        <c:ser>
          <c:idx val="0"/>
          <c:order val="0"/>
          <c:dLbls>
            <c:showVal val="1"/>
          </c:dLbls>
          <c:cat>
            <c:strRef>
              <c:f>data2!$A$104:$A$107</c:f>
              <c:strCache>
                <c:ptCount val="4"/>
                <c:pt idx="0">
                  <c:v>Phase III</c:v>
                </c:pt>
                <c:pt idx="1">
                  <c:v>Phase II</c:v>
                </c:pt>
                <c:pt idx="2">
                  <c:v>Phase I</c:v>
                </c:pt>
                <c:pt idx="3">
                  <c:v>Preclinical</c:v>
                </c:pt>
              </c:strCache>
            </c:strRef>
          </c:cat>
          <c:val>
            <c:numRef>
              <c:f>data2!$B$104:$B$107</c:f>
              <c:numCache>
                <c:formatCode>General</c:formatCode>
                <c:ptCount val="4"/>
                <c:pt idx="0">
                  <c:v>25</c:v>
                </c:pt>
                <c:pt idx="1">
                  <c:v>69</c:v>
                </c:pt>
                <c:pt idx="2">
                  <c:v>28</c:v>
                </c:pt>
                <c:pt idx="3">
                  <c:v>72</c:v>
                </c:pt>
              </c:numCache>
            </c:numRef>
          </c:val>
        </c:ser>
        <c:shape val="box"/>
        <c:axId val="49682304"/>
        <c:axId val="49683840"/>
        <c:axId val="0"/>
      </c:bar3DChart>
      <c:catAx>
        <c:axId val="49682304"/>
        <c:scaling>
          <c:orientation val="minMax"/>
        </c:scaling>
        <c:axPos val="l"/>
        <c:numFmt formatCode="General" sourceLinked="1"/>
        <c:tickLblPos val="nextTo"/>
        <c:txPr>
          <a:bodyPr/>
          <a:lstStyle/>
          <a:p>
            <a:pPr>
              <a:defRPr b="1"/>
            </a:pPr>
            <a:endParaRPr lang="de-DE"/>
          </a:p>
        </c:txPr>
        <c:crossAx val="49683840"/>
        <c:crosses val="autoZero"/>
        <c:auto val="1"/>
        <c:lblAlgn val="ctr"/>
        <c:lblOffset val="100"/>
      </c:catAx>
      <c:valAx>
        <c:axId val="49683840"/>
        <c:scaling>
          <c:orientation val="minMax"/>
        </c:scaling>
        <c:axPos val="b"/>
        <c:majorGridlines/>
        <c:numFmt formatCode="General" sourceLinked="1"/>
        <c:majorTickMark val="none"/>
        <c:tickLblPos val="nextTo"/>
        <c:txPr>
          <a:bodyPr/>
          <a:lstStyle/>
          <a:p>
            <a:pPr>
              <a:defRPr b="1"/>
            </a:pPr>
            <a:endParaRPr lang="de-DE"/>
          </a:p>
        </c:txPr>
        <c:crossAx val="49682304"/>
        <c:crosses val="autoZero"/>
        <c:crossBetween val="between"/>
      </c:valAx>
      <c:spPr>
        <a:noFill/>
        <a:ln w="25400">
          <a:noFill/>
        </a:ln>
      </c:spPr>
    </c:plotArea>
    <c:plotVisOnly val="1"/>
    <c:dispBlanksAs val="gap"/>
  </c:chart>
  <c:spPr>
    <a:noFill/>
    <a:ln>
      <a:noFill/>
    </a:ln>
  </c:spPr>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lang val="de-CH"/>
  <c:style val="4"/>
  <c:pivotSource>
    <c:name>[Trend analysis Sweden_01_(jgu).xls]data2!PivotTable2</c:name>
    <c:fmtId val="2"/>
  </c:pivotSource>
  <c:chart>
    <c:title>
      <c:tx>
        <c:rich>
          <a:bodyPr/>
          <a:lstStyle/>
          <a:p>
            <a:pPr>
              <a:defRPr/>
            </a:pPr>
            <a:r>
              <a:rPr lang="en-US"/>
              <a:t>Venture Financing</a:t>
            </a:r>
            <a:r>
              <a:rPr lang="en-US" baseline="0"/>
              <a:t> of</a:t>
            </a:r>
            <a:r>
              <a:rPr lang="en-US"/>
              <a:t> Biotech Companies</a:t>
            </a:r>
          </a:p>
        </c:rich>
      </c:tx>
      <c:layout/>
    </c:title>
    <c:pivotFmts>
      <c:pivotFmt>
        <c:idx val="0"/>
        <c:marker>
          <c:symbol val="none"/>
        </c:marker>
      </c:pivotFmt>
      <c:pivotFmt>
        <c:idx val="1"/>
        <c:marker>
          <c:symbol val="none"/>
        </c:marker>
      </c:pivotFmt>
      <c:pivotFmt>
        <c:idx val="2"/>
        <c:marker>
          <c:symbol val="none"/>
        </c:marker>
      </c:pivotFmt>
      <c:pivotFmt>
        <c:idx val="3"/>
        <c:marker>
          <c:symbol val="none"/>
        </c:marker>
      </c:pivotFmt>
    </c:pivotFmts>
    <c:plotArea>
      <c:layout/>
      <c:barChart>
        <c:barDir val="col"/>
        <c:grouping val="clustered"/>
        <c:ser>
          <c:idx val="0"/>
          <c:order val="0"/>
          <c:tx>
            <c:strRef>
              <c:f>data2!$C$120:$C$121</c:f>
              <c:strCache>
                <c:ptCount val="1"/>
                <c:pt idx="0">
                  <c:v>Financing Value</c:v>
                </c:pt>
              </c:strCache>
            </c:strRef>
          </c:tx>
          <c:cat>
            <c:multiLvlStrRef>
              <c:f>data2!$A$122:$B$144</c:f>
              <c:multiLvlStrCache>
                <c:ptCount val="11"/>
                <c:lvl>
                  <c:pt idx="0">
                    <c:v>Private</c:v>
                  </c:pt>
                  <c:pt idx="1">
                    <c:v>Private</c:v>
                  </c:pt>
                  <c:pt idx="2">
                    <c:v>Private</c:v>
                  </c:pt>
                  <c:pt idx="3">
                    <c:v>Private</c:v>
                  </c:pt>
                  <c:pt idx="4">
                    <c:v>Private</c:v>
                  </c:pt>
                  <c:pt idx="5">
                    <c:v>Private</c:v>
                  </c:pt>
                  <c:pt idx="6">
                    <c:v>Private</c:v>
                  </c:pt>
                  <c:pt idx="7">
                    <c:v>Private</c:v>
                  </c:pt>
                  <c:pt idx="8">
                    <c:v>Private</c:v>
                  </c:pt>
                  <c:pt idx="9">
                    <c:v>Private</c:v>
                  </c:pt>
                  <c:pt idx="10">
                    <c:v>Private</c:v>
                  </c:pt>
                </c:lvl>
                <c:lvl>
                  <c:pt idx="0">
                    <c:v>2010 H1</c:v>
                  </c:pt>
                  <c:pt idx="1">
                    <c:v>2010 H2</c:v>
                  </c:pt>
                  <c:pt idx="2">
                    <c:v>2011 H1</c:v>
                  </c:pt>
                  <c:pt idx="3">
                    <c:v>2012 H1</c:v>
                  </c:pt>
                  <c:pt idx="4">
                    <c:v>2012 H2</c:v>
                  </c:pt>
                  <c:pt idx="5">
                    <c:v>2013 H1</c:v>
                  </c:pt>
                  <c:pt idx="6">
                    <c:v>2013 H2</c:v>
                  </c:pt>
                  <c:pt idx="7">
                    <c:v>2014 H1</c:v>
                  </c:pt>
                  <c:pt idx="8">
                    <c:v>2014 H2</c:v>
                  </c:pt>
                  <c:pt idx="9">
                    <c:v>2015 H1</c:v>
                  </c:pt>
                  <c:pt idx="10">
                    <c:v>2015 H2</c:v>
                  </c:pt>
                </c:lvl>
              </c:multiLvlStrCache>
            </c:multiLvlStrRef>
          </c:cat>
          <c:val>
            <c:numRef>
              <c:f>data2!$C$122:$C$144</c:f>
              <c:numCache>
                <c:formatCode>0.0</c:formatCode>
                <c:ptCount val="11"/>
                <c:pt idx="0">
                  <c:v>0</c:v>
                </c:pt>
                <c:pt idx="1">
                  <c:v>1.2798590778172556</c:v>
                </c:pt>
                <c:pt idx="2">
                  <c:v>23.976262453228671</c:v>
                </c:pt>
                <c:pt idx="3">
                  <c:v>8.2937186520486108</c:v>
                </c:pt>
                <c:pt idx="4">
                  <c:v>5.1397450950933523</c:v>
                </c:pt>
                <c:pt idx="5">
                  <c:v>10.878366288583702</c:v>
                </c:pt>
                <c:pt idx="6">
                  <c:v>14.971798191241655</c:v>
                </c:pt>
                <c:pt idx="7">
                  <c:v>73.920813062798373</c:v>
                </c:pt>
                <c:pt idx="8">
                  <c:v>6.8740006078733948</c:v>
                </c:pt>
                <c:pt idx="9">
                  <c:v>3.4540764831221242</c:v>
                </c:pt>
                <c:pt idx="10">
                  <c:v>0.93996005169780295</c:v>
                </c:pt>
              </c:numCache>
            </c:numRef>
          </c:val>
        </c:ser>
        <c:axId val="48116480"/>
        <c:axId val="48118016"/>
      </c:barChart>
      <c:lineChart>
        <c:grouping val="standard"/>
        <c:ser>
          <c:idx val="1"/>
          <c:order val="1"/>
          <c:tx>
            <c:strRef>
              <c:f>data2!$D$120:$D$121</c:f>
              <c:strCache>
                <c:ptCount val="1"/>
                <c:pt idx="0">
                  <c:v>Number of Rounds</c:v>
                </c:pt>
              </c:strCache>
            </c:strRef>
          </c:tx>
          <c:marker>
            <c:symbol val="none"/>
          </c:marker>
          <c:cat>
            <c:multiLvlStrRef>
              <c:f>data2!$A$122:$B$144</c:f>
              <c:multiLvlStrCache>
                <c:ptCount val="11"/>
                <c:lvl>
                  <c:pt idx="0">
                    <c:v>Private</c:v>
                  </c:pt>
                  <c:pt idx="1">
                    <c:v>Private</c:v>
                  </c:pt>
                  <c:pt idx="2">
                    <c:v>Private</c:v>
                  </c:pt>
                  <c:pt idx="3">
                    <c:v>Private</c:v>
                  </c:pt>
                  <c:pt idx="4">
                    <c:v>Private</c:v>
                  </c:pt>
                  <c:pt idx="5">
                    <c:v>Private</c:v>
                  </c:pt>
                  <c:pt idx="6">
                    <c:v>Private</c:v>
                  </c:pt>
                  <c:pt idx="7">
                    <c:v>Private</c:v>
                  </c:pt>
                  <c:pt idx="8">
                    <c:v>Private</c:v>
                  </c:pt>
                  <c:pt idx="9">
                    <c:v>Private</c:v>
                  </c:pt>
                  <c:pt idx="10">
                    <c:v>Private</c:v>
                  </c:pt>
                </c:lvl>
                <c:lvl>
                  <c:pt idx="0">
                    <c:v>2010 H1</c:v>
                  </c:pt>
                  <c:pt idx="1">
                    <c:v>2010 H2</c:v>
                  </c:pt>
                  <c:pt idx="2">
                    <c:v>2011 H1</c:v>
                  </c:pt>
                  <c:pt idx="3">
                    <c:v>2012 H1</c:v>
                  </c:pt>
                  <c:pt idx="4">
                    <c:v>2012 H2</c:v>
                  </c:pt>
                  <c:pt idx="5">
                    <c:v>2013 H1</c:v>
                  </c:pt>
                  <c:pt idx="6">
                    <c:v>2013 H2</c:v>
                  </c:pt>
                  <c:pt idx="7">
                    <c:v>2014 H1</c:v>
                  </c:pt>
                  <c:pt idx="8">
                    <c:v>2014 H2</c:v>
                  </c:pt>
                  <c:pt idx="9">
                    <c:v>2015 H1</c:v>
                  </c:pt>
                  <c:pt idx="10">
                    <c:v>2015 H2</c:v>
                  </c:pt>
                </c:lvl>
              </c:multiLvlStrCache>
            </c:multiLvlStrRef>
          </c:cat>
          <c:val>
            <c:numRef>
              <c:f>data2!$D$122:$D$144</c:f>
              <c:numCache>
                <c:formatCode>General</c:formatCode>
                <c:ptCount val="11"/>
                <c:pt idx="0">
                  <c:v>0</c:v>
                </c:pt>
                <c:pt idx="1">
                  <c:v>3</c:v>
                </c:pt>
                <c:pt idx="2">
                  <c:v>4</c:v>
                </c:pt>
                <c:pt idx="3">
                  <c:v>3</c:v>
                </c:pt>
                <c:pt idx="4">
                  <c:v>5</c:v>
                </c:pt>
                <c:pt idx="5">
                  <c:v>3</c:v>
                </c:pt>
                <c:pt idx="6">
                  <c:v>1</c:v>
                </c:pt>
                <c:pt idx="7">
                  <c:v>7</c:v>
                </c:pt>
                <c:pt idx="8">
                  <c:v>5</c:v>
                </c:pt>
                <c:pt idx="9">
                  <c:v>2</c:v>
                </c:pt>
                <c:pt idx="10">
                  <c:v>1</c:v>
                </c:pt>
              </c:numCache>
            </c:numRef>
          </c:val>
        </c:ser>
        <c:marker val="1"/>
        <c:axId val="48124288"/>
        <c:axId val="48125824"/>
      </c:lineChart>
      <c:catAx>
        <c:axId val="48116480"/>
        <c:scaling>
          <c:orientation val="minMax"/>
        </c:scaling>
        <c:axPos val="b"/>
        <c:numFmt formatCode="#,##0.00" sourceLinked="0"/>
        <c:tickLblPos val="nextTo"/>
        <c:crossAx val="48118016"/>
        <c:crosses val="autoZero"/>
        <c:lblAlgn val="ctr"/>
        <c:lblOffset val="100"/>
      </c:catAx>
      <c:valAx>
        <c:axId val="48118016"/>
        <c:scaling>
          <c:orientation val="minMax"/>
        </c:scaling>
        <c:axPos val="l"/>
        <c:majorGridlines/>
        <c:title>
          <c:tx>
            <c:rich>
              <a:bodyPr rot="-5400000" vert="horz"/>
              <a:lstStyle/>
              <a:p>
                <a:pPr>
                  <a:defRPr/>
                </a:pPr>
                <a:r>
                  <a:rPr lang="de-CH"/>
                  <a:t>Financing Value (Million USD)</a:t>
                </a:r>
              </a:p>
            </c:rich>
          </c:tx>
          <c:layout/>
        </c:title>
        <c:numFmt formatCode="0.0" sourceLinked="1"/>
        <c:tickLblPos val="nextTo"/>
        <c:crossAx val="48116480"/>
        <c:crosses val="autoZero"/>
        <c:crossBetween val="between"/>
      </c:valAx>
      <c:catAx>
        <c:axId val="48124288"/>
        <c:scaling>
          <c:orientation val="minMax"/>
        </c:scaling>
        <c:delete val="1"/>
        <c:axPos val="b"/>
        <c:tickLblPos val="none"/>
        <c:crossAx val="48125824"/>
        <c:crosses val="autoZero"/>
        <c:lblAlgn val="ctr"/>
        <c:lblOffset val="100"/>
      </c:catAx>
      <c:valAx>
        <c:axId val="48125824"/>
        <c:scaling>
          <c:orientation val="minMax"/>
        </c:scaling>
        <c:axPos val="r"/>
        <c:title>
          <c:tx>
            <c:rich>
              <a:bodyPr rot="-5400000" vert="horz"/>
              <a:lstStyle/>
              <a:p>
                <a:pPr>
                  <a:defRPr/>
                </a:pPr>
                <a:r>
                  <a:rPr lang="en-GB"/>
                  <a:t>Number of Rounds</a:t>
                </a:r>
              </a:p>
            </c:rich>
          </c:tx>
          <c:layout/>
        </c:title>
        <c:numFmt formatCode="General" sourceLinked="1"/>
        <c:tickLblPos val="nextTo"/>
        <c:txPr>
          <a:bodyPr/>
          <a:lstStyle/>
          <a:p>
            <a:pPr>
              <a:defRPr b="1"/>
            </a:pPr>
            <a:endParaRPr lang="de-DE"/>
          </a:p>
        </c:txPr>
        <c:crossAx val="48124288"/>
        <c:crosses val="max"/>
        <c:crossBetween val="between"/>
        <c:majorUnit val="1"/>
      </c:valAx>
      <c:dTable>
        <c:showHorzBorder val="1"/>
        <c:showVertBorder val="1"/>
        <c:showOutline val="1"/>
        <c:txPr>
          <a:bodyPr/>
          <a:lstStyle/>
          <a:p>
            <a:pPr rtl="0">
              <a:defRPr b="1"/>
            </a:pPr>
            <a:endParaRPr lang="de-DE"/>
          </a:p>
        </c:txPr>
      </c:dTable>
    </c:plotArea>
    <c:legend>
      <c:legendPos val="r"/>
      <c:layout>
        <c:manualLayout>
          <c:xMode val="edge"/>
          <c:yMode val="edge"/>
          <c:x val="0.15695906432748546"/>
          <c:y val="0.11791575731027035"/>
          <c:w val="0.15736842105263169"/>
          <c:h val="9.694625568026663E-2"/>
        </c:manualLayout>
      </c:layout>
      <c:overlay val="1"/>
    </c:legend>
    <c:plotVisOnly val="1"/>
    <c:dispBlanksAs val="gap"/>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CH"/>
  <c:style val="4"/>
  <c:chart>
    <c:title>
      <c:tx>
        <c:rich>
          <a:bodyPr/>
          <a:lstStyle/>
          <a:p>
            <a:pPr>
              <a:defRPr/>
            </a:pPr>
            <a:r>
              <a:rPr lang="en-US"/>
              <a:t>Number of Employees - Life Sciences</a:t>
            </a:r>
          </a:p>
        </c:rich>
      </c:tx>
      <c:layout/>
    </c:title>
    <c:view3D>
      <c:rotX val="30"/>
      <c:rotY val="330"/>
      <c:perspective val="30"/>
    </c:view3D>
    <c:plotArea>
      <c:layout/>
      <c:pie3DChart>
        <c:varyColors val="1"/>
        <c:ser>
          <c:idx val="0"/>
          <c:order val="0"/>
          <c:tx>
            <c:v>Number of Employee Life Sciences</c:v>
          </c:tx>
          <c:dLbls>
            <c:dLbl>
              <c:idx val="0"/>
              <c:layout>
                <c:manualLayout>
                  <c:x val="-0.11650512616131566"/>
                  <c:y val="0.12586112390896967"/>
                </c:manualLayout>
              </c:layout>
              <c:dLblPos val="bestFit"/>
              <c:showCatName val="1"/>
              <c:showPercent val="1"/>
              <c:separator>
</c:separator>
            </c:dLbl>
            <c:dLbl>
              <c:idx val="1"/>
              <c:layout>
                <c:manualLayout>
                  <c:x val="-0.13031667118414403"/>
                  <c:y val="-0.32520263613633754"/>
                </c:manualLayout>
              </c:layout>
              <c:dLblPos val="bestFit"/>
              <c:showCatName val="1"/>
              <c:showPercent val="1"/>
              <c:separator>
</c:separator>
            </c:dLbl>
            <c:dLbl>
              <c:idx val="2"/>
              <c:layout>
                <c:manualLayout>
                  <c:x val="0.17031099413653891"/>
                  <c:y val="-0.16118017908099441"/>
                </c:manualLayout>
              </c:layout>
              <c:dLblPos val="bestFit"/>
              <c:showCatName val="1"/>
              <c:showPercent val="1"/>
              <c:separator>
</c:separator>
            </c:dLbl>
            <c:dLbl>
              <c:idx val="3"/>
              <c:layout>
                <c:manualLayout>
                  <c:x val="-6.1066455961974291E-2"/>
                  <c:y val="-3.8113257711645802E-2"/>
                </c:manualLayout>
              </c:layout>
              <c:dLblPos val="bestFit"/>
              <c:showCatName val="1"/>
              <c:showPercent val="1"/>
              <c:separator>
</c:separator>
            </c:dLbl>
            <c:txPr>
              <a:bodyPr/>
              <a:lstStyle/>
              <a:p>
                <a:pPr>
                  <a:defRPr sz="1000" b="1">
                    <a:latin typeface="+mn-lt"/>
                  </a:defRPr>
                </a:pPr>
                <a:endParaRPr lang="de-DE"/>
              </a:p>
            </c:txPr>
            <c:showCatName val="1"/>
            <c:showPercent val="1"/>
            <c:separator>
</c:separator>
            <c:showLeaderLines val="1"/>
          </c:dLbls>
          <c:cat>
            <c:strRef>
              <c:f>'Pivot Table'!$B$79:$B$82</c:f>
              <c:strCache>
                <c:ptCount val="4"/>
                <c:pt idx="0">
                  <c:v>1-10</c:v>
                </c:pt>
                <c:pt idx="1">
                  <c:v>11-50</c:v>
                </c:pt>
                <c:pt idx="2">
                  <c:v>51-200</c:v>
                </c:pt>
                <c:pt idx="3">
                  <c:v>Greater than 200</c:v>
                </c:pt>
              </c:strCache>
            </c:strRef>
          </c:cat>
          <c:val>
            <c:numRef>
              <c:f>'Pivot Table'!$C$79:$C$82</c:f>
              <c:numCache>
                <c:formatCode>General</c:formatCode>
                <c:ptCount val="4"/>
                <c:pt idx="0">
                  <c:v>34</c:v>
                </c:pt>
                <c:pt idx="1">
                  <c:v>28</c:v>
                </c:pt>
                <c:pt idx="2">
                  <c:v>20</c:v>
                </c:pt>
                <c:pt idx="3">
                  <c:v>11</c:v>
                </c:pt>
              </c:numCache>
            </c:numRef>
          </c:val>
        </c:ser>
        <c:dLbls>
          <c:showCatName val="1"/>
          <c:showPercent val="1"/>
        </c:dLbls>
      </c:pie3DChart>
      <c:spPr>
        <a:noFill/>
        <a:ln w="25400">
          <a:noFill/>
        </a:ln>
      </c:spPr>
    </c:plotArea>
    <c:plotVisOnly val="1"/>
    <c:dispBlanksAs val="zero"/>
  </c:chart>
  <c:spPr>
    <a:noFill/>
    <a:ln w="0">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CH"/>
  <c:style val="4"/>
  <c:chart>
    <c:title>
      <c:tx>
        <c:rich>
          <a:bodyPr/>
          <a:lstStyle/>
          <a:p>
            <a:pPr>
              <a:defRPr/>
            </a:pPr>
            <a:r>
              <a:rPr lang="en-US"/>
              <a:t>Number of Employees - Biotech</a:t>
            </a:r>
          </a:p>
        </c:rich>
      </c:tx>
      <c:layout/>
    </c:title>
    <c:view3D>
      <c:rotX val="30"/>
      <c:rotY val="320"/>
      <c:perspective val="30"/>
    </c:view3D>
    <c:plotArea>
      <c:layout/>
      <c:pie3DChart>
        <c:varyColors val="1"/>
        <c:ser>
          <c:idx val="0"/>
          <c:order val="0"/>
          <c:tx>
            <c:v>Number of Employee Biotech</c:v>
          </c:tx>
          <c:dLbls>
            <c:dLbl>
              <c:idx val="0"/>
              <c:layout>
                <c:manualLayout>
                  <c:x val="-0.12742303582116099"/>
                  <c:y val="0.11892776566916939"/>
                </c:manualLayout>
              </c:layout>
              <c:dLblPos val="bestFit"/>
              <c:showCatName val="1"/>
              <c:showPercent val="1"/>
              <c:separator>
</c:separator>
            </c:dLbl>
            <c:dLbl>
              <c:idx val="1"/>
              <c:layout>
                <c:manualLayout>
                  <c:x val="5.99069543203955E-2"/>
                  <c:y val="-0.29777399870397381"/>
                </c:manualLayout>
              </c:layout>
              <c:dLblPos val="bestFit"/>
              <c:showCatName val="1"/>
              <c:showPercent val="1"/>
              <c:separator>
</c:separator>
            </c:dLbl>
            <c:dLbl>
              <c:idx val="2"/>
              <c:layout>
                <c:manualLayout>
                  <c:x val="0.14452534328593059"/>
                  <c:y val="1.2491773410651835E-2"/>
                </c:manualLayout>
              </c:layout>
              <c:dLblPos val="bestFit"/>
              <c:showCatName val="1"/>
              <c:showPercent val="1"/>
              <c:separator>
</c:separator>
            </c:dLbl>
            <c:dLbl>
              <c:idx val="3"/>
              <c:layout>
                <c:manualLayout>
                  <c:x val="-3.2509864194526471E-2"/>
                  <c:y val="4.0574875147283947E-3"/>
                </c:manualLayout>
              </c:layout>
              <c:dLblPos val="bestFit"/>
              <c:showCatName val="1"/>
              <c:showPercent val="1"/>
              <c:separator>
</c:separator>
            </c:dLbl>
            <c:txPr>
              <a:bodyPr/>
              <a:lstStyle/>
              <a:p>
                <a:pPr>
                  <a:defRPr sz="1000" b="1">
                    <a:latin typeface="+mn-lt"/>
                  </a:defRPr>
                </a:pPr>
                <a:endParaRPr lang="de-DE"/>
              </a:p>
            </c:txPr>
            <c:showCatName val="1"/>
            <c:showPercent val="1"/>
            <c:separator>
</c:separator>
            <c:showLeaderLines val="1"/>
          </c:dLbls>
          <c:cat>
            <c:strRef>
              <c:f>'Pivot Table'!$E$79:$E$82</c:f>
              <c:strCache>
                <c:ptCount val="4"/>
                <c:pt idx="0">
                  <c:v>1-10</c:v>
                </c:pt>
                <c:pt idx="1">
                  <c:v>11-50</c:v>
                </c:pt>
                <c:pt idx="2">
                  <c:v>51-200</c:v>
                </c:pt>
                <c:pt idx="3">
                  <c:v>Greater than 200</c:v>
                </c:pt>
              </c:strCache>
            </c:strRef>
          </c:cat>
          <c:val>
            <c:numRef>
              <c:f>'Pivot Table'!$F$79:$F$82</c:f>
              <c:numCache>
                <c:formatCode>General</c:formatCode>
                <c:ptCount val="4"/>
                <c:pt idx="0">
                  <c:v>24</c:v>
                </c:pt>
                <c:pt idx="1">
                  <c:v>18</c:v>
                </c:pt>
                <c:pt idx="2">
                  <c:v>8</c:v>
                </c:pt>
                <c:pt idx="3">
                  <c:v>3</c:v>
                </c:pt>
              </c:numCache>
            </c:numRef>
          </c:val>
        </c:ser>
        <c:dLbls>
          <c:showCatName val="1"/>
          <c:showPercent val="1"/>
        </c:dLbls>
      </c:pie3DChart>
      <c:spPr>
        <a:noFill/>
        <a:ln w="25400">
          <a:noFill/>
        </a:ln>
      </c:spPr>
    </c:plotArea>
    <c:plotVisOnly val="1"/>
    <c:dispBlanksAs val="zero"/>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de-CH"/>
  <c:style val="4"/>
  <c:chart>
    <c:title>
      <c:tx>
        <c:rich>
          <a:bodyPr/>
          <a:lstStyle/>
          <a:p>
            <a:pPr>
              <a:defRPr/>
            </a:pPr>
            <a:r>
              <a:rPr lang="en-US" dirty="0"/>
              <a:t>Life Science Companies by Ownership Status</a:t>
            </a:r>
          </a:p>
        </c:rich>
      </c:tx>
      <c:layout/>
    </c:title>
    <c:view3D>
      <c:rotX val="30"/>
      <c:perspective val="30"/>
    </c:view3D>
    <c:plotArea>
      <c:layout>
        <c:manualLayout>
          <c:layoutTarget val="inner"/>
          <c:xMode val="edge"/>
          <c:yMode val="edge"/>
          <c:x val="9.7719398337241567E-2"/>
          <c:y val="0.40019763332163893"/>
          <c:w val="0.80456120332551762"/>
          <c:h val="0.56993519792509661"/>
        </c:manualLayout>
      </c:layout>
      <c:pie3DChart>
        <c:varyColors val="1"/>
        <c:dLbls>
          <c:showCatName val="1"/>
          <c:showPercent val="1"/>
        </c:dLbls>
      </c:pie3DChart>
      <c:spPr>
        <a:noFill/>
        <a:ln w="25400">
          <a:noFill/>
        </a:ln>
      </c:spPr>
    </c:plotArea>
    <c:plotVisOnly val="1"/>
    <c:dispBlanksAs val="zero"/>
  </c:chart>
  <c:spPr>
    <a:noFill/>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de-CH"/>
  <c:style val="4"/>
  <c:chart>
    <c:title>
      <c:tx>
        <c:rich>
          <a:bodyPr/>
          <a:lstStyle/>
          <a:p>
            <a:pPr>
              <a:defRPr/>
            </a:pPr>
            <a:r>
              <a:rPr lang="en-US"/>
              <a:t>Life Science Companies by Ownership Status</a:t>
            </a:r>
          </a:p>
        </c:rich>
      </c:tx>
      <c:layout/>
    </c:title>
    <c:view3D>
      <c:rotX val="30"/>
      <c:perspective val="30"/>
    </c:view3D>
    <c:plotArea>
      <c:layout>
        <c:manualLayout>
          <c:layoutTarget val="inner"/>
          <c:xMode val="edge"/>
          <c:yMode val="edge"/>
          <c:x val="9.7719398337241567E-2"/>
          <c:y val="0.40019763332163893"/>
          <c:w val="0.80456120332551762"/>
          <c:h val="0.56993519792509661"/>
        </c:manualLayout>
      </c:layout>
      <c:pie3DChart>
        <c:varyColors val="1"/>
        <c:ser>
          <c:idx val="0"/>
          <c:order val="0"/>
          <c:tx>
            <c:v>Life Science companies by ownership status</c:v>
          </c:tx>
          <c:explosion val="25"/>
          <c:dLbls>
            <c:dLbl>
              <c:idx val="0"/>
              <c:layout>
                <c:manualLayout>
                  <c:x val="-0.24682866003401957"/>
                  <c:y val="-0.15537944402533607"/>
                </c:manualLayout>
              </c:layout>
              <c:dLblPos val="bestFit"/>
              <c:showCatName val="1"/>
              <c:showPercent val="1"/>
            </c:dLbl>
            <c:dLbl>
              <c:idx val="1"/>
              <c:layout>
                <c:manualLayout>
                  <c:x val="-2.2175744559302449E-2"/>
                  <c:y val="-8.3921745360257372E-2"/>
                </c:manualLayout>
              </c:layout>
              <c:dLblPos val="bestFit"/>
              <c:showCatName val="1"/>
              <c:showPercent val="1"/>
            </c:dLbl>
            <c:dLbl>
              <c:idx val="2"/>
              <c:layout>
                <c:manualLayout>
                  <c:x val="0.13747166611917033"/>
                  <c:y val="8.3909441613801553E-2"/>
                </c:manualLayout>
              </c:layout>
              <c:dLblPos val="bestFit"/>
              <c:showCatName val="1"/>
              <c:showPercent val="1"/>
            </c:dLbl>
            <c:numFmt formatCode="0.0%" sourceLinked="0"/>
            <c:txPr>
              <a:bodyPr/>
              <a:lstStyle/>
              <a:p>
                <a:pPr>
                  <a:defRPr b="1"/>
                </a:pPr>
                <a:endParaRPr lang="de-DE"/>
              </a:p>
            </c:txPr>
            <c:showCatName val="1"/>
            <c:showPercent val="1"/>
            <c:showLeaderLines val="1"/>
          </c:dLbls>
          <c:cat>
            <c:strRef>
              <c:f>'Pivot Table'!$B$134:$B$136</c:f>
              <c:strCache>
                <c:ptCount val="3"/>
                <c:pt idx="0">
                  <c:v>Private / independent</c:v>
                </c:pt>
                <c:pt idx="1">
                  <c:v>Public</c:v>
                </c:pt>
                <c:pt idx="2">
                  <c:v>Subsidiary</c:v>
                </c:pt>
              </c:strCache>
            </c:strRef>
          </c:cat>
          <c:val>
            <c:numRef>
              <c:f>'Pivot Table'!$C$134:$C$136</c:f>
              <c:numCache>
                <c:formatCode>General</c:formatCode>
                <c:ptCount val="3"/>
                <c:pt idx="0">
                  <c:v>509</c:v>
                </c:pt>
                <c:pt idx="1">
                  <c:v>67</c:v>
                </c:pt>
                <c:pt idx="2">
                  <c:v>184</c:v>
                </c:pt>
              </c:numCache>
            </c:numRef>
          </c:val>
        </c:ser>
        <c:dLbls>
          <c:showCatName val="1"/>
          <c:showPercent val="1"/>
        </c:dLbls>
      </c:pie3DChart>
      <c:spPr>
        <a:noFill/>
        <a:ln w="25400">
          <a:noFill/>
        </a:ln>
      </c:spPr>
    </c:plotArea>
    <c:plotVisOnly val="1"/>
    <c:dispBlanksAs val="zero"/>
  </c:chart>
  <c:spPr>
    <a:noFill/>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de-CH"/>
  <c:style val="4"/>
  <c:pivotSource>
    <c:name>[Trend analysis Sweden_01_(jgu).xls]Pivot Table!PivotTable7</c:name>
    <c:fmtId val="2"/>
  </c:pivotSource>
  <c:chart>
    <c:title>
      <c:tx>
        <c:rich>
          <a:bodyPr/>
          <a:lstStyle/>
          <a:p>
            <a:pPr>
              <a:defRPr/>
            </a:pPr>
            <a:r>
              <a:rPr lang="de-CH"/>
              <a:t>Biotechnology Companies by Ownership Status</a:t>
            </a:r>
          </a:p>
        </c:rich>
      </c:tx>
      <c:layout>
        <c:manualLayout>
          <c:xMode val="edge"/>
          <c:yMode val="edge"/>
          <c:x val="0.15661982178315559"/>
          <c:y val="1.7858009141332093E-2"/>
        </c:manualLayout>
      </c:layout>
    </c:title>
    <c:pivotFmts>
      <c:pivotFmt>
        <c:idx val="0"/>
        <c:marker>
          <c:symbol val="none"/>
        </c:marker>
        <c:dLbl>
          <c:idx val="0"/>
          <c:numFmt formatCode="0.0%" sourceLinked="0"/>
          <c:spPr/>
          <c:txPr>
            <a:bodyPr/>
            <a:lstStyle/>
            <a:p>
              <a:pPr>
                <a:defRPr b="1"/>
              </a:pPr>
              <a:endParaRPr lang="de-DE"/>
            </a:p>
          </c:txPr>
          <c:showCatName val="1"/>
          <c:showPercent val="1"/>
        </c:dLbl>
      </c:pivotFmt>
      <c:pivotFmt>
        <c:idx val="1"/>
        <c:dLbl>
          <c:idx val="0"/>
          <c:tx>
            <c:rich>
              <a:bodyPr/>
              <a:lstStyle/>
              <a:p>
                <a:r>
                  <a:rPr lang="en-US" b="1"/>
                  <a:t>P</a:t>
                </a:r>
                <a:r>
                  <a:rPr lang="en-US"/>
                  <a:t>rivate / independent 74.0</a:t>
                </a:r>
                <a:r>
                  <a:rPr lang="en-US" baseline="0"/>
                  <a:t> </a:t>
                </a:r>
                <a:r>
                  <a:rPr lang="en-US"/>
                  <a:t>%</a:t>
                </a:r>
              </a:p>
            </c:rich>
          </c:tx>
          <c:dLblPos val="bestFit"/>
        </c:dLbl>
      </c:pivotFmt>
      <c:pivotFmt>
        <c:idx val="2"/>
        <c:dLbl>
          <c:idx val="0"/>
          <c:dLblPos val="bestFit"/>
          <c:showCatName val="1"/>
          <c:showPercent val="1"/>
        </c:dLbl>
      </c:pivotFmt>
      <c:pivotFmt>
        <c:idx val="3"/>
        <c:dLbl>
          <c:idx val="0"/>
          <c:dLblPos val="bestFit"/>
          <c:showCatName val="1"/>
          <c:showPercent val="1"/>
        </c:dLbl>
      </c:pivotFmt>
      <c:pivotFmt>
        <c:idx val="4"/>
        <c:marker>
          <c:symbol val="none"/>
        </c:marker>
        <c:dLbl>
          <c:idx val="0"/>
          <c:numFmt formatCode="0.0%" sourceLinked="0"/>
          <c:spPr/>
          <c:txPr>
            <a:bodyPr/>
            <a:lstStyle/>
            <a:p>
              <a:pPr>
                <a:defRPr b="1"/>
              </a:pPr>
              <a:endParaRPr lang="de-DE"/>
            </a:p>
          </c:txPr>
          <c:showCatName val="1"/>
          <c:showPercent val="1"/>
        </c:dLbl>
      </c:pivotFmt>
      <c:pivotFmt>
        <c:idx val="5"/>
        <c:dLbl>
          <c:idx val="0"/>
          <c:tx>
            <c:rich>
              <a:bodyPr/>
              <a:lstStyle/>
              <a:p>
                <a:r>
                  <a:rPr lang="en-US" b="1"/>
                  <a:t>P</a:t>
                </a:r>
                <a:r>
                  <a:rPr lang="en-US"/>
                  <a:t>rivate / independent 74.0</a:t>
                </a:r>
                <a:r>
                  <a:rPr lang="en-US" baseline="0"/>
                  <a:t> </a:t>
                </a:r>
                <a:r>
                  <a:rPr lang="en-US"/>
                  <a:t>%</a:t>
                </a:r>
              </a:p>
            </c:rich>
          </c:tx>
          <c:dLblPos val="bestFit"/>
        </c:dLbl>
      </c:pivotFmt>
      <c:pivotFmt>
        <c:idx val="6"/>
        <c:dLbl>
          <c:idx val="0"/>
          <c:dLblPos val="bestFit"/>
          <c:showCatName val="1"/>
          <c:showPercent val="1"/>
        </c:dLbl>
      </c:pivotFmt>
      <c:pivotFmt>
        <c:idx val="7"/>
        <c:dLbl>
          <c:idx val="0"/>
          <c:dLblPos val="bestFit"/>
          <c:showCatName val="1"/>
          <c:showPercent val="1"/>
        </c:dLbl>
      </c:pivotFmt>
    </c:pivotFmts>
    <c:view3D>
      <c:rotX val="30"/>
      <c:rotY val="340"/>
      <c:perspective val="30"/>
    </c:view3D>
    <c:plotArea>
      <c:layout/>
      <c:pie3DChart>
        <c:varyColors val="1"/>
        <c:ser>
          <c:idx val="0"/>
          <c:order val="0"/>
          <c:tx>
            <c:strRef>
              <c:f>'Pivot Table'!$F$130:$F$131</c:f>
              <c:strCache>
                <c:ptCount val="1"/>
                <c:pt idx="0">
                  <c:v>Total</c:v>
                </c:pt>
              </c:strCache>
            </c:strRef>
          </c:tx>
          <c:explosion val="25"/>
          <c:dLbls>
            <c:dLbl>
              <c:idx val="0"/>
              <c:layout/>
              <c:tx>
                <c:rich>
                  <a:bodyPr/>
                  <a:lstStyle/>
                  <a:p>
                    <a:r>
                      <a:rPr lang="en-US" b="1"/>
                      <a:t>P</a:t>
                    </a:r>
                    <a:r>
                      <a:rPr lang="en-US"/>
                      <a:t>rivate / independent 74.0</a:t>
                    </a:r>
                    <a:r>
                      <a:rPr lang="en-US" baseline="0"/>
                      <a:t> </a:t>
                    </a:r>
                    <a:r>
                      <a:rPr lang="en-US"/>
                      <a:t>%</a:t>
                    </a:r>
                  </a:p>
                </c:rich>
              </c:tx>
              <c:dLblPos val="bestFit"/>
            </c:dLbl>
            <c:dLbl>
              <c:idx val="1"/>
              <c:layout/>
              <c:dLblPos val="bestFit"/>
              <c:showCatName val="1"/>
              <c:showPercent val="1"/>
            </c:dLbl>
            <c:dLbl>
              <c:idx val="2"/>
              <c:layout/>
              <c:dLblPos val="bestFit"/>
              <c:showCatName val="1"/>
              <c:showPercent val="1"/>
            </c:dLbl>
            <c:numFmt formatCode="0.0%" sourceLinked="0"/>
            <c:txPr>
              <a:bodyPr/>
              <a:lstStyle/>
              <a:p>
                <a:pPr>
                  <a:defRPr b="1"/>
                </a:pPr>
                <a:endParaRPr lang="de-DE"/>
              </a:p>
            </c:txPr>
            <c:showCatName val="1"/>
            <c:showPercent val="1"/>
            <c:showLeaderLines val="1"/>
          </c:dLbls>
          <c:cat>
            <c:strRef>
              <c:f>'Pivot Table'!$E$132:$E$135</c:f>
              <c:strCache>
                <c:ptCount val="3"/>
                <c:pt idx="0">
                  <c:v>Private / independent</c:v>
                </c:pt>
                <c:pt idx="1">
                  <c:v>Public</c:v>
                </c:pt>
                <c:pt idx="2">
                  <c:v>Subsidiary</c:v>
                </c:pt>
              </c:strCache>
            </c:strRef>
          </c:cat>
          <c:val>
            <c:numRef>
              <c:f>'Pivot Table'!$F$132:$F$135</c:f>
              <c:numCache>
                <c:formatCode>General</c:formatCode>
                <c:ptCount val="3"/>
                <c:pt idx="0">
                  <c:v>300</c:v>
                </c:pt>
                <c:pt idx="1">
                  <c:v>37</c:v>
                </c:pt>
                <c:pt idx="2">
                  <c:v>79</c:v>
                </c:pt>
              </c:numCache>
            </c:numRef>
          </c:val>
        </c:ser>
        <c:dLbls>
          <c:showCatName val="1"/>
          <c:showPercent val="1"/>
        </c:dLbls>
      </c:pie3DChart>
      <c:spPr>
        <a:noFill/>
        <a:ln w="25400">
          <a:noFill/>
        </a:ln>
      </c:spPr>
    </c:plotArea>
    <c:plotVisOnly val="1"/>
    <c:dispBlanksAs val="zero"/>
  </c:chart>
  <c:spPr>
    <a:noFill/>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de-CH"/>
  <c:style val="4"/>
  <c:pivotSource>
    <c:name>[Trend analysis Sweden_01_(amo).xls]data2!PivotTable1</c:name>
    <c:fmtId val="2"/>
  </c:pivotSource>
  <c:chart>
    <c:title>
      <c:tx>
        <c:rich>
          <a:bodyPr/>
          <a:lstStyle/>
          <a:p>
            <a:pPr>
              <a:defRPr/>
            </a:pPr>
            <a:r>
              <a:rPr lang="de-CH"/>
              <a:t>Number of Biotech Companies Founded by Year</a:t>
            </a:r>
          </a:p>
        </c:rich>
      </c:tx>
      <c:layout/>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view3D>
      <c:rotX val="10"/>
      <c:depthPercent val="100"/>
      <c:rAngAx val="1"/>
    </c:view3D>
    <c:sideWall>
      <c:spPr>
        <a:effectLst/>
        <a:scene3d>
          <a:camera prst="orthographicFront"/>
          <a:lightRig rig="threePt" dir="t"/>
        </a:scene3d>
        <a:sp3d>
          <a:bevelT w="19050"/>
        </a:sp3d>
      </c:spPr>
    </c:sideWall>
    <c:backWall>
      <c:spPr>
        <a:effectLst/>
        <a:scene3d>
          <a:camera prst="orthographicFront"/>
          <a:lightRig rig="threePt" dir="t"/>
        </a:scene3d>
        <a:sp3d>
          <a:bevelT w="19050"/>
        </a:sp3d>
      </c:spPr>
    </c:backWall>
    <c:plotArea>
      <c:layout/>
      <c:bar3DChart>
        <c:barDir val="col"/>
        <c:grouping val="stacked"/>
        <c:ser>
          <c:idx val="0"/>
          <c:order val="0"/>
          <c:tx>
            <c:strRef>
              <c:f>data2!$L$3:$L$4</c:f>
              <c:strCache>
                <c:ptCount val="1"/>
                <c:pt idx="0">
                  <c:v>Biotechnology - other</c:v>
                </c:pt>
              </c:strCache>
            </c:strRef>
          </c:tx>
          <c:cat>
            <c:strRef>
              <c:f>data2!$K$5:$K$15</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data2!$L$5:$L$15</c:f>
              <c:numCache>
                <c:formatCode>General</c:formatCode>
                <c:ptCount val="10"/>
                <c:pt idx="0">
                  <c:v>2</c:v>
                </c:pt>
                <c:pt idx="1">
                  <c:v>3</c:v>
                </c:pt>
                <c:pt idx="2">
                  <c:v>2</c:v>
                </c:pt>
                <c:pt idx="3">
                  <c:v>3</c:v>
                </c:pt>
                <c:pt idx="5">
                  <c:v>1</c:v>
                </c:pt>
                <c:pt idx="6">
                  <c:v>2</c:v>
                </c:pt>
                <c:pt idx="7">
                  <c:v>5</c:v>
                </c:pt>
              </c:numCache>
            </c:numRef>
          </c:val>
        </c:ser>
        <c:ser>
          <c:idx val="1"/>
          <c:order val="1"/>
          <c:tx>
            <c:strRef>
              <c:f>data2!$M$3:$M$4</c:f>
              <c:strCache>
                <c:ptCount val="1"/>
                <c:pt idx="0">
                  <c:v>Biotechnology - Therapeutics and Diagnostics</c:v>
                </c:pt>
              </c:strCache>
            </c:strRef>
          </c:tx>
          <c:cat>
            <c:strRef>
              <c:f>data2!$K$5:$K$15</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data2!$M$5:$M$15</c:f>
              <c:numCache>
                <c:formatCode>General</c:formatCode>
                <c:ptCount val="10"/>
                <c:pt idx="0">
                  <c:v>6</c:v>
                </c:pt>
                <c:pt idx="1">
                  <c:v>9</c:v>
                </c:pt>
                <c:pt idx="2">
                  <c:v>5</c:v>
                </c:pt>
                <c:pt idx="3">
                  <c:v>8</c:v>
                </c:pt>
                <c:pt idx="4">
                  <c:v>10</c:v>
                </c:pt>
                <c:pt idx="5">
                  <c:v>7</c:v>
                </c:pt>
                <c:pt idx="6">
                  <c:v>7</c:v>
                </c:pt>
                <c:pt idx="7">
                  <c:v>5</c:v>
                </c:pt>
                <c:pt idx="8">
                  <c:v>3</c:v>
                </c:pt>
                <c:pt idx="9">
                  <c:v>3</c:v>
                </c:pt>
              </c:numCache>
            </c:numRef>
          </c:val>
        </c:ser>
        <c:ser>
          <c:idx val="2"/>
          <c:order val="2"/>
          <c:tx>
            <c:strRef>
              <c:f>data2!$N$3:$N$4</c:f>
              <c:strCache>
                <c:ptCount val="1"/>
                <c:pt idx="0">
                  <c:v>Biotechnology / R&amp;D Services</c:v>
                </c:pt>
              </c:strCache>
            </c:strRef>
          </c:tx>
          <c:cat>
            <c:strRef>
              <c:f>data2!$K$5:$K$15</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data2!$N$5:$N$15</c:f>
              <c:numCache>
                <c:formatCode>General</c:formatCode>
                <c:ptCount val="10"/>
                <c:pt idx="0">
                  <c:v>4</c:v>
                </c:pt>
                <c:pt idx="1">
                  <c:v>5</c:v>
                </c:pt>
                <c:pt idx="2">
                  <c:v>8</c:v>
                </c:pt>
                <c:pt idx="3">
                  <c:v>9</c:v>
                </c:pt>
                <c:pt idx="4">
                  <c:v>4</c:v>
                </c:pt>
                <c:pt idx="5">
                  <c:v>6</c:v>
                </c:pt>
                <c:pt idx="6">
                  <c:v>8</c:v>
                </c:pt>
                <c:pt idx="7">
                  <c:v>4</c:v>
                </c:pt>
                <c:pt idx="8">
                  <c:v>5</c:v>
                </c:pt>
                <c:pt idx="9">
                  <c:v>1</c:v>
                </c:pt>
              </c:numCache>
            </c:numRef>
          </c:val>
        </c:ser>
        <c:gapWidth val="55"/>
        <c:gapDepth val="55"/>
        <c:shape val="box"/>
        <c:axId val="110864640"/>
        <c:axId val="110878720"/>
        <c:axId val="0"/>
      </c:bar3DChart>
      <c:catAx>
        <c:axId val="110864640"/>
        <c:scaling>
          <c:orientation val="minMax"/>
        </c:scaling>
        <c:axPos val="b"/>
        <c:numFmt formatCode="General" sourceLinked="0"/>
        <c:majorTickMark val="none"/>
        <c:tickLblPos val="nextTo"/>
        <c:txPr>
          <a:bodyPr rot="-2700000" vert="horz" anchor="ctr" anchorCtr="1"/>
          <a:lstStyle/>
          <a:p>
            <a:pPr>
              <a:defRPr sz="800" b="1"/>
            </a:pPr>
            <a:endParaRPr lang="de-DE"/>
          </a:p>
        </c:txPr>
        <c:crossAx val="110878720"/>
        <c:crosses val="autoZero"/>
        <c:lblAlgn val="ctr"/>
        <c:lblOffset val="50"/>
        <c:tickMarkSkip val="1"/>
      </c:catAx>
      <c:valAx>
        <c:axId val="110878720"/>
        <c:scaling>
          <c:orientation val="minMax"/>
        </c:scaling>
        <c:axPos val="l"/>
        <c:majorGridlines/>
        <c:numFmt formatCode="General" sourceLinked="1"/>
        <c:majorTickMark val="none"/>
        <c:tickLblPos val="nextTo"/>
        <c:txPr>
          <a:bodyPr/>
          <a:lstStyle/>
          <a:p>
            <a:pPr>
              <a:defRPr sz="800" b="1"/>
            </a:pPr>
            <a:endParaRPr lang="de-DE"/>
          </a:p>
        </c:txPr>
        <c:crossAx val="110864640"/>
        <c:crosses val="autoZero"/>
        <c:crossBetween val="between"/>
      </c:valAx>
      <c:spPr>
        <a:noFill/>
        <a:ln w="25400">
          <a:noFill/>
        </a:ln>
      </c:spPr>
    </c:plotArea>
    <c:legend>
      <c:legendPos val="b"/>
      <c:layout/>
    </c:legend>
    <c:plotVisOnly val="1"/>
    <c:dispBlanksAs val="gap"/>
  </c:chart>
  <c:spPr>
    <a:noFill/>
    <a:ln>
      <a:noFill/>
    </a:ln>
    <a:scene3d>
      <a:camera prst="orthographicFront"/>
      <a:lightRig rig="threePt" dir="t"/>
    </a:scene3d>
    <a:sp3d/>
  </c:sp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de-CH"/>
  <c:style val="12"/>
  <c:chart>
    <c:view3D>
      <c:rotX val="30"/>
      <c:perspective val="30"/>
    </c:view3D>
    <c:plotArea>
      <c:layout>
        <c:manualLayout>
          <c:layoutTarget val="inner"/>
          <c:xMode val="edge"/>
          <c:yMode val="edge"/>
          <c:x val="0.1274218585147977"/>
          <c:y val="0.24036004572009192"/>
          <c:w val="0.75132175388241862"/>
          <c:h val="0.68392346118025549"/>
        </c:manualLayout>
      </c:layout>
      <c:pie3DChart>
        <c:varyColors val="1"/>
      </c:pie3DChart>
      <c:spPr>
        <a:noFill/>
        <a:ln w="25400">
          <a:noFill/>
        </a:ln>
      </c:spPr>
    </c:plotArea>
    <c:plotVisOnly val="1"/>
    <c:dispBlanksAs val="zero"/>
  </c:chart>
  <c:spPr>
    <a:noFill/>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de-CH"/>
  <c:style val="12"/>
  <c:chart>
    <c:view3D>
      <c:rotX val="30"/>
      <c:perspective val="30"/>
    </c:view3D>
    <c:plotArea>
      <c:layout>
        <c:manualLayout>
          <c:layoutTarget val="inner"/>
          <c:xMode val="edge"/>
          <c:yMode val="edge"/>
          <c:x val="0.11730770123107"/>
          <c:y val="0.21637182609826866"/>
          <c:w val="0.78223471067096551"/>
          <c:h val="0.71349342550102468"/>
        </c:manualLayout>
      </c:layout>
      <c:pie3DChart>
        <c:varyColors val="1"/>
      </c:pie3DChart>
      <c:spPr>
        <a:noFill/>
        <a:ln w="25400">
          <a:noFill/>
        </a:ln>
      </c:spPr>
    </c:plotArea>
    <c:plotVisOnly val="1"/>
    <c:dispBlanksAs val="zero"/>
  </c:chart>
  <c:spPr>
    <a:noFill/>
    <a:ln>
      <a:noFill/>
    </a:ln>
  </c:spPr>
  <c:externalData r:id="rId1"/>
</c:chartSpace>
</file>

<file path=ppt/drawings/drawing1.xml><?xml version="1.0" encoding="utf-8"?>
<c:userShapes xmlns:c="http://schemas.openxmlformats.org/drawingml/2006/chart">
  <cdr:relSizeAnchor xmlns:cdr="http://schemas.openxmlformats.org/drawingml/2006/chartDrawing">
    <cdr:from>
      <cdr:x>0.85731</cdr:x>
      <cdr:y>0.93597</cdr:y>
    </cdr:from>
    <cdr:to>
      <cdr:x>0.99144</cdr:x>
      <cdr:y>0.98249</cdr:y>
    </cdr:to>
    <cdr:sp macro="" textlink="">
      <cdr:nvSpPr>
        <cdr:cNvPr id="2" name="TextBox 1"/>
        <cdr:cNvSpPr txBox="1"/>
      </cdr:nvSpPr>
      <cdr:spPr>
        <a:xfrm xmlns:a="http://schemas.openxmlformats.org/drawingml/2006/main">
          <a:off x="6732492" y="3832974"/>
          <a:ext cx="1053353"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CH"/>
        </a:p>
      </cdr:txBody>
    </cdr:sp>
  </cdr:relSizeAnchor>
</c:userShapes>
</file>

<file path=ppt/drawings/drawing2.xml><?xml version="1.0" encoding="utf-8"?>
<c:userShapes xmlns:c="http://schemas.openxmlformats.org/drawingml/2006/chart">
  <cdr:relSizeAnchor xmlns:cdr="http://schemas.openxmlformats.org/drawingml/2006/chartDrawing">
    <cdr:from>
      <cdr:x>0.26014</cdr:x>
      <cdr:y>0.04082</cdr:y>
    </cdr:from>
    <cdr:to>
      <cdr:x>0.81625</cdr:x>
      <cdr:y>0.16837</cdr:y>
    </cdr:to>
    <cdr:sp macro="" textlink="">
      <cdr:nvSpPr>
        <cdr:cNvPr id="2" name="TextBox 1"/>
        <cdr:cNvSpPr txBox="1"/>
      </cdr:nvSpPr>
      <cdr:spPr>
        <a:xfrm xmlns:a="http://schemas.openxmlformats.org/drawingml/2006/main">
          <a:off x="2332055" y="104774"/>
          <a:ext cx="4985386" cy="3249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b="1"/>
            <a:t>Number of Biotech Products</a:t>
          </a:r>
          <a:r>
            <a:rPr lang="en-GB" sz="1800" b="1" baseline="0"/>
            <a:t> in Development</a:t>
          </a:r>
          <a:endParaRPr lang="en-GB" sz="1800" b="1"/>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C9D0C0C-9087-49E5-8AE5-33AC5D856FC8}" type="datetimeFigureOut">
              <a:rPr lang="de-DE"/>
              <a:pPr>
                <a:defRPr/>
              </a:pPr>
              <a:t>17.12.2015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C59CBE9-FAF9-40BB-89F5-55AA77CBACB2}" type="slidenum">
              <a:rPr lang="en-GB"/>
              <a:pPr>
                <a:defRPr/>
              </a:pPr>
              <a:t>‹#›</a:t>
            </a:fld>
            <a:endParaRPr lang="en-GB"/>
          </a:p>
        </p:txBody>
      </p:sp>
    </p:spTree>
    <p:extLst>
      <p:ext uri="{BB962C8B-B14F-4D97-AF65-F5344CB8AC3E}">
        <p14:creationId xmlns:p14="http://schemas.microsoft.com/office/powerpoint/2010/main" xmlns="" val="36991138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56DB6-A69E-4F71-96CC-8B06F3C687CA}" type="slidenum">
              <a:rPr lang="en-GB" smtClean="0"/>
              <a:pPr/>
              <a:t>1</a:t>
            </a:fld>
            <a:endParaRPr lang="en-GB" smtClean="0"/>
          </a:p>
        </p:txBody>
      </p:sp>
    </p:spTree>
    <p:extLst>
      <p:ext uri="{BB962C8B-B14F-4D97-AF65-F5344CB8AC3E}">
        <p14:creationId xmlns:p14="http://schemas.microsoft.com/office/powerpoint/2010/main" xmlns="" val="797777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EA086-3F56-43A7-9CA8-D450FE0DDB9B}" type="slidenum">
              <a:rPr lang="en-GB" smtClean="0"/>
              <a:pPr/>
              <a:t>10</a:t>
            </a:fld>
            <a:endParaRPr lang="en-GB" smtClean="0"/>
          </a:p>
        </p:txBody>
      </p:sp>
    </p:spTree>
    <p:extLst>
      <p:ext uri="{BB962C8B-B14F-4D97-AF65-F5344CB8AC3E}">
        <p14:creationId xmlns:p14="http://schemas.microsoft.com/office/powerpoint/2010/main" xmlns="" val="1362752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11</a:t>
            </a:fld>
            <a:endParaRPr lang="en-GB" smtClean="0"/>
          </a:p>
        </p:txBody>
      </p:sp>
    </p:spTree>
    <p:extLst>
      <p:ext uri="{BB962C8B-B14F-4D97-AF65-F5344CB8AC3E}">
        <p14:creationId xmlns:p14="http://schemas.microsoft.com/office/powerpoint/2010/main" xmlns="" val="3917111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12</a:t>
            </a:fld>
            <a:endParaRPr lang="en-GB" smtClean="0"/>
          </a:p>
        </p:txBody>
      </p:sp>
    </p:spTree>
    <p:extLst>
      <p:ext uri="{BB962C8B-B14F-4D97-AF65-F5344CB8AC3E}">
        <p14:creationId xmlns:p14="http://schemas.microsoft.com/office/powerpoint/2010/main" xmlns="" val="1735120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8D550-4A12-487C-8277-B733CD646E66}" type="slidenum">
              <a:rPr lang="en-GB" smtClean="0"/>
              <a:pPr/>
              <a:t>13</a:t>
            </a:fld>
            <a:endParaRPr lang="en-GB" smtClean="0"/>
          </a:p>
        </p:txBody>
      </p:sp>
    </p:spTree>
    <p:extLst>
      <p:ext uri="{BB962C8B-B14F-4D97-AF65-F5344CB8AC3E}">
        <p14:creationId xmlns:p14="http://schemas.microsoft.com/office/powerpoint/2010/main" xmlns="" val="1963907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E2E73-DCF7-42EF-A399-9DCC453DE971}" type="slidenum">
              <a:rPr lang="en-GB" smtClean="0"/>
              <a:pPr/>
              <a:t>14</a:t>
            </a:fld>
            <a:endParaRPr lang="en-GB" smtClean="0"/>
          </a:p>
        </p:txBody>
      </p:sp>
    </p:spTree>
    <p:extLst>
      <p:ext uri="{BB962C8B-B14F-4D97-AF65-F5344CB8AC3E}">
        <p14:creationId xmlns:p14="http://schemas.microsoft.com/office/powerpoint/2010/main" xmlns="" val="219454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A2B70-112C-449D-ABB3-7BC2E5BDF05D}" type="slidenum">
              <a:rPr lang="en-GB" smtClean="0"/>
              <a:pPr/>
              <a:t>2</a:t>
            </a:fld>
            <a:endParaRPr lang="en-GB" smtClean="0"/>
          </a:p>
        </p:txBody>
      </p:sp>
    </p:spTree>
    <p:extLst>
      <p:ext uri="{BB962C8B-B14F-4D97-AF65-F5344CB8AC3E}">
        <p14:creationId xmlns:p14="http://schemas.microsoft.com/office/powerpoint/2010/main" xmlns="" val="576144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3</a:t>
            </a:fld>
            <a:endParaRPr lang="en-GB" smtClean="0"/>
          </a:p>
        </p:txBody>
      </p:sp>
    </p:spTree>
    <p:extLst>
      <p:ext uri="{BB962C8B-B14F-4D97-AF65-F5344CB8AC3E}">
        <p14:creationId xmlns:p14="http://schemas.microsoft.com/office/powerpoint/2010/main" xmlns="" val="2561912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4</a:t>
            </a:fld>
            <a:endParaRPr lang="en-GB" smtClean="0"/>
          </a:p>
        </p:txBody>
      </p:sp>
    </p:spTree>
    <p:extLst>
      <p:ext uri="{BB962C8B-B14F-4D97-AF65-F5344CB8AC3E}">
        <p14:creationId xmlns:p14="http://schemas.microsoft.com/office/powerpoint/2010/main" xmlns="" val="3405876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5</a:t>
            </a:fld>
            <a:endParaRPr lang="en-GB" smtClean="0"/>
          </a:p>
        </p:txBody>
      </p:sp>
    </p:spTree>
    <p:extLst>
      <p:ext uri="{BB962C8B-B14F-4D97-AF65-F5344CB8AC3E}">
        <p14:creationId xmlns:p14="http://schemas.microsoft.com/office/powerpoint/2010/main" xmlns="" val="318003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79A89-CAC0-46B2-8D9D-223C64A817C7}" type="slidenum">
              <a:rPr lang="en-GB" smtClean="0"/>
              <a:pPr/>
              <a:t>6</a:t>
            </a:fld>
            <a:endParaRPr lang="en-GB" smtClean="0"/>
          </a:p>
        </p:txBody>
      </p:sp>
    </p:spTree>
    <p:extLst>
      <p:ext uri="{BB962C8B-B14F-4D97-AF65-F5344CB8AC3E}">
        <p14:creationId xmlns:p14="http://schemas.microsoft.com/office/powerpoint/2010/main" xmlns="" val="751288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7</a:t>
            </a:fld>
            <a:endParaRPr lang="en-GB" smtClean="0"/>
          </a:p>
        </p:txBody>
      </p:sp>
    </p:spTree>
    <p:extLst>
      <p:ext uri="{BB962C8B-B14F-4D97-AF65-F5344CB8AC3E}">
        <p14:creationId xmlns:p14="http://schemas.microsoft.com/office/powerpoint/2010/main" xmlns="" val="2717205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183E3-C084-458A-9D27-9EC21A0AA3B1}" type="slidenum">
              <a:rPr lang="en-GB" smtClean="0"/>
              <a:pPr/>
              <a:t>8</a:t>
            </a:fld>
            <a:endParaRPr lang="en-GB" smtClean="0"/>
          </a:p>
        </p:txBody>
      </p:sp>
    </p:spTree>
    <p:extLst>
      <p:ext uri="{BB962C8B-B14F-4D97-AF65-F5344CB8AC3E}">
        <p14:creationId xmlns:p14="http://schemas.microsoft.com/office/powerpoint/2010/main" xmlns="" val="411143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9</a:t>
            </a:fld>
            <a:endParaRPr lang="en-GB" smtClean="0"/>
          </a:p>
        </p:txBody>
      </p:sp>
    </p:spTree>
    <p:extLst>
      <p:ext uri="{BB962C8B-B14F-4D97-AF65-F5344CB8AC3E}">
        <p14:creationId xmlns:p14="http://schemas.microsoft.com/office/powerpoint/2010/main" xmlns="" val="220777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ectangle 6"/>
          <p:cNvSpPr/>
          <p:nvPr/>
        </p:nvSpPr>
        <p:spPr>
          <a:xfrm>
            <a:off x="214313" y="1428750"/>
            <a:ext cx="8715375" cy="5214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de-CH"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B13062-370C-4811-82CA-69849F6D48AE}" type="datetimeFigureOut">
              <a:rPr lang="de-DE"/>
              <a:pPr>
                <a:defRPr/>
              </a:pPr>
              <a:t>17.12.2015</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pic>
        <p:nvPicPr>
          <p:cNvPr id="1031" name="Picture 3" descr="V:\11_Templates\Printing\Logo\VEV_logo_4C.gif"/>
          <p:cNvPicPr>
            <a:picLocks noChangeAspect="1" noChangeArrowheads="1"/>
          </p:cNvPicPr>
          <p:nvPr/>
        </p:nvPicPr>
        <p:blipFill>
          <a:blip r:embed="rId4" cstate="print"/>
          <a:srcRect/>
          <a:stretch>
            <a:fillRect/>
          </a:stretch>
        </p:blipFill>
        <p:spPr bwMode="auto">
          <a:xfrm>
            <a:off x="7715250" y="6376988"/>
            <a:ext cx="1079500" cy="217487"/>
          </a:xfrm>
          <a:prstGeom prst="rect">
            <a:avLst/>
          </a:prstGeom>
          <a:noFill/>
          <a:ln w="9525">
            <a:noFill/>
            <a:miter lim="800000"/>
            <a:headEnd/>
            <a:tailEnd/>
          </a:ln>
        </p:spPr>
      </p:pic>
      <p:pic>
        <p:nvPicPr>
          <p:cNvPr id="1032" name="Picture 8" descr="BIO_Logo_RGB.jpg"/>
          <p:cNvPicPr>
            <a:picLocks noChangeAspect="1"/>
          </p:cNvPicPr>
          <p:nvPr/>
        </p:nvPicPr>
        <p:blipFill>
          <a:blip r:embed="rId5" cstate="print"/>
          <a:srcRect/>
          <a:stretch>
            <a:fillRect/>
          </a:stretch>
        </p:blipFill>
        <p:spPr bwMode="auto">
          <a:xfrm>
            <a:off x="6980238" y="6380163"/>
            <a:ext cx="714375"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7" r:id="rId1"/>
    <p:sldLayoutId id="2147483798" r:id="rId2"/>
  </p:sldLayoutIdLst>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otechgate.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venturevaluation.com/" TargetMode="External"/><Relationship Id="rId11" Type="http://schemas.openxmlformats.org/officeDocument/2006/relationships/image" Target="../media/image10.jpeg"/><Relationship Id="rId5" Type="http://schemas.openxmlformats.org/officeDocument/2006/relationships/hyperlink" Target="http://www.biotechgate.com/" TargetMode="External"/><Relationship Id="rId10" Type="http://schemas.openxmlformats.org/officeDocument/2006/relationships/image" Target="../media/image9.gif"/><Relationship Id="rId4" Type="http://schemas.openxmlformats.org/officeDocument/2006/relationships/image" Target="../media/image5.jpeg"/><Relationship Id="rId9" Type="http://schemas.openxmlformats.org/officeDocument/2006/relationships/image" Target="../media/image8.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10.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V:\5_Projects\14allbio\Report Layout\Layout Graphik2\Image titlepage\titel_eubericht_rgb.jpg"/>
          <p:cNvPicPr>
            <a:picLocks noChangeAspect="1" noChangeArrowheads="1"/>
          </p:cNvPicPr>
          <p:nvPr/>
        </p:nvPicPr>
        <p:blipFill>
          <a:blip r:embed="rId3" cstate="print"/>
          <a:srcRect t="5028" b="10757"/>
          <a:stretch>
            <a:fillRect/>
          </a:stretch>
        </p:blipFill>
        <p:spPr bwMode="auto">
          <a:xfrm>
            <a:off x="214313" y="214312"/>
            <a:ext cx="8715375" cy="4942880"/>
          </a:xfrm>
          <a:prstGeom prst="rect">
            <a:avLst/>
          </a:prstGeom>
          <a:noFill/>
          <a:ln w="9525">
            <a:noFill/>
            <a:miter lim="800000"/>
            <a:headEnd/>
            <a:tailEnd/>
          </a:ln>
        </p:spPr>
      </p:pic>
      <p:sp>
        <p:nvSpPr>
          <p:cNvPr id="4099" name="Title 1"/>
          <p:cNvSpPr>
            <a:spLocks noGrp="1"/>
          </p:cNvSpPr>
          <p:nvPr>
            <p:ph type="ctrTitle"/>
          </p:nvPr>
        </p:nvSpPr>
        <p:spPr>
          <a:xfrm>
            <a:off x="323528" y="5013176"/>
            <a:ext cx="8215313" cy="1164679"/>
          </a:xfrm>
        </p:spPr>
        <p:txBody>
          <a:bodyPr>
            <a:normAutofit/>
          </a:bodyPr>
          <a:lstStyle/>
          <a:p>
            <a:pPr eaLnBrk="1" hangingPunct="1"/>
            <a:r>
              <a:rPr lang="en-GB" sz="3200" b="1" dirty="0" smtClean="0">
                <a:solidFill>
                  <a:schemeClr val="tx1"/>
                </a:solidFill>
                <a:latin typeface="+mj-lt"/>
              </a:rPr>
              <a:t>The Swedish Life Sciences Trend Analysis 2015</a:t>
            </a:r>
            <a:endParaRPr lang="en-GB" sz="1800" b="1" dirty="0" smtClean="0">
              <a:solidFill>
                <a:schemeClr val="tx1"/>
              </a:solidFill>
              <a:latin typeface="+mj-lt"/>
            </a:endParaRPr>
          </a:p>
        </p:txBody>
      </p:sp>
      <p:pic>
        <p:nvPicPr>
          <p:cNvPr id="14338" name="Picture 2" descr="http://www.all-flags-world.com/country-flag/France/flag-france-XL.jpg"/>
          <p:cNvPicPr>
            <a:picLocks noChangeAspect="1" noChangeArrowheads="1"/>
          </p:cNvPicPr>
          <p:nvPr/>
        </p:nvPicPr>
        <p:blipFill>
          <a:blip r:embed="rId4" cstate="print"/>
          <a:stretch>
            <a:fillRect/>
          </a:stretch>
        </p:blipFill>
        <p:spPr bwMode="auto">
          <a:xfrm>
            <a:off x="683655" y="609600"/>
            <a:ext cx="1452091" cy="90804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hangingPunct="1"/>
            <a:r>
              <a:rPr lang="en-GB" sz="2400" b="1" dirty="0" smtClean="0">
                <a:latin typeface="+mj-lt"/>
                <a:cs typeface="Arial" pitchFamily="34" charset="0"/>
              </a:rPr>
              <a:t>Products in the Pipeline as of 07.10.2015</a:t>
            </a:r>
          </a:p>
        </p:txBody>
      </p:sp>
      <p:graphicFrame>
        <p:nvGraphicFramePr>
          <p:cNvPr id="6" name="Chart 5"/>
          <p:cNvGraphicFramePr>
            <a:graphicFrameLocks/>
          </p:cNvGraphicFramePr>
          <p:nvPr/>
        </p:nvGraphicFramePr>
        <p:xfrm>
          <a:off x="228599" y="2590800"/>
          <a:ext cx="8686801" cy="2514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Biotechnology Financing in Sweden – 5 year report</a:t>
            </a:r>
          </a:p>
        </p:txBody>
      </p:sp>
      <p:graphicFrame>
        <p:nvGraphicFramePr>
          <p:cNvPr id="4" name="Chart 3"/>
          <p:cNvGraphicFramePr>
            <a:graphicFrameLocks/>
          </p:cNvGraphicFramePr>
          <p:nvPr/>
        </p:nvGraphicFramePr>
        <p:xfrm>
          <a:off x="228600" y="1447800"/>
          <a:ext cx="8686800" cy="46067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Major Biotech Financing Rounds (2015)</a:t>
            </a:r>
          </a:p>
        </p:txBody>
      </p:sp>
      <p:graphicFrame>
        <p:nvGraphicFramePr>
          <p:cNvPr id="7" name="Table 6"/>
          <p:cNvGraphicFramePr>
            <a:graphicFrameLocks noGrp="1"/>
          </p:cNvGraphicFramePr>
          <p:nvPr>
            <p:extLst>
              <p:ext uri="{D42A27DB-BD31-4B8C-83A1-F6EECF244321}">
                <p14:modId xmlns:p14="http://schemas.microsoft.com/office/powerpoint/2010/main" xmlns="" val="226797688"/>
              </p:ext>
            </p:extLst>
          </p:nvPr>
        </p:nvGraphicFramePr>
        <p:xfrm>
          <a:off x="467544" y="2060849"/>
          <a:ext cx="7865456" cy="2678795"/>
        </p:xfrm>
        <a:graphic>
          <a:graphicData uri="http://schemas.openxmlformats.org/drawingml/2006/table">
            <a:tbl>
              <a:tblPr firstRow="1" bandRow="1">
                <a:tableStyleId>{85BE263C-DBD7-4A20-BB59-AAB30ACAA65A}</a:tableStyleId>
              </a:tblPr>
              <a:tblGrid>
                <a:gridCol w="1655128"/>
                <a:gridCol w="4448375"/>
                <a:gridCol w="1761953"/>
              </a:tblGrid>
              <a:tr h="824246">
                <a:tc>
                  <a:txBody>
                    <a:bodyPr/>
                    <a:lstStyle/>
                    <a:p>
                      <a:pPr>
                        <a:lnSpc>
                          <a:spcPct val="115000"/>
                        </a:lnSpc>
                        <a:spcAft>
                          <a:spcPts val="0"/>
                        </a:spcAft>
                      </a:pPr>
                      <a:r>
                        <a:rPr lang="en-US" sz="1400" kern="1200" dirty="0" smtClean="0">
                          <a:solidFill>
                            <a:schemeClr val="dk1"/>
                          </a:solidFill>
                          <a:latin typeface="+mj-lt"/>
                          <a:ea typeface="Calibri"/>
                          <a:cs typeface="Times New Roman"/>
                        </a:rPr>
                        <a:t>Company</a:t>
                      </a:r>
                      <a:endParaRPr lang="en-US" sz="1400" kern="1200" dirty="0">
                        <a:solidFill>
                          <a:schemeClr val="dk1"/>
                        </a:solidFill>
                        <a:latin typeface="+mj-lt"/>
                        <a:ea typeface="Calibri"/>
                        <a:cs typeface="Times New Roman"/>
                      </a:endParaRPr>
                    </a:p>
                  </a:txBody>
                  <a:tcPr marL="68580" marR="68580" marT="0" marB="0" anchor="ctr"/>
                </a:tc>
                <a:tc>
                  <a:txBody>
                    <a:bodyPr/>
                    <a:lstStyle/>
                    <a:p>
                      <a:pPr algn="ctr">
                        <a:lnSpc>
                          <a:spcPct val="115000"/>
                        </a:lnSpc>
                        <a:spcAft>
                          <a:spcPts val="0"/>
                        </a:spcAft>
                      </a:pPr>
                      <a:r>
                        <a:rPr lang="en-US" sz="1400" kern="1200" dirty="0">
                          <a:solidFill>
                            <a:schemeClr val="dk1"/>
                          </a:solidFill>
                          <a:latin typeface="+mj-lt"/>
                          <a:ea typeface="Calibri"/>
                          <a:cs typeface="Times New Roman"/>
                        </a:rPr>
                        <a:t>Sector</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USD M</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algn="ctr" fontAlgn="b"/>
                      <a:r>
                        <a:rPr lang="en-GB" sz="1400" b="0" i="0" kern="1200" dirty="0" err="1" smtClean="0">
                          <a:solidFill>
                            <a:schemeClr val="dk1"/>
                          </a:solidFill>
                          <a:latin typeface="+mn-lt"/>
                          <a:ea typeface="+mn-ea"/>
                          <a:cs typeface="+mn-cs"/>
                        </a:rPr>
                        <a:t>Pharmalink</a:t>
                      </a:r>
                      <a:r>
                        <a:rPr lang="en-GB" sz="1400" b="0" i="0" kern="1200" dirty="0" smtClean="0">
                          <a:solidFill>
                            <a:schemeClr val="dk1"/>
                          </a:solidFill>
                          <a:latin typeface="+mn-lt"/>
                          <a:ea typeface="+mn-ea"/>
                          <a:cs typeface="+mn-cs"/>
                        </a:rPr>
                        <a:t> AB</a:t>
                      </a: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latin typeface="+mj-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15.0</a:t>
                      </a:r>
                      <a:endParaRPr lang="en-US" sz="1400" kern="1200" dirty="0" smtClean="0">
                        <a:solidFill>
                          <a:schemeClr val="dk1"/>
                        </a:solidFill>
                        <a:latin typeface="+mj-lt"/>
                        <a:ea typeface="Calibri"/>
                        <a:cs typeface="Times New Roman"/>
                      </a:endParaRPr>
                    </a:p>
                  </a:txBody>
                  <a:tcPr marL="68580" marR="68580" marT="0" marB="0" anchor="ctr"/>
                </a:tc>
              </a:tr>
              <a:tr h="618183">
                <a:tc>
                  <a:txBody>
                    <a:bodyPr/>
                    <a:lstStyle/>
                    <a:p>
                      <a:pPr algn="ctr" fontAlgn="b"/>
                      <a:r>
                        <a:rPr lang="en-GB" sz="1400" b="0" i="0" kern="1200" dirty="0" err="1" smtClean="0">
                          <a:solidFill>
                            <a:schemeClr val="dk1"/>
                          </a:solidFill>
                          <a:latin typeface="+mj-lt"/>
                          <a:ea typeface="+mn-ea"/>
                          <a:cs typeface="+mn-cs"/>
                        </a:rPr>
                        <a:t>OxThera</a:t>
                      </a:r>
                      <a:r>
                        <a:rPr lang="en-GB" sz="1400" b="0" i="0" kern="1200" dirty="0" smtClean="0">
                          <a:solidFill>
                            <a:schemeClr val="dk1"/>
                          </a:solidFill>
                          <a:latin typeface="+mj-lt"/>
                          <a:ea typeface="+mn-ea"/>
                          <a:cs typeface="+mn-cs"/>
                        </a:rPr>
                        <a:t> AB</a:t>
                      </a: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10.7</a:t>
                      </a:r>
                    </a:p>
                  </a:txBody>
                  <a:tcPr marL="68580" marR="68580" marT="0" marB="0" anchor="ctr"/>
                </a:tc>
              </a:tr>
              <a:tr h="618183">
                <a:tc>
                  <a:txBody>
                    <a:bodyPr/>
                    <a:lstStyle/>
                    <a:p>
                      <a:pPr algn="ctr" fontAlgn="b"/>
                      <a:r>
                        <a:rPr lang="en-GB" sz="1400" b="0" i="0" kern="1200" dirty="0" err="1" smtClean="0">
                          <a:solidFill>
                            <a:schemeClr val="dk1"/>
                          </a:solidFill>
                          <a:latin typeface="+mj-lt"/>
                          <a:ea typeface="+mn-ea"/>
                          <a:cs typeface="+mn-cs"/>
                        </a:rPr>
                        <a:t>Glionova</a:t>
                      </a:r>
                      <a:r>
                        <a:rPr lang="en-GB" sz="1400" b="0" i="0" kern="1200" dirty="0" smtClean="0">
                          <a:solidFill>
                            <a:schemeClr val="dk1"/>
                          </a:solidFill>
                          <a:latin typeface="+mj-lt"/>
                          <a:ea typeface="+mn-ea"/>
                          <a:cs typeface="+mn-cs"/>
                        </a:rPr>
                        <a:t> Therapeutics</a:t>
                      </a: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j-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5.7</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GB" sz="2400" b="1" dirty="0" smtClean="0">
                <a:latin typeface="+mj-lt"/>
                <a:cs typeface="Arial" pitchFamily="34" charset="0"/>
              </a:rPr>
              <a:t>About Biotechgate</a:t>
            </a:r>
          </a:p>
        </p:txBody>
      </p:sp>
      <p:sp>
        <p:nvSpPr>
          <p:cNvPr id="15363" name="TextBox 2"/>
          <p:cNvSpPr txBox="1">
            <a:spLocks noChangeArrowheads="1"/>
          </p:cNvSpPr>
          <p:nvPr/>
        </p:nvSpPr>
        <p:spPr bwMode="auto">
          <a:xfrm>
            <a:off x="500063" y="1928813"/>
            <a:ext cx="8072437" cy="2585323"/>
          </a:xfrm>
          <a:prstGeom prst="rect">
            <a:avLst/>
          </a:prstGeom>
          <a:noFill/>
          <a:ln w="9525">
            <a:noFill/>
            <a:miter lim="800000"/>
            <a:headEnd/>
            <a:tailEnd/>
          </a:ln>
        </p:spPr>
        <p:txBody>
          <a:bodyPr>
            <a:spAutoFit/>
          </a:bodyPr>
          <a:lstStyle/>
          <a:p>
            <a:r>
              <a:rPr lang="en-GB" sz="1600" dirty="0">
                <a:latin typeface="+mj-lt"/>
                <a:cs typeface="Arial" pitchFamily="34" charset="0"/>
              </a:rPr>
              <a:t>Biotechgate contains </a:t>
            </a:r>
            <a:r>
              <a:rPr lang="en-US" sz="1600" dirty="0">
                <a:latin typeface="+mj-lt"/>
                <a:cs typeface="Arial" pitchFamily="34" charset="0"/>
              </a:rPr>
              <a:t>over </a:t>
            </a:r>
            <a:r>
              <a:rPr lang="en-US" sz="1600" dirty="0" smtClean="0">
                <a:latin typeface="+mj-lt"/>
                <a:cs typeface="Arial" pitchFamily="34" charset="0"/>
              </a:rPr>
              <a:t>35’000 </a:t>
            </a:r>
            <a:r>
              <a:rPr lang="en-US" sz="1600" dirty="0">
                <a:latin typeface="+mj-lt"/>
                <a:cs typeface="Arial" pitchFamily="34" charset="0"/>
              </a:rPr>
              <a:t>high quality company profiles which include company descriptions, contact information, product pipeline information, financing rounds and management details. Profiles are regularly updated by the companies themselves, as well as by an experienced database team, to ensure the accuracy and relevance of </a:t>
            </a:r>
            <a:r>
              <a:rPr lang="en-GB" sz="1600" dirty="0">
                <a:latin typeface="+mj-lt"/>
                <a:cs typeface="Arial" pitchFamily="34" charset="0"/>
              </a:rPr>
              <a:t>the data. </a:t>
            </a:r>
          </a:p>
          <a:p>
            <a:endParaRPr lang="en-GB" sz="1600" dirty="0">
              <a:latin typeface="+mj-lt"/>
              <a:cs typeface="Arial" pitchFamily="34" charset="0"/>
            </a:endParaRPr>
          </a:p>
          <a:p>
            <a:endParaRPr lang="en-GB" sz="1600" dirty="0">
              <a:latin typeface="+mj-lt"/>
              <a:cs typeface="Arial" pitchFamily="34" charset="0"/>
            </a:endParaRPr>
          </a:p>
          <a:p>
            <a:endParaRPr lang="en-GB" sz="1600" dirty="0">
              <a:latin typeface="+mj-lt"/>
              <a:cs typeface="Arial" pitchFamily="34" charset="0"/>
            </a:endParaRPr>
          </a:p>
          <a:p>
            <a:r>
              <a:rPr lang="en-GB" sz="1600" dirty="0">
                <a:latin typeface="+mj-lt"/>
                <a:cs typeface="Arial" pitchFamily="34" charset="0"/>
              </a:rPr>
              <a:t>To register for </a:t>
            </a:r>
            <a:r>
              <a:rPr lang="en-GB" sz="1600" dirty="0" smtClean="0">
                <a:latin typeface="+mj-lt"/>
                <a:cs typeface="Arial" pitchFamily="34" charset="0"/>
              </a:rPr>
              <a:t>a trial or to learn </a:t>
            </a:r>
            <a:r>
              <a:rPr lang="en-GB" sz="1600" dirty="0">
                <a:latin typeface="+mj-lt"/>
                <a:cs typeface="Arial" pitchFamily="34" charset="0"/>
              </a:rPr>
              <a:t>more about the different subscription options, please visit </a:t>
            </a:r>
            <a:r>
              <a:rPr lang="en-GB" sz="1600" dirty="0" smtClean="0">
                <a:latin typeface="+mj-lt"/>
                <a:cs typeface="Arial" pitchFamily="34" charset="0"/>
                <a:hlinkClick r:id="rId3"/>
              </a:rPr>
              <a:t>www.biotechgate.com</a:t>
            </a:r>
            <a:endParaRPr lang="en-GB" sz="1600" dirty="0">
              <a:latin typeface="+mj-lt"/>
              <a:cs typeface="Arial" pitchFamily="34" charset="0"/>
            </a:endParaRPr>
          </a:p>
          <a:p>
            <a:endParaRPr lang="en-GB"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sz="2400" b="1" dirty="0" smtClean="0">
                <a:latin typeface="+mj-lt"/>
                <a:cs typeface="Arial" pitchFamily="34" charset="0"/>
              </a:rPr>
              <a:t>Terms of Use</a:t>
            </a:r>
          </a:p>
        </p:txBody>
      </p:sp>
      <p:sp>
        <p:nvSpPr>
          <p:cNvPr id="16387" name="Text Box 8"/>
          <p:cNvSpPr txBox="1">
            <a:spLocks noChangeArrowheads="1"/>
          </p:cNvSpPr>
          <p:nvPr/>
        </p:nvSpPr>
        <p:spPr bwMode="auto">
          <a:xfrm>
            <a:off x="428625" y="1643063"/>
            <a:ext cx="8358188" cy="4031873"/>
          </a:xfrm>
          <a:prstGeom prst="rect">
            <a:avLst/>
          </a:prstGeom>
          <a:noFill/>
          <a:ln w="9525">
            <a:noFill/>
            <a:miter lim="800000"/>
            <a:headEnd/>
            <a:tailEnd/>
          </a:ln>
        </p:spPr>
        <p:txBody>
          <a:bodyPr>
            <a:spAutoFit/>
          </a:bodyPr>
          <a:lstStyle/>
          <a:p>
            <a:r>
              <a:rPr lang="en-CA" sz="1600" dirty="0">
                <a:latin typeface="+mj-lt"/>
                <a:cs typeface="Arial" pitchFamily="34" charset="0"/>
              </a:rPr>
              <a:t>The </a:t>
            </a:r>
            <a:r>
              <a:rPr lang="en-CA" sz="1600" dirty="0" smtClean="0">
                <a:latin typeface="+mj-lt"/>
                <a:cs typeface="Arial" pitchFamily="34" charset="0"/>
              </a:rPr>
              <a:t>“Swedish Life </a:t>
            </a:r>
            <a:r>
              <a:rPr lang="en-CA" sz="1600" dirty="0">
                <a:latin typeface="+mj-lt"/>
                <a:cs typeface="Arial" pitchFamily="34" charset="0"/>
              </a:rPr>
              <a:t>Sciences </a:t>
            </a:r>
            <a:r>
              <a:rPr lang="en-CA" sz="1600" dirty="0" smtClean="0">
                <a:latin typeface="+mj-lt"/>
                <a:cs typeface="Arial" pitchFamily="34" charset="0"/>
              </a:rPr>
              <a:t>Trend Analysis” </a:t>
            </a:r>
            <a:r>
              <a:rPr lang="en-CA" sz="1600" dirty="0">
                <a:latin typeface="+mj-lt"/>
                <a:cs typeface="Arial" pitchFamily="34" charset="0"/>
              </a:rPr>
              <a:t>is based on data entered in the Biotechgate Database available at www.biotechgate.com. The statistics and graphs in this presentation are based on figures and information entered in this database and we do not guarantee any accuracy hereof.</a:t>
            </a:r>
          </a:p>
          <a:p>
            <a:endParaRPr lang="en-CA" sz="1600" dirty="0">
              <a:latin typeface="+mj-lt"/>
              <a:cs typeface="Arial" pitchFamily="34" charset="0"/>
            </a:endParaRPr>
          </a:p>
          <a:p>
            <a:r>
              <a:rPr lang="en-CA" sz="1600" dirty="0">
                <a:latin typeface="+mj-lt"/>
                <a:cs typeface="Arial" pitchFamily="34" charset="0"/>
              </a:rPr>
              <a:t>The use of the figures and graphs provided in this report is free of charge for any presentations as long as www.biotechgate.com is clearly cited as the source. For all other uses please contact us for terms and conditions.</a:t>
            </a:r>
            <a:br>
              <a:rPr lang="en-CA" sz="1600" dirty="0">
                <a:latin typeface="+mj-lt"/>
                <a:cs typeface="Arial" pitchFamily="34" charset="0"/>
              </a:rPr>
            </a:br>
            <a:r>
              <a:rPr lang="en-CA" sz="1600" dirty="0">
                <a:latin typeface="+mj-lt"/>
                <a:cs typeface="Arial" pitchFamily="34" charset="0"/>
              </a:rPr>
              <a:t/>
            </a:r>
            <a:br>
              <a:rPr lang="en-CA" sz="1600" dirty="0">
                <a:latin typeface="+mj-lt"/>
                <a:cs typeface="Arial" pitchFamily="34" charset="0"/>
              </a:rPr>
            </a:br>
            <a:r>
              <a:rPr lang="en-CA" sz="1600" dirty="0">
                <a:latin typeface="+mj-lt"/>
                <a:cs typeface="Arial" pitchFamily="34" charset="0"/>
              </a:rPr>
              <a:t>Biotechgate</a:t>
            </a:r>
            <a:br>
              <a:rPr lang="en-CA" sz="1600" dirty="0">
                <a:latin typeface="+mj-lt"/>
                <a:cs typeface="Arial" pitchFamily="34" charset="0"/>
              </a:rPr>
            </a:br>
            <a:r>
              <a:rPr lang="en-CA" sz="1600" dirty="0">
                <a:latin typeface="+mj-lt"/>
                <a:cs typeface="Arial" pitchFamily="34" charset="0"/>
              </a:rPr>
              <a:t>c/o Venture Valuation VV AG</a:t>
            </a:r>
            <a:br>
              <a:rPr lang="en-CA" sz="1600" dirty="0">
                <a:latin typeface="+mj-lt"/>
                <a:cs typeface="Arial" pitchFamily="34" charset="0"/>
              </a:rPr>
            </a:br>
            <a:r>
              <a:rPr lang="en-CA" sz="1600" dirty="0" err="1">
                <a:latin typeface="+mj-lt"/>
                <a:cs typeface="Arial" pitchFamily="34" charset="0"/>
              </a:rPr>
              <a:t>Kasernenstrasse</a:t>
            </a:r>
            <a:r>
              <a:rPr lang="en-CA" sz="1600" dirty="0">
                <a:latin typeface="+mj-lt"/>
                <a:cs typeface="Arial" pitchFamily="34" charset="0"/>
              </a:rPr>
              <a:t> 11			</a:t>
            </a:r>
          </a:p>
          <a:p>
            <a:r>
              <a:rPr lang="en-CA" sz="1600" dirty="0">
                <a:latin typeface="+mj-lt"/>
                <a:cs typeface="Arial" pitchFamily="34" charset="0"/>
              </a:rPr>
              <a:t>8004 Zurich			</a:t>
            </a:r>
          </a:p>
          <a:p>
            <a:r>
              <a:rPr lang="en-CA" sz="1600" dirty="0" smtClean="0">
                <a:latin typeface="+mj-lt"/>
                <a:cs typeface="Arial" pitchFamily="34" charset="0"/>
              </a:rPr>
              <a:t>Switzerland</a:t>
            </a:r>
          </a:p>
          <a:p>
            <a:r>
              <a:rPr lang="en-CA" sz="1600" dirty="0">
                <a:latin typeface="+mj-lt"/>
                <a:cs typeface="Arial" pitchFamily="34" charset="0"/>
              </a:rPr>
              <a:t>			</a:t>
            </a:r>
            <a:r>
              <a:rPr lang="en-CA" sz="1600" dirty="0">
                <a:latin typeface="+mj-lt"/>
              </a:rPr>
              <a:t>	</a:t>
            </a:r>
            <a:endParaRPr lang="en-CA" sz="1600" dirty="0" smtClean="0">
              <a:latin typeface="+mj-lt"/>
            </a:endParaRPr>
          </a:p>
          <a:p>
            <a:r>
              <a:rPr lang="en-CA" sz="1600" dirty="0" smtClean="0">
                <a:latin typeface="+mj-lt"/>
                <a:cs typeface="Arial" pitchFamily="34" charset="0"/>
              </a:rPr>
              <a:t>+41 (43) 321 86 60 </a:t>
            </a:r>
            <a:r>
              <a:rPr lang="en-CA" sz="1600" dirty="0">
                <a:latin typeface="+mj-lt"/>
              </a:rPr>
              <a:t>		</a:t>
            </a:r>
            <a:endParaRPr lang="en-CA" sz="1600" dirty="0" smtClean="0">
              <a:latin typeface="+mj-lt"/>
            </a:endParaRPr>
          </a:p>
          <a:p>
            <a:r>
              <a:rPr lang="en-CA" sz="1600" dirty="0" smtClean="0">
                <a:latin typeface="+mj-lt"/>
                <a:cs typeface="Arial" pitchFamily="34" charset="0"/>
              </a:rPr>
              <a:t>www.venturevaluation.com</a:t>
            </a:r>
            <a:r>
              <a:rPr lang="en-CA" sz="1600" dirty="0" smtClean="0">
                <a:latin typeface="+mj-lt"/>
              </a:rPr>
              <a:t>	</a:t>
            </a:r>
            <a:endParaRPr lang="en-CA" sz="16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sz="2400" b="1" dirty="0" smtClean="0">
                <a:latin typeface="+mj-lt"/>
                <a:cs typeface="Arial" pitchFamily="34" charset="0"/>
              </a:rPr>
              <a:t>About Us</a:t>
            </a:r>
          </a:p>
        </p:txBody>
      </p:sp>
      <p:pic>
        <p:nvPicPr>
          <p:cNvPr id="5123" name="Picture 8" descr="BIO_Logo_RGB.jpg"/>
          <p:cNvPicPr>
            <a:picLocks noChangeAspect="1"/>
          </p:cNvPicPr>
          <p:nvPr/>
        </p:nvPicPr>
        <p:blipFill>
          <a:blip r:embed="rId3" cstate="print"/>
          <a:srcRect/>
          <a:stretch>
            <a:fillRect/>
          </a:stretch>
        </p:blipFill>
        <p:spPr bwMode="auto">
          <a:xfrm>
            <a:off x="609600" y="1752600"/>
            <a:ext cx="1762125" cy="571500"/>
          </a:xfrm>
          <a:prstGeom prst="rect">
            <a:avLst/>
          </a:prstGeom>
          <a:noFill/>
          <a:ln w="9525">
            <a:noFill/>
            <a:miter lim="800000"/>
            <a:headEnd/>
            <a:tailEnd/>
          </a:ln>
        </p:spPr>
      </p:pic>
      <p:pic>
        <p:nvPicPr>
          <p:cNvPr id="5124" name="Picture 4" descr="VEV_logo_4C-small.jpg"/>
          <p:cNvPicPr>
            <a:picLocks noChangeAspect="1"/>
          </p:cNvPicPr>
          <p:nvPr/>
        </p:nvPicPr>
        <p:blipFill>
          <a:blip r:embed="rId4" cstate="print"/>
          <a:srcRect/>
          <a:stretch>
            <a:fillRect/>
          </a:stretch>
        </p:blipFill>
        <p:spPr bwMode="auto">
          <a:xfrm>
            <a:off x="381000" y="5867400"/>
            <a:ext cx="2071687" cy="417513"/>
          </a:xfrm>
          <a:prstGeom prst="rect">
            <a:avLst/>
          </a:prstGeom>
          <a:noFill/>
          <a:ln w="9525">
            <a:noFill/>
            <a:miter lim="800000"/>
            <a:headEnd/>
            <a:tailEnd/>
          </a:ln>
        </p:spPr>
      </p:pic>
      <p:sp>
        <p:nvSpPr>
          <p:cNvPr id="5125" name="TextBox 2"/>
          <p:cNvSpPr txBox="1">
            <a:spLocks noChangeArrowheads="1"/>
          </p:cNvSpPr>
          <p:nvPr/>
        </p:nvSpPr>
        <p:spPr bwMode="auto">
          <a:xfrm>
            <a:off x="2500313" y="1579563"/>
            <a:ext cx="6108700" cy="4555093"/>
          </a:xfrm>
          <a:prstGeom prst="rect">
            <a:avLst/>
          </a:prstGeom>
          <a:noFill/>
          <a:ln w="9525">
            <a:noFill/>
            <a:miter lim="800000"/>
            <a:headEnd/>
            <a:tailEnd/>
          </a:ln>
        </p:spPr>
        <p:txBody>
          <a:bodyPr>
            <a:spAutoFit/>
          </a:bodyPr>
          <a:lstStyle/>
          <a:p>
            <a:r>
              <a:rPr lang="en-US" sz="1600" dirty="0">
                <a:latin typeface="+mj-lt"/>
                <a:cs typeface="Arial" pitchFamily="34" charset="0"/>
              </a:rPr>
              <a:t>The following statistical information has been obtained from Biotechgate. Biotechgate is a global, comprehensive, Life Sciences </a:t>
            </a:r>
            <a:r>
              <a:rPr lang="en-GB" sz="1600" dirty="0">
                <a:latin typeface="+mj-lt"/>
                <a:cs typeface="Arial" pitchFamily="34" charset="0"/>
              </a:rPr>
              <a:t>database encompassing the Biotechnology, </a:t>
            </a:r>
            <a:r>
              <a:rPr lang="en-US" sz="1600" dirty="0">
                <a:latin typeface="+mj-lt"/>
                <a:cs typeface="Arial" pitchFamily="34" charset="0"/>
              </a:rPr>
              <a:t>Pharmaceutical and Medical Device industries. </a:t>
            </a:r>
            <a:r>
              <a:rPr lang="en-US" sz="1600" dirty="0">
                <a:latin typeface="+mj-lt"/>
                <a:cs typeface="Arial" pitchFamily="34" charset="0"/>
                <a:hlinkClick r:id="rId5"/>
              </a:rPr>
              <a:t>www.biotechgate.com</a:t>
            </a:r>
            <a:endParaRPr lang="en-US" sz="1600" dirty="0">
              <a:latin typeface="+mj-lt"/>
              <a:cs typeface="Arial" pitchFamily="34" charset="0"/>
            </a:endParaRPr>
          </a:p>
          <a:p>
            <a:endParaRPr lang="en-US" sz="1600" dirty="0" smtClean="0">
              <a:latin typeface="+mj-lt"/>
              <a:cs typeface="Arial" pitchFamily="34" charset="0"/>
            </a:endParaRPr>
          </a:p>
          <a:p>
            <a:endParaRPr lang="en-US" sz="1600" dirty="0">
              <a:latin typeface="+mj-lt"/>
              <a:cs typeface="Arial" pitchFamily="34" charset="0"/>
            </a:endParaRPr>
          </a:p>
          <a:p>
            <a:r>
              <a:rPr lang="en-CA" sz="1600" dirty="0" smtClean="0">
                <a:latin typeface="+mj-lt"/>
                <a:cs typeface="Arial" pitchFamily="34" charset="0"/>
              </a:rPr>
              <a:t>The </a:t>
            </a:r>
            <a:r>
              <a:rPr lang="en-CA" sz="1600" dirty="0" err="1" smtClean="0">
                <a:latin typeface="+mj-lt"/>
                <a:cs typeface="Arial" pitchFamily="34" charset="0"/>
              </a:rPr>
              <a:t>Nodric</a:t>
            </a:r>
            <a:r>
              <a:rPr lang="en-CA" sz="1600" dirty="0" smtClean="0">
                <a:latin typeface="+mj-lt"/>
                <a:cs typeface="Arial" pitchFamily="34" charset="0"/>
              </a:rPr>
              <a:t> Life Sciences Database is a part of the global </a:t>
            </a:r>
            <a:r>
              <a:rPr lang="en-CA" sz="1600" dirty="0" err="1" smtClean="0">
                <a:latin typeface="+mj-lt"/>
                <a:cs typeface="Arial" pitchFamily="34" charset="0"/>
              </a:rPr>
              <a:t>Biotechgate</a:t>
            </a:r>
            <a:r>
              <a:rPr lang="en-CA" sz="1600" dirty="0" smtClean="0">
                <a:latin typeface="+mj-lt"/>
                <a:cs typeface="Arial" pitchFamily="34" charset="0"/>
              </a:rPr>
              <a:t>. Our Swedish partners include </a:t>
            </a:r>
            <a:r>
              <a:rPr lang="en-US" sz="1600" dirty="0" err="1" smtClean="0">
                <a:latin typeface="+mj-lt"/>
              </a:rPr>
              <a:t>SwedenBIO</a:t>
            </a:r>
            <a:r>
              <a:rPr lang="en-US" sz="1600" dirty="0" smtClean="0">
                <a:latin typeface="+mj-lt"/>
              </a:rPr>
              <a:t>, Invest in </a:t>
            </a:r>
            <a:r>
              <a:rPr lang="en-US" sz="1600" dirty="0" err="1" smtClean="0">
                <a:latin typeface="+mj-lt"/>
              </a:rPr>
              <a:t>Skåne</a:t>
            </a:r>
            <a:r>
              <a:rPr lang="en-US" sz="1600" dirty="0" smtClean="0">
                <a:latin typeface="+mj-lt"/>
              </a:rPr>
              <a:t>, </a:t>
            </a:r>
            <a:r>
              <a:rPr lang="en-GB" sz="1600" dirty="0" err="1" smtClean="0">
                <a:latin typeface="+mj-lt"/>
              </a:rPr>
              <a:t>Medicon</a:t>
            </a:r>
            <a:r>
              <a:rPr lang="en-GB" sz="1600" dirty="0" smtClean="0">
                <a:latin typeface="+mj-lt"/>
              </a:rPr>
              <a:t> Valley, </a:t>
            </a:r>
            <a:r>
              <a:rPr lang="en-US" sz="1600" dirty="0" smtClean="0">
                <a:latin typeface="+mj-lt"/>
              </a:rPr>
              <a:t>Stockholm-Uppsala Life Science and Business Region </a:t>
            </a:r>
            <a:r>
              <a:rPr lang="en-US" sz="1600" dirty="0" err="1" smtClean="0">
                <a:latin typeface="+mj-lt"/>
              </a:rPr>
              <a:t>Göteborg</a:t>
            </a:r>
            <a:r>
              <a:rPr lang="en-US" sz="1600" dirty="0" smtClean="0">
                <a:latin typeface="+mj-lt"/>
              </a:rPr>
              <a:t>. </a:t>
            </a:r>
            <a:r>
              <a:rPr lang="en-US" sz="1600" dirty="0" smtClean="0">
                <a:latin typeface="+mj-lt"/>
                <a:cs typeface="Arial" pitchFamily="34" charset="0"/>
                <a:hlinkClick r:id="rId6"/>
              </a:rPr>
              <a:t>www.nordic-lifesciences.com </a:t>
            </a:r>
            <a:endParaRPr lang="en-CA" sz="1600" dirty="0" smtClean="0">
              <a:latin typeface="+mj-lt"/>
              <a:cs typeface="Arial" pitchFamily="34" charset="0"/>
            </a:endParaRPr>
          </a:p>
          <a:p>
            <a:endParaRPr lang="en-CA" sz="1600" dirty="0" smtClean="0">
              <a:latin typeface="+mj-lt"/>
              <a:cs typeface="Arial" pitchFamily="34" charset="0"/>
            </a:endParaRPr>
          </a:p>
          <a:p>
            <a:endParaRPr lang="en-US" sz="1600" dirty="0">
              <a:latin typeface="+mj-lt"/>
              <a:cs typeface="Arial" pitchFamily="34" charset="0"/>
            </a:endParaRPr>
          </a:p>
          <a:p>
            <a:r>
              <a:rPr lang="en-US" sz="1600" dirty="0">
                <a:latin typeface="+mj-lt"/>
                <a:cs typeface="Arial" pitchFamily="34" charset="0"/>
              </a:rPr>
              <a:t>Biotechgate is owned and operated by Venture Valuation AG, a Zurich based company specializing in independent assessment and valuation of technology-driven companies in high growth industries, such as the Life Sciences (Biotech, Pharma, Medtech), ICT, high-tech, Nanotech, Cleantech and Renewable energy.  </a:t>
            </a:r>
            <a:r>
              <a:rPr lang="en-US" sz="1600" dirty="0">
                <a:latin typeface="+mj-lt"/>
                <a:cs typeface="Arial" pitchFamily="34" charset="0"/>
                <a:hlinkClick r:id="rId6"/>
              </a:rPr>
              <a:t>www.venturevaluation.com</a:t>
            </a:r>
            <a:r>
              <a:rPr lang="en-US" sz="1600" dirty="0">
                <a:latin typeface="+mj-lt"/>
                <a:cs typeface="Arial" pitchFamily="34" charset="0"/>
              </a:rPr>
              <a:t> </a:t>
            </a:r>
          </a:p>
          <a:p>
            <a:endParaRPr lang="en-GB" dirty="0">
              <a:latin typeface="+mj-lt"/>
            </a:endParaRPr>
          </a:p>
        </p:txBody>
      </p:sp>
      <p:pic>
        <p:nvPicPr>
          <p:cNvPr id="6" name="Picture 5" descr="alsace-biovalley.gif"/>
          <p:cNvPicPr>
            <a:picLocks noChangeAspect="1"/>
          </p:cNvPicPr>
          <p:nvPr/>
        </p:nvPicPr>
        <p:blipFill>
          <a:blip r:embed="rId7" cstate="print"/>
          <a:stretch>
            <a:fillRect/>
          </a:stretch>
        </p:blipFill>
        <p:spPr>
          <a:xfrm>
            <a:off x="609600" y="2667000"/>
            <a:ext cx="1333500" cy="327818"/>
          </a:xfrm>
          <a:prstGeom prst="rect">
            <a:avLst/>
          </a:prstGeom>
        </p:spPr>
      </p:pic>
      <p:pic>
        <p:nvPicPr>
          <p:cNvPr id="7" name="Picture 6" descr="alsace-biovalley.gif"/>
          <p:cNvPicPr>
            <a:picLocks noChangeAspect="1"/>
          </p:cNvPicPr>
          <p:nvPr/>
        </p:nvPicPr>
        <p:blipFill>
          <a:blip r:embed="rId8" cstate="print"/>
          <a:stretch>
            <a:fillRect/>
          </a:stretch>
        </p:blipFill>
        <p:spPr>
          <a:xfrm>
            <a:off x="990600" y="5181600"/>
            <a:ext cx="510885" cy="327818"/>
          </a:xfrm>
          <a:prstGeom prst="rect">
            <a:avLst/>
          </a:prstGeom>
        </p:spPr>
      </p:pic>
      <p:pic>
        <p:nvPicPr>
          <p:cNvPr id="8" name="Picture 7" descr="alsace-biovalley.gif"/>
          <p:cNvPicPr>
            <a:picLocks noChangeAspect="1"/>
          </p:cNvPicPr>
          <p:nvPr/>
        </p:nvPicPr>
        <p:blipFill>
          <a:blip r:embed="rId9" cstate="print"/>
          <a:stretch>
            <a:fillRect/>
          </a:stretch>
        </p:blipFill>
        <p:spPr>
          <a:xfrm>
            <a:off x="609600" y="3429000"/>
            <a:ext cx="1333500" cy="316706"/>
          </a:xfrm>
          <a:prstGeom prst="rect">
            <a:avLst/>
          </a:prstGeom>
        </p:spPr>
      </p:pic>
      <p:pic>
        <p:nvPicPr>
          <p:cNvPr id="9" name="Picture 8" descr="alsace-biovalley.gif"/>
          <p:cNvPicPr>
            <a:picLocks noChangeAspect="1"/>
          </p:cNvPicPr>
          <p:nvPr/>
        </p:nvPicPr>
        <p:blipFill>
          <a:blip r:embed="rId10" cstate="print"/>
          <a:stretch>
            <a:fillRect/>
          </a:stretch>
        </p:blipFill>
        <p:spPr>
          <a:xfrm>
            <a:off x="609600" y="4038600"/>
            <a:ext cx="1333500" cy="186690"/>
          </a:xfrm>
          <a:prstGeom prst="rect">
            <a:avLst/>
          </a:prstGeom>
        </p:spPr>
      </p:pic>
      <p:pic>
        <p:nvPicPr>
          <p:cNvPr id="10" name="Picture 9" descr="alsace-biovalley.gif"/>
          <p:cNvPicPr>
            <a:picLocks noChangeAspect="1"/>
          </p:cNvPicPr>
          <p:nvPr/>
        </p:nvPicPr>
        <p:blipFill>
          <a:blip r:embed="rId11" cstate="print"/>
          <a:stretch>
            <a:fillRect/>
          </a:stretch>
        </p:blipFill>
        <p:spPr>
          <a:xfrm>
            <a:off x="838200" y="4495800"/>
            <a:ext cx="845981" cy="32781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Swedish Life Science Industry</a:t>
            </a:r>
          </a:p>
        </p:txBody>
      </p:sp>
      <p:graphicFrame>
        <p:nvGraphicFramePr>
          <p:cNvPr id="4" name="Table 3"/>
          <p:cNvGraphicFramePr>
            <a:graphicFrameLocks noGrp="1"/>
          </p:cNvGraphicFramePr>
          <p:nvPr>
            <p:extLst>
              <p:ext uri="{D42A27DB-BD31-4B8C-83A1-F6EECF244321}">
                <p14:modId xmlns:p14="http://schemas.microsoft.com/office/powerpoint/2010/main" xmlns="" val="3954774791"/>
              </p:ext>
            </p:extLst>
          </p:nvPr>
        </p:nvGraphicFramePr>
        <p:xfrm>
          <a:off x="251520" y="1484783"/>
          <a:ext cx="8640960" cy="4687416"/>
        </p:xfrm>
        <a:graphic>
          <a:graphicData uri="http://schemas.openxmlformats.org/drawingml/2006/table">
            <a:tbl>
              <a:tblPr firstRow="1" bandRow="1">
                <a:tableStyleId>{85BE263C-DBD7-4A20-BB59-AAB30ACAA65A}</a:tableStyleId>
              </a:tblPr>
              <a:tblGrid>
                <a:gridCol w="6250182"/>
                <a:gridCol w="2390778"/>
              </a:tblGrid>
              <a:tr h="426107">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2015 </a:t>
                      </a:r>
                      <a:r>
                        <a:rPr lang="en-US" sz="1800" kern="1200" dirty="0">
                          <a:solidFill>
                            <a:schemeClr val="dk1"/>
                          </a:solidFill>
                          <a:latin typeface="+mj-lt"/>
                          <a:ea typeface="Calibri"/>
                          <a:cs typeface="Times New Roman"/>
                        </a:rPr>
                        <a:t>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Total Biotech 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416</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Medtech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303</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Pharma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41</a:t>
                      </a: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Investor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26</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Public  / Non-Profit Organizations / Medical Facilities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121</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Other life science</a:t>
                      </a:r>
                      <a:r>
                        <a:rPr lang="en-US" sz="1400" kern="1200" baseline="0" dirty="0" smtClean="0">
                          <a:solidFill>
                            <a:schemeClr val="dk1"/>
                          </a:solidFill>
                          <a:latin typeface="+mj-lt"/>
                          <a:ea typeface="Calibri"/>
                          <a:cs typeface="Times New Roman"/>
                        </a:rPr>
                        <a:t> related</a:t>
                      </a:r>
                      <a:r>
                        <a:rPr lang="en-US" sz="1400" kern="1200" dirty="0" smtClean="0">
                          <a:solidFill>
                            <a:schemeClr val="dk1"/>
                          </a:solidFill>
                          <a:latin typeface="+mj-lt"/>
                          <a:ea typeface="Calibri"/>
                          <a:cs typeface="Times New Roman"/>
                        </a:rPr>
                        <a:t>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887</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Percentage of Publicly Owned 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8.8%</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mj-lt"/>
                          <a:ea typeface="Calibri"/>
                          <a:cs typeface="Times New Roman"/>
                        </a:rPr>
                        <a:t>Life Sciences Venture Financing 2013 / 2014</a:t>
                      </a: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j-lt"/>
                          <a:ea typeface="Calibri"/>
                          <a:cs typeface="Times New Roman"/>
                        </a:rPr>
                        <a:t>USD 46.3m / USD 81.6m</a:t>
                      </a:r>
                      <a:endParaRPr lang="en-GB" sz="1400" kern="1200" dirty="0">
                        <a:solidFill>
                          <a:schemeClr val="dk1"/>
                        </a:solidFill>
                        <a:latin typeface="+mj-lt"/>
                        <a:ea typeface="Calibri"/>
                        <a:cs typeface="Times New Roman"/>
                      </a:endParaRPr>
                    </a:p>
                  </a:txBody>
                  <a:tcPr marL="68580" marR="68580" marT="0" marB="0" anchor="ctr"/>
                </a:tc>
              </a:tr>
              <a:tr h="426346">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Number of Technologies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114</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Licensing Opportunities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87</a:t>
                      </a:r>
                      <a:endParaRPr lang="en-GB" sz="1400" kern="1200" dirty="0">
                        <a:solidFill>
                          <a:schemeClr val="dk1"/>
                        </a:solidFill>
                        <a:latin typeface="+mj-lt"/>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Swedish Biotechnology Industry</a:t>
            </a:r>
          </a:p>
        </p:txBody>
      </p:sp>
      <p:graphicFrame>
        <p:nvGraphicFramePr>
          <p:cNvPr id="4" name="Table 3"/>
          <p:cNvGraphicFramePr>
            <a:graphicFrameLocks noGrp="1"/>
          </p:cNvGraphicFramePr>
          <p:nvPr>
            <p:extLst>
              <p:ext uri="{D42A27DB-BD31-4B8C-83A1-F6EECF244321}">
                <p14:modId xmlns:p14="http://schemas.microsoft.com/office/powerpoint/2010/main" xmlns="" val="1834601096"/>
              </p:ext>
            </p:extLst>
          </p:nvPr>
        </p:nvGraphicFramePr>
        <p:xfrm>
          <a:off x="251520" y="1484783"/>
          <a:ext cx="8640960" cy="4446985"/>
        </p:xfrm>
        <a:graphic>
          <a:graphicData uri="http://schemas.openxmlformats.org/drawingml/2006/table">
            <a:tbl>
              <a:tblPr firstRow="1" bandRow="1">
                <a:tableStyleId>{85BE263C-DBD7-4A20-BB59-AAB30ACAA65A}</a:tableStyleId>
              </a:tblPr>
              <a:tblGrid>
                <a:gridCol w="6250182"/>
                <a:gridCol w="2390778"/>
              </a:tblGrid>
              <a:tr h="420217">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2015 </a:t>
                      </a:r>
                      <a:r>
                        <a:rPr lang="en-US" sz="1800" kern="1200" dirty="0">
                          <a:solidFill>
                            <a:schemeClr val="dk1"/>
                          </a:solidFill>
                          <a:latin typeface="+mj-lt"/>
                          <a:ea typeface="Calibri"/>
                          <a:cs typeface="Times New Roman"/>
                        </a:rPr>
                        <a:t>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381000">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Total Biotech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Calibri"/>
                          <a:cs typeface="Times New Roman"/>
                        </a:rPr>
                        <a:t>416</a:t>
                      </a:r>
                      <a:endParaRPr lang="en-GB" sz="1400" kern="1200" dirty="0">
                        <a:solidFill>
                          <a:schemeClr val="dk1"/>
                        </a:solidFill>
                        <a:latin typeface="+mn-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Biotech - Therapeutics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120</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Biotech</a:t>
                      </a:r>
                      <a:r>
                        <a:rPr lang="en-US" sz="1400" kern="1200" baseline="0" dirty="0" smtClean="0">
                          <a:solidFill>
                            <a:schemeClr val="dk1"/>
                          </a:solidFill>
                          <a:latin typeface="+mj-lt"/>
                          <a:ea typeface="Calibri"/>
                          <a:cs typeface="Times New Roman"/>
                        </a:rPr>
                        <a:t> – R&amp;D Services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187</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Biotech - Other</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109</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Percentage</a:t>
                      </a:r>
                      <a:r>
                        <a:rPr lang="en-US" sz="1400" kern="1200" baseline="0" dirty="0" smtClean="0">
                          <a:solidFill>
                            <a:schemeClr val="dk1"/>
                          </a:solidFill>
                          <a:latin typeface="+mj-lt"/>
                          <a:ea typeface="Calibri"/>
                          <a:cs typeface="Times New Roman"/>
                        </a:rPr>
                        <a:t> of SME</a:t>
                      </a:r>
                      <a:r>
                        <a:rPr lang="en-US" sz="1400" kern="1200" dirty="0" smtClean="0">
                          <a:solidFill>
                            <a:schemeClr val="dk1"/>
                          </a:solidFill>
                          <a:latin typeface="+mn-lt"/>
                          <a:ea typeface="Calibri"/>
                          <a:cs typeface="Times New Roman"/>
                        </a:rPr>
                        <a:t>'</a:t>
                      </a:r>
                      <a:r>
                        <a:rPr lang="en-US" sz="1400" kern="1200" baseline="0" dirty="0" smtClean="0">
                          <a:solidFill>
                            <a:schemeClr val="dk1"/>
                          </a:solidFill>
                          <a:latin typeface="+mj-lt"/>
                          <a:ea typeface="Calibri"/>
                          <a:cs typeface="Times New Roman"/>
                        </a:rPr>
                        <a:t>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94.3%</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n-lt"/>
                          <a:ea typeface="Calibri"/>
                          <a:cs typeface="Times New Roman"/>
                        </a:rPr>
                        <a:t>Percentage of Publicly Owned Companies</a:t>
                      </a:r>
                      <a:endParaRPr lang="en-US" sz="1400" kern="1200" dirty="0">
                        <a:solidFill>
                          <a:schemeClr val="dk1"/>
                        </a:solidFill>
                        <a:latin typeface="+mn-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Calibri"/>
                          <a:cs typeface="Times New Roman"/>
                        </a:rPr>
                        <a:t>8.9</a:t>
                      </a:r>
                      <a:r>
                        <a:rPr lang="en-GB" sz="1400" kern="1200" dirty="0" smtClean="0">
                          <a:solidFill>
                            <a:schemeClr val="dk1"/>
                          </a:solidFill>
                          <a:latin typeface="+mj-lt"/>
                          <a:ea typeface="Calibri"/>
                          <a:cs typeface="Times New Roman"/>
                        </a:rPr>
                        <a:t>%</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Venture financing 2013 / 2014</a:t>
                      </a: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25.9m / USD 80.8m</a:t>
                      </a:r>
                      <a:endParaRPr lang="en-GB" sz="1400" kern="1200" dirty="0" smtClean="0">
                        <a:solidFill>
                          <a:schemeClr val="dk1"/>
                        </a:solidFill>
                        <a:latin typeface="+mn-lt"/>
                        <a:ea typeface="Calibri"/>
                        <a:cs typeface="Times New Roman"/>
                      </a:endParaRPr>
                    </a:p>
                  </a:txBody>
                  <a:tcPr marL="68580" marR="68580" marT="0" marB="0" anchor="ct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mn-lt"/>
                          <a:ea typeface="Calibri"/>
                          <a:cs typeface="Times New Roman"/>
                        </a:rPr>
                        <a:t>Licensing Opportunities</a:t>
                      </a: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j-lt"/>
                          <a:ea typeface="Calibri"/>
                          <a:cs typeface="Times New Roman"/>
                        </a:rPr>
                        <a:t>77</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mj-lt"/>
                <a:cs typeface="Arial" pitchFamily="34" charset="0"/>
              </a:rPr>
              <a:t>Number of Employees</a:t>
            </a:r>
          </a:p>
        </p:txBody>
      </p:sp>
      <p:graphicFrame>
        <p:nvGraphicFramePr>
          <p:cNvPr id="5" name="Chart 4"/>
          <p:cNvGraphicFramePr>
            <a:graphicFrameLocks/>
          </p:cNvGraphicFramePr>
          <p:nvPr/>
        </p:nvGraphicFramePr>
        <p:xfrm>
          <a:off x="228600" y="2209800"/>
          <a:ext cx="4608029" cy="27456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nvGraphicFramePr>
        <p:xfrm>
          <a:off x="152400" y="2286000"/>
          <a:ext cx="4608029" cy="274568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nvGraphicFramePr>
        <p:xfrm>
          <a:off x="4495800" y="2209800"/>
          <a:ext cx="4347542" cy="276846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GB" sz="2400" b="1" dirty="0" smtClean="0">
                <a:latin typeface="+mj-lt"/>
                <a:cs typeface="Arial" pitchFamily="34" charset="0"/>
              </a:rPr>
              <a:t>Company Ownership</a:t>
            </a:r>
          </a:p>
        </p:txBody>
      </p:sp>
      <p:graphicFrame>
        <p:nvGraphicFramePr>
          <p:cNvPr id="5" name="Chart 4"/>
          <p:cNvGraphicFramePr>
            <a:graphicFrameLocks/>
          </p:cNvGraphicFramePr>
          <p:nvPr/>
        </p:nvGraphicFramePr>
        <p:xfrm>
          <a:off x="762000" y="2133600"/>
          <a:ext cx="3966541" cy="2844662"/>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304800" y="6350169"/>
            <a:ext cx="5181600" cy="507831"/>
          </a:xfrm>
          <a:prstGeom prst="rect">
            <a:avLst/>
          </a:prstGeom>
          <a:noFill/>
        </p:spPr>
        <p:txBody>
          <a:bodyPr wrap="square" rtlCol="0">
            <a:spAutoFit/>
          </a:bodyPr>
          <a:lstStyle/>
          <a:p>
            <a:r>
              <a:rPr lang="en-GB" sz="900" dirty="0" smtClean="0">
                <a:latin typeface="+mn-lt"/>
              </a:rPr>
              <a:t>Life Science companies include Biotech, Medtech and Pharmaceutical companies.</a:t>
            </a:r>
          </a:p>
          <a:p>
            <a:endParaRPr lang="en-GB" dirty="0"/>
          </a:p>
        </p:txBody>
      </p:sp>
      <p:graphicFrame>
        <p:nvGraphicFramePr>
          <p:cNvPr id="7" name="Chart 6"/>
          <p:cNvGraphicFramePr>
            <a:graphicFrameLocks/>
          </p:cNvGraphicFramePr>
          <p:nvPr/>
        </p:nvGraphicFramePr>
        <p:xfrm>
          <a:off x="533400" y="2057400"/>
          <a:ext cx="3966541" cy="28446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nvGraphicFramePr>
        <p:xfrm>
          <a:off x="4419600" y="2133600"/>
          <a:ext cx="4214192" cy="284466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GB" sz="2400" b="1" dirty="0" smtClean="0">
                <a:latin typeface="+mj-lt"/>
                <a:cs typeface="Arial" pitchFamily="34" charset="0"/>
              </a:rPr>
              <a:t>Company Foundation Timeline</a:t>
            </a:r>
          </a:p>
        </p:txBody>
      </p:sp>
      <p:graphicFrame>
        <p:nvGraphicFramePr>
          <p:cNvPr id="4" name="Chart 3"/>
          <p:cNvGraphicFramePr>
            <a:graphicFrameLocks/>
          </p:cNvGraphicFramePr>
          <p:nvPr/>
        </p:nvGraphicFramePr>
        <p:xfrm>
          <a:off x="838200" y="1600200"/>
          <a:ext cx="7467600" cy="45946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GB" sz="2400" b="1" dirty="0" smtClean="0">
                <a:latin typeface="+mj-lt"/>
                <a:cs typeface="Arial" pitchFamily="34" charset="0"/>
              </a:rPr>
              <a:t>Key Activities of Biotechnology Companies</a:t>
            </a:r>
            <a:endParaRPr lang="de-CH" sz="2400" b="1" dirty="0" smtClean="0">
              <a:latin typeface="+mj-lt"/>
              <a:cs typeface="Arial" pitchFamily="34" charset="0"/>
            </a:endParaRPr>
          </a:p>
        </p:txBody>
      </p:sp>
      <p:graphicFrame>
        <p:nvGraphicFramePr>
          <p:cNvPr id="4" name="Chart 3"/>
          <p:cNvGraphicFramePr>
            <a:graphicFrameLocks/>
          </p:cNvGraphicFramePr>
          <p:nvPr/>
        </p:nvGraphicFramePr>
        <p:xfrm>
          <a:off x="-1524000" y="1600200"/>
          <a:ext cx="11914094"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nvGraphicFramePr>
        <p:xfrm>
          <a:off x="-990600" y="1447800"/>
          <a:ext cx="10991009" cy="45507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p:cNvGraphicFramePr>
            <a:graphicFrameLocks/>
          </p:cNvGraphicFramePr>
          <p:nvPr/>
        </p:nvGraphicFramePr>
        <p:xfrm>
          <a:off x="-1447800" y="1524000"/>
          <a:ext cx="11914094" cy="475801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mj-lt"/>
                <a:cs typeface="Arial" pitchFamily="34" charset="0"/>
              </a:rPr>
              <a:t>Biotech Products - Breakdown by Indication</a:t>
            </a:r>
          </a:p>
        </p:txBody>
      </p:sp>
      <p:graphicFrame>
        <p:nvGraphicFramePr>
          <p:cNvPr id="5" name="Chart 4"/>
          <p:cNvGraphicFramePr>
            <a:graphicFrameLocks/>
          </p:cNvGraphicFramePr>
          <p:nvPr/>
        </p:nvGraphicFramePr>
        <p:xfrm>
          <a:off x="228600" y="1828800"/>
          <a:ext cx="8534400" cy="3886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p:cNvGraphicFramePr>
          <p:nvPr/>
        </p:nvGraphicFramePr>
        <p:xfrm>
          <a:off x="304800" y="1447800"/>
          <a:ext cx="8686801" cy="500594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625</Words>
  <Application>Microsoft Office PowerPoint</Application>
  <PresentationFormat>On-screen Show (4:3)</PresentationFormat>
  <Paragraphs>140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Swedish Life Sciences Trend Analysis 2015</vt:lpstr>
      <vt:lpstr>About Us</vt:lpstr>
      <vt:lpstr>Overview of the Swedish Life Science Industry</vt:lpstr>
      <vt:lpstr>Overview of the Swedish Biotechnology Industry</vt:lpstr>
      <vt:lpstr>Number of Employees</vt:lpstr>
      <vt:lpstr>Company Ownership</vt:lpstr>
      <vt:lpstr>Company Foundation Timeline</vt:lpstr>
      <vt:lpstr>Key Activities of Biotechnology Companies</vt:lpstr>
      <vt:lpstr>Biotech Products - Breakdown by Indication</vt:lpstr>
      <vt:lpstr>Products in the Pipeline as of 07.10.2015</vt:lpstr>
      <vt:lpstr>Biotechnology Financing in Sweden – 5 year report</vt:lpstr>
      <vt:lpstr>Major Biotech Financing Rounds (2015)</vt:lpstr>
      <vt:lpstr>About Biotechgate</vt:lpstr>
      <vt:lpstr>Terms of 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 IN THE NEW EU MEMBER STATES: AN EMERGING SECTOR</dc:title>
  <dc:creator>Kasia Galecka</dc:creator>
  <cp:lastModifiedBy>Jean-Guillaume Guex</cp:lastModifiedBy>
  <cp:revision>649</cp:revision>
  <dcterms:created xsi:type="dcterms:W3CDTF">2009-09-02T14:45:03Z</dcterms:created>
  <dcterms:modified xsi:type="dcterms:W3CDTF">2015-12-17T09:27:23Z</dcterms:modified>
</cp:coreProperties>
</file>