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ommentAuthors.xml" ContentType="application/vnd.openxmlformats-officedocument.presentationml.commentAuthors+xml"/>
  <Override PartName="/ppt/notesSlides/notesSlide8.xml" ContentType="application/vnd.openxmlformats-officedocument.presentationml.notesSlide+xml"/>
  <Default Extension="gif" ContentType="image/gif"/>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6" r:id="rId2"/>
    <p:sldId id="327" r:id="rId3"/>
    <p:sldId id="304" r:id="rId4"/>
    <p:sldId id="328" r:id="rId5"/>
    <p:sldId id="331" r:id="rId6"/>
    <p:sldId id="329" r:id="rId7"/>
    <p:sldId id="333" r:id="rId8"/>
    <p:sldId id="326" r:id="rId9"/>
    <p:sldId id="330" r:id="rId10"/>
    <p:sldId id="332" r:id="rId11"/>
    <p:sldId id="322" r:id="rId12"/>
    <p:sldId id="334" r:id="rId13"/>
    <p:sldId id="320" r:id="rId14"/>
    <p:sldId id="319" r:id="rId15"/>
  </p:sldIdLst>
  <p:sldSz cx="9144000" cy="6858000" type="screen4x3"/>
  <p:notesSz cx="6858000" cy="9144000"/>
  <p:defaultTextStyle>
    <a:defPPr>
      <a:defRPr lang="de-DE"/>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ca" initials="m" lastIdx="4"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8FAF4"/>
    <a:srgbClr val="F1F5E7"/>
    <a:srgbClr val="CCFF66"/>
  </p:clrMru>
</p:presentationPr>
</file>

<file path=ppt/tableStyles.xml><?xml version="1.0" encoding="utf-8"?>
<a:tblStyleLst xmlns:a="http://schemas.openxmlformats.org/drawingml/2006/main" def="{5C22544A-7EE6-4342-B048-85BDC9FD1C3A}">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7941" autoAdjust="0"/>
  </p:normalViewPr>
  <p:slideViewPr>
    <p:cSldViewPr>
      <p:cViewPr varScale="1">
        <p:scale>
          <a:sx n="95" d="100"/>
          <a:sy n="95" d="100"/>
        </p:scale>
        <p:origin x="-444"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1" Type="http://schemas.openxmlformats.org/officeDocument/2006/relationships/oleObject" Target="file:///\\VVSERVER\data\Marketing%20&amp;%20Strategy\Biotechgate\Surveys%20&amp;%20Trend%20Analysis\2013\Sweden%20Trend%20Analysy%20Template%20March%202013%20(pko).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GB"/>
  <c:style val="3"/>
  <c:chart>
    <c:title>
      <c:tx>
        <c:rich>
          <a:bodyPr/>
          <a:lstStyle/>
          <a:p>
            <a:pPr>
              <a:defRPr sz="2000"/>
            </a:pPr>
            <a:r>
              <a:rPr lang="en-US" sz="2000" dirty="0" smtClean="0"/>
              <a:t>2013 Data</a:t>
            </a:r>
            <a:endParaRPr lang="en-US" sz="2000" dirty="0"/>
          </a:p>
        </c:rich>
      </c:tx>
      <c:layout>
        <c:manualLayout>
          <c:xMode val="edge"/>
          <c:yMode val="edge"/>
          <c:x val="1.4978748799990917E-2"/>
          <c:y val="3.8801244306188205E-2"/>
        </c:manualLayout>
      </c:layout>
    </c:title>
    <c:view3D>
      <c:rotX val="30"/>
      <c:rotY val="230"/>
      <c:perspective val="10"/>
    </c:view3D>
    <c:plotArea>
      <c:layout/>
      <c:pie3DChart>
        <c:varyColors val="1"/>
        <c:dLbls>
          <c:showCatName val="1"/>
          <c:showPercent val="1"/>
        </c:dLbls>
      </c:pie3DChart>
    </c:plotArea>
    <c:plotVisOnly val="1"/>
  </c:chart>
  <c:txPr>
    <a:bodyPr/>
    <a:lstStyle/>
    <a:p>
      <a:pPr>
        <a:defRPr sz="1100">
          <a:latin typeface="Blender Pro Bold" pitchFamily="34" charset="0"/>
        </a:defRPr>
      </a:pPr>
      <a:endParaRPr lang="en-US"/>
    </a:p>
  </c:txPr>
  <c:externalData r:id="rId1"/>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0C9D0C0C-9087-49E5-8AE5-33AC5D856FC8}" type="datetimeFigureOut">
              <a:rPr lang="de-DE"/>
              <a:pPr>
                <a:defRPr/>
              </a:pPr>
              <a:t>24.09.2014</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GB"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smtClean="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1C59CBE9-FAF9-40BB-89F5-55AA77CBACB2}" type="slidenum">
              <a:rPr lang="en-GB"/>
              <a:pPr>
                <a:defRPr/>
              </a:pPr>
              <a:t>‹#›</a:t>
            </a:fld>
            <a:endParaRPr lang="en-GB"/>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bwMode="auto">
          <a:noFill/>
          <a:ln>
            <a:solidFill>
              <a:srgbClr val="000000"/>
            </a:solidFill>
            <a:miter lim="800000"/>
            <a:headEnd/>
            <a:tailEnd/>
          </a:ln>
        </p:spPr>
      </p:sp>
      <p:sp>
        <p:nvSpPr>
          <p:cNvPr id="1843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1843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2856DB6-A69E-4F71-96CC-8B06F3C687CA}" type="slidenum">
              <a:rPr lang="en-GB" smtClean="0"/>
              <a:pPr/>
              <a:t>1</a:t>
            </a:fld>
            <a:endParaRPr lang="en-GB"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p:spPr>
      </p:sp>
      <p:sp>
        <p:nvSpPr>
          <p:cNvPr id="2662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2662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9DEA086-3F56-43A7-9CA8-D450FE0DDB9B}" type="slidenum">
              <a:rPr lang="en-GB" smtClean="0"/>
              <a:pPr/>
              <a:t>10</a:t>
            </a:fld>
            <a:endParaRPr lang="en-GB"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p:spPr>
      </p:sp>
      <p:sp>
        <p:nvSpPr>
          <p:cNvPr id="2765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2765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9627894-7B4D-475A-9EC4-687D58E99D6D}" type="slidenum">
              <a:rPr lang="en-GB" smtClean="0"/>
              <a:pPr/>
              <a:t>11</a:t>
            </a:fld>
            <a:endParaRPr lang="en-GB"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p:spPr>
      </p:sp>
      <p:sp>
        <p:nvSpPr>
          <p:cNvPr id="2765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dirty="0" smtClean="0"/>
          </a:p>
        </p:txBody>
      </p:sp>
      <p:sp>
        <p:nvSpPr>
          <p:cNvPr id="2765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9627894-7B4D-475A-9EC4-687D58E99D6D}" type="slidenum">
              <a:rPr lang="en-GB" smtClean="0"/>
              <a:pPr/>
              <a:t>12</a:t>
            </a:fld>
            <a:endParaRPr lang="en-GB"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p:spPr>
      </p:sp>
      <p:sp>
        <p:nvSpPr>
          <p:cNvPr id="2867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2867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278D550-4A12-487C-8277-B733CD646E66}" type="slidenum">
              <a:rPr lang="en-GB" smtClean="0"/>
              <a:pPr/>
              <a:t>13</a:t>
            </a:fld>
            <a:endParaRPr lang="en-GB"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p:spPr>
      </p:sp>
      <p:sp>
        <p:nvSpPr>
          <p:cNvPr id="2969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2970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84E2E73-DCF7-42EF-A399-9DCC453DE971}" type="slidenum">
              <a:rPr lang="en-GB" smtClean="0"/>
              <a:pPr/>
              <a:t>14</a:t>
            </a:fld>
            <a:endParaRPr lang="en-GB"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p:spPr>
      </p:sp>
      <p:sp>
        <p:nvSpPr>
          <p:cNvPr id="1945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1946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C487046C-B90B-4272-BDB5-FF4301DD7C8D}" type="slidenum">
              <a:rPr lang="en-GB" smtClean="0"/>
              <a:pPr/>
              <a:t>2</a:t>
            </a:fld>
            <a:endParaRPr lang="en-GB"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p:spPr>
      </p:sp>
      <p:sp>
        <p:nvSpPr>
          <p:cNvPr id="2048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smtClean="0"/>
          </a:p>
        </p:txBody>
      </p:sp>
      <p:sp>
        <p:nvSpPr>
          <p:cNvPr id="2048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92004497-03F4-498C-BF3A-AFB36F82BCD2}" type="slidenum">
              <a:rPr lang="en-GB" smtClean="0"/>
              <a:pPr/>
              <a:t>3</a:t>
            </a:fld>
            <a:endParaRPr lang="en-GB"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p:spPr>
      </p:sp>
      <p:sp>
        <p:nvSpPr>
          <p:cNvPr id="2355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2355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E5D38B9-8DFA-4841-B6CF-62347D772160}" type="slidenum">
              <a:rPr lang="en-GB" smtClean="0"/>
              <a:pPr/>
              <a:t>4</a:t>
            </a:fld>
            <a:endParaRPr lang="en-GB"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p:spPr>
      </p:sp>
      <p:sp>
        <p:nvSpPr>
          <p:cNvPr id="2560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2560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5050163-7AC1-44DF-90B2-48FA127940A0}" type="slidenum">
              <a:rPr lang="en-GB" smtClean="0"/>
              <a:pPr/>
              <a:t>5</a:t>
            </a:fld>
            <a:endParaRPr lang="en-GB"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p:spPr>
      </p:sp>
      <p:sp>
        <p:nvSpPr>
          <p:cNvPr id="2457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2458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D179A89-CAC0-46B2-8D9D-223C64A817C7}" type="slidenum">
              <a:rPr lang="en-GB" smtClean="0"/>
              <a:pPr/>
              <a:t>6</a:t>
            </a:fld>
            <a:endParaRPr lang="en-GB"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p:spPr>
      </p:sp>
      <p:sp>
        <p:nvSpPr>
          <p:cNvPr id="2048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smtClean="0"/>
          </a:p>
        </p:txBody>
      </p:sp>
      <p:sp>
        <p:nvSpPr>
          <p:cNvPr id="2048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92004497-03F4-498C-BF3A-AFB36F82BCD2}" type="slidenum">
              <a:rPr lang="en-GB" smtClean="0"/>
              <a:pPr/>
              <a:t>7</a:t>
            </a:fld>
            <a:endParaRPr lang="en-GB"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headEnd/>
            <a:tailEnd/>
          </a:ln>
        </p:spPr>
      </p:sp>
      <p:sp>
        <p:nvSpPr>
          <p:cNvPr id="2150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2150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3B183E3-C084-458A-9D27-9EC21A0AA3B1}" type="slidenum">
              <a:rPr lang="en-GB" smtClean="0"/>
              <a:pPr/>
              <a:t>8</a:t>
            </a:fld>
            <a:endParaRPr lang="en-GB"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p:spPr>
      </p:sp>
      <p:sp>
        <p:nvSpPr>
          <p:cNvPr id="2560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2560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5050163-7AC1-44DF-90B2-48FA127940A0}" type="slidenum">
              <a:rPr lang="en-GB" smtClean="0"/>
              <a:pPr/>
              <a:t>9</a:t>
            </a:fld>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atin typeface="Blender Pro Book" pitchFamily="34" charset="0"/>
              </a:defRPr>
            </a:lvl1pPr>
          </a:lstStyle>
          <a:p>
            <a:r>
              <a:rPr lang="en-US" dirty="0" smtClean="0"/>
              <a:t>Click to edit Master title style</a:t>
            </a:r>
            <a:endParaRPr lang="de-CH"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6" name="Title 1"/>
          <p:cNvSpPr>
            <a:spLocks noGrp="1"/>
          </p:cNvSpPr>
          <p:nvPr>
            <p:ph type="title"/>
          </p:nvPr>
        </p:nvSpPr>
        <p:spPr>
          <a:xfrm>
            <a:off x="457200" y="274638"/>
            <a:ext cx="8229600" cy="1143000"/>
          </a:xfrm>
        </p:spPr>
        <p:txBody>
          <a:bodyPr>
            <a:normAutofit/>
          </a:bodyPr>
          <a:lstStyle>
            <a:lvl1pPr>
              <a:defRPr sz="3600">
                <a:latin typeface="Blender Pro Book" pitchFamily="34" charset="0"/>
              </a:defRPr>
            </a:lvl1pPr>
          </a:lstStyle>
          <a:p>
            <a:r>
              <a:rPr lang="en-US" dirty="0" smtClean="0"/>
              <a:t>Click to edit Master title style</a:t>
            </a:r>
            <a:endParaRPr lang="de-CH"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2.jpeg"/><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3"/>
        </a:solidFill>
        <a:effectLst/>
      </p:bgPr>
    </p:bg>
    <p:spTree>
      <p:nvGrpSpPr>
        <p:cNvPr id="1" name=""/>
        <p:cNvGrpSpPr/>
        <p:nvPr/>
      </p:nvGrpSpPr>
      <p:grpSpPr>
        <a:xfrm>
          <a:off x="0" y="0"/>
          <a:ext cx="0" cy="0"/>
          <a:chOff x="0" y="0"/>
          <a:chExt cx="0" cy="0"/>
        </a:xfrm>
      </p:grpSpPr>
      <p:sp>
        <p:nvSpPr>
          <p:cNvPr id="7" name="Rectangle 6"/>
          <p:cNvSpPr/>
          <p:nvPr/>
        </p:nvSpPr>
        <p:spPr>
          <a:xfrm>
            <a:off x="214313" y="1428750"/>
            <a:ext cx="8715375" cy="521493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dirty="0"/>
          </a:p>
        </p:txBody>
      </p:sp>
      <p:sp>
        <p:nvSpPr>
          <p:cNvPr id="1027"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de-CH" smtClean="0"/>
          </a:p>
        </p:txBody>
      </p:sp>
      <p:sp>
        <p:nvSpPr>
          <p:cNvPr id="1028"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CH"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97B13062-370C-4811-82CA-69849F6D48AE}" type="datetimeFigureOut">
              <a:rPr lang="de-DE"/>
              <a:pPr>
                <a:defRPr/>
              </a:pPr>
              <a:t>24.09.2014</a:t>
            </a:fld>
            <a:endParaRPr lang="de-CH"/>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de-CH"/>
          </a:p>
        </p:txBody>
      </p:sp>
      <p:pic>
        <p:nvPicPr>
          <p:cNvPr id="1031" name="Picture 3" descr="V:\11_Templates\Printing\Logo\VEV_logo_4C.gif"/>
          <p:cNvPicPr>
            <a:picLocks noChangeAspect="1" noChangeArrowheads="1"/>
          </p:cNvPicPr>
          <p:nvPr/>
        </p:nvPicPr>
        <p:blipFill>
          <a:blip r:embed="rId4" cstate="print"/>
          <a:srcRect/>
          <a:stretch>
            <a:fillRect/>
          </a:stretch>
        </p:blipFill>
        <p:spPr bwMode="auto">
          <a:xfrm>
            <a:off x="7715250" y="6376988"/>
            <a:ext cx="1079500" cy="217487"/>
          </a:xfrm>
          <a:prstGeom prst="rect">
            <a:avLst/>
          </a:prstGeom>
          <a:noFill/>
          <a:ln w="9525">
            <a:noFill/>
            <a:miter lim="800000"/>
            <a:headEnd/>
            <a:tailEnd/>
          </a:ln>
        </p:spPr>
      </p:pic>
      <p:pic>
        <p:nvPicPr>
          <p:cNvPr id="1032" name="Picture 8" descr="BIO_Logo_RGB.jpg"/>
          <p:cNvPicPr>
            <a:picLocks noChangeAspect="1"/>
          </p:cNvPicPr>
          <p:nvPr/>
        </p:nvPicPr>
        <p:blipFill>
          <a:blip r:embed="rId5" cstate="print"/>
          <a:srcRect/>
          <a:stretch>
            <a:fillRect/>
          </a:stretch>
        </p:blipFill>
        <p:spPr bwMode="auto">
          <a:xfrm>
            <a:off x="6980238" y="6380163"/>
            <a:ext cx="714375" cy="2317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97" r:id="rId1"/>
    <p:sldLayoutId id="2147483798" r:id="rId2"/>
  </p:sldLayoutIdLst>
  <p:txStyles>
    <p:titleStyle>
      <a:lvl1pPr algn="l" rtl="0" eaLnBrk="0" fontAlgn="base" hangingPunct="0">
        <a:spcBef>
          <a:spcPct val="0"/>
        </a:spcBef>
        <a:spcAft>
          <a:spcPct val="0"/>
        </a:spcAft>
        <a:defRPr sz="3200" kern="1200">
          <a:solidFill>
            <a:schemeClr val="bg1"/>
          </a:solidFill>
          <a:latin typeface="+mj-lt"/>
          <a:ea typeface="+mj-ea"/>
          <a:cs typeface="+mj-cs"/>
        </a:defRPr>
      </a:lvl1pPr>
      <a:lvl2pPr algn="l" rtl="0" eaLnBrk="0" fontAlgn="base" hangingPunct="0">
        <a:spcBef>
          <a:spcPct val="0"/>
        </a:spcBef>
        <a:spcAft>
          <a:spcPct val="0"/>
        </a:spcAft>
        <a:defRPr sz="3200">
          <a:solidFill>
            <a:schemeClr val="bg1"/>
          </a:solidFill>
          <a:latin typeface="Calibri" pitchFamily="34" charset="0"/>
        </a:defRPr>
      </a:lvl2pPr>
      <a:lvl3pPr algn="l" rtl="0" eaLnBrk="0" fontAlgn="base" hangingPunct="0">
        <a:spcBef>
          <a:spcPct val="0"/>
        </a:spcBef>
        <a:spcAft>
          <a:spcPct val="0"/>
        </a:spcAft>
        <a:defRPr sz="3200">
          <a:solidFill>
            <a:schemeClr val="bg1"/>
          </a:solidFill>
          <a:latin typeface="Calibri" pitchFamily="34" charset="0"/>
        </a:defRPr>
      </a:lvl3pPr>
      <a:lvl4pPr algn="l" rtl="0" eaLnBrk="0" fontAlgn="base" hangingPunct="0">
        <a:spcBef>
          <a:spcPct val="0"/>
        </a:spcBef>
        <a:spcAft>
          <a:spcPct val="0"/>
        </a:spcAft>
        <a:defRPr sz="3200">
          <a:solidFill>
            <a:schemeClr val="bg1"/>
          </a:solidFill>
          <a:latin typeface="Calibri" pitchFamily="34" charset="0"/>
        </a:defRPr>
      </a:lvl4pPr>
      <a:lvl5pPr algn="l" rtl="0" eaLnBrk="0" fontAlgn="base" hangingPunct="0">
        <a:spcBef>
          <a:spcPct val="0"/>
        </a:spcBef>
        <a:spcAft>
          <a:spcPct val="0"/>
        </a:spcAft>
        <a:defRPr sz="3200">
          <a:solidFill>
            <a:schemeClr val="bg1"/>
          </a:solidFill>
          <a:latin typeface="Calibri" pitchFamily="34" charset="0"/>
        </a:defRPr>
      </a:lvl5pPr>
      <a:lvl6pPr marL="457200" algn="l" rtl="0" fontAlgn="base">
        <a:spcBef>
          <a:spcPct val="0"/>
        </a:spcBef>
        <a:spcAft>
          <a:spcPct val="0"/>
        </a:spcAft>
        <a:defRPr sz="3200">
          <a:solidFill>
            <a:schemeClr val="tx1"/>
          </a:solidFill>
          <a:latin typeface="Calibri" pitchFamily="34" charset="0"/>
        </a:defRPr>
      </a:lvl6pPr>
      <a:lvl7pPr marL="914400" algn="l" rtl="0" fontAlgn="base">
        <a:spcBef>
          <a:spcPct val="0"/>
        </a:spcBef>
        <a:spcAft>
          <a:spcPct val="0"/>
        </a:spcAft>
        <a:defRPr sz="3200">
          <a:solidFill>
            <a:schemeClr val="tx1"/>
          </a:solidFill>
          <a:latin typeface="Calibri" pitchFamily="34" charset="0"/>
        </a:defRPr>
      </a:lvl7pPr>
      <a:lvl8pPr marL="1371600" algn="l" rtl="0" fontAlgn="base">
        <a:spcBef>
          <a:spcPct val="0"/>
        </a:spcBef>
        <a:spcAft>
          <a:spcPct val="0"/>
        </a:spcAft>
        <a:defRPr sz="3200">
          <a:solidFill>
            <a:schemeClr val="tx1"/>
          </a:solidFill>
          <a:latin typeface="Calibri" pitchFamily="34" charset="0"/>
        </a:defRPr>
      </a:lvl8pPr>
      <a:lvl9pPr marL="1828800" algn="l" rtl="0" fontAlgn="base">
        <a:spcBef>
          <a:spcPct val="0"/>
        </a:spcBef>
        <a:spcAft>
          <a:spcPct val="0"/>
        </a:spcAft>
        <a:defRPr sz="32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www.biotechgate.com/"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2.jpeg"/><Relationship Id="rId7" Type="http://schemas.openxmlformats.org/officeDocument/2006/relationships/hyperlink" Target="http://www.venturevaluation.com/"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hyperlink" Target="http://www.frenchbiotech.com/" TargetMode="External"/><Relationship Id="rId5" Type="http://schemas.openxmlformats.org/officeDocument/2006/relationships/hyperlink" Target="http://www.biotechgate.com/" TargetMode="External"/><Relationship Id="rId4" Type="http://schemas.openxmlformats.org/officeDocument/2006/relationships/image" Target="../media/image5.jpeg"/><Relationship Id="rId9" Type="http://schemas.openxmlformats.org/officeDocument/2006/relationships/image" Target="../media/image7.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10.jpeg"/></Relationships>
</file>

<file path=ppt/slides/_rels/slide6.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12.jpe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image" Target="../media/image13.gif"/></Relationships>
</file>

<file path=ppt/slides/_rels/slide9.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1" descr="V:\5_Projects\14allbio\Report Layout\Layout Graphik2\Image titlepage\titel_eubericht_rgb.jpg"/>
          <p:cNvPicPr>
            <a:picLocks noChangeAspect="1" noChangeArrowheads="1"/>
          </p:cNvPicPr>
          <p:nvPr/>
        </p:nvPicPr>
        <p:blipFill>
          <a:blip r:embed="rId3" cstate="print">
            <a:clrChange>
              <a:clrFrom>
                <a:srgbClr val="5D6162"/>
              </a:clrFrom>
              <a:clrTo>
                <a:srgbClr val="5D6162">
                  <a:alpha val="0"/>
                </a:srgbClr>
              </a:clrTo>
            </a:clrChange>
            <a:duotone>
              <a:schemeClr val="accent1">
                <a:shade val="45000"/>
                <a:satMod val="135000"/>
              </a:schemeClr>
              <a:prstClr val="white"/>
            </a:duotone>
          </a:blip>
          <a:srcRect t="5028" b="10757"/>
          <a:stretch>
            <a:fillRect/>
          </a:stretch>
        </p:blipFill>
        <p:spPr bwMode="auto">
          <a:xfrm>
            <a:off x="214313" y="214312"/>
            <a:ext cx="8715375" cy="5158903"/>
          </a:xfrm>
          <a:prstGeom prst="rect">
            <a:avLst/>
          </a:prstGeom>
          <a:noFill/>
          <a:ln w="9525">
            <a:noFill/>
            <a:miter lim="800000"/>
            <a:headEnd/>
            <a:tailEnd/>
          </a:ln>
        </p:spPr>
      </p:pic>
      <p:sp>
        <p:nvSpPr>
          <p:cNvPr id="4099" name="Title 1"/>
          <p:cNvSpPr>
            <a:spLocks noGrp="1"/>
          </p:cNvSpPr>
          <p:nvPr>
            <p:ph type="ctrTitle"/>
          </p:nvPr>
        </p:nvSpPr>
        <p:spPr>
          <a:xfrm>
            <a:off x="251520" y="5445224"/>
            <a:ext cx="8215313" cy="1080120"/>
          </a:xfrm>
        </p:spPr>
        <p:txBody>
          <a:bodyPr>
            <a:normAutofit/>
          </a:bodyPr>
          <a:lstStyle/>
          <a:p>
            <a:pPr eaLnBrk="1" hangingPunct="1"/>
            <a:r>
              <a:rPr lang="en-GB" sz="2800" b="1" dirty="0" smtClean="0">
                <a:solidFill>
                  <a:schemeClr val="tx1"/>
                </a:solidFill>
                <a:latin typeface="Blender Pro Bold" pitchFamily="34" charset="0"/>
                <a:cs typeface="Arial" pitchFamily="34" charset="0"/>
              </a:rPr>
              <a:t>The French Life Sciences Trend Analysis 2014</a:t>
            </a:r>
            <a:endParaRPr lang="en-GB" sz="1600" b="1" dirty="0" smtClean="0">
              <a:solidFill>
                <a:schemeClr val="tx1"/>
              </a:solidFill>
              <a:latin typeface="Blender Pro Bold" pitchFamily="34" charset="0"/>
              <a:cs typeface="Arial" pitchFamily="34" charset="0"/>
            </a:endParaRPr>
          </a:p>
        </p:txBody>
      </p:sp>
      <p:pic>
        <p:nvPicPr>
          <p:cNvPr id="7" name="Picture 6"/>
          <p:cNvPicPr>
            <a:picLocks noChangeAspect="1" noChangeArrowheads="1"/>
          </p:cNvPicPr>
          <p:nvPr/>
        </p:nvPicPr>
        <p:blipFill>
          <a:blip r:embed="rId4" cstate="print"/>
          <a:srcRect/>
          <a:stretch>
            <a:fillRect/>
          </a:stretch>
        </p:blipFill>
        <p:spPr bwMode="auto">
          <a:xfrm>
            <a:off x="539552" y="548680"/>
            <a:ext cx="1656184" cy="1099809"/>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normAutofit/>
          </a:bodyPr>
          <a:lstStyle/>
          <a:p>
            <a:r>
              <a:rPr lang="en-GB" sz="2400" b="1" dirty="0" smtClean="0">
                <a:latin typeface="Blender Pro Bold" pitchFamily="34" charset="0"/>
                <a:cs typeface="Arial" pitchFamily="34" charset="0"/>
              </a:rPr>
              <a:t>Products in the Pipeline - Three-year trend</a:t>
            </a:r>
          </a:p>
        </p:txBody>
      </p:sp>
      <p:pic>
        <p:nvPicPr>
          <p:cNvPr id="1026" name="Picture 2"/>
          <p:cNvPicPr>
            <a:picLocks noChangeAspect="1" noChangeArrowheads="1"/>
          </p:cNvPicPr>
          <p:nvPr/>
        </p:nvPicPr>
        <p:blipFill>
          <a:blip r:embed="rId3" cstate="print"/>
          <a:srcRect/>
          <a:stretch>
            <a:fillRect/>
          </a:stretch>
        </p:blipFill>
        <p:spPr bwMode="auto">
          <a:xfrm>
            <a:off x="467544" y="1556792"/>
            <a:ext cx="8352928" cy="4752528"/>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normAutofit/>
          </a:bodyPr>
          <a:lstStyle/>
          <a:p>
            <a:r>
              <a:rPr lang="en-GB" sz="2400" b="1" dirty="0" smtClean="0">
                <a:latin typeface="Blender Pro Bold" pitchFamily="34" charset="0"/>
                <a:cs typeface="Arial" pitchFamily="34" charset="0"/>
              </a:rPr>
              <a:t>Venture Biotech Financing in France - Half-yearly Data</a:t>
            </a:r>
          </a:p>
        </p:txBody>
      </p:sp>
      <p:pic>
        <p:nvPicPr>
          <p:cNvPr id="1027" name="Picture 3"/>
          <p:cNvPicPr>
            <a:picLocks noChangeAspect="1" noChangeArrowheads="1"/>
          </p:cNvPicPr>
          <p:nvPr/>
        </p:nvPicPr>
        <p:blipFill>
          <a:blip r:embed="rId3" cstate="print"/>
          <a:srcRect/>
          <a:stretch>
            <a:fillRect/>
          </a:stretch>
        </p:blipFill>
        <p:spPr bwMode="auto">
          <a:xfrm>
            <a:off x="323528" y="1484784"/>
            <a:ext cx="8419557" cy="4824536"/>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normAutofit/>
          </a:bodyPr>
          <a:lstStyle/>
          <a:p>
            <a:r>
              <a:rPr lang="en-GB" sz="2400" b="1" dirty="0" smtClean="0">
                <a:latin typeface="Blender Pro Bold" pitchFamily="34" charset="0"/>
                <a:cs typeface="Arial" pitchFamily="34" charset="0"/>
              </a:rPr>
              <a:t>Major Financing Rounds (H2 2013 – H1 2014)</a:t>
            </a:r>
          </a:p>
        </p:txBody>
      </p:sp>
      <p:graphicFrame>
        <p:nvGraphicFramePr>
          <p:cNvPr id="6" name="Table 5"/>
          <p:cNvGraphicFramePr>
            <a:graphicFrameLocks noGrp="1"/>
          </p:cNvGraphicFramePr>
          <p:nvPr/>
        </p:nvGraphicFramePr>
        <p:xfrm>
          <a:off x="467544" y="2060850"/>
          <a:ext cx="8064896" cy="3456380"/>
        </p:xfrm>
        <a:graphic>
          <a:graphicData uri="http://schemas.openxmlformats.org/drawingml/2006/table">
            <a:tbl>
              <a:tblPr firstRow="1" bandRow="1">
                <a:tableStyleId>{6E25E649-3F16-4E02-A733-19D2CDBF48F0}</a:tableStyleId>
              </a:tblPr>
              <a:tblGrid>
                <a:gridCol w="1728192"/>
                <a:gridCol w="4583466"/>
                <a:gridCol w="1753238"/>
              </a:tblGrid>
              <a:tr h="727660">
                <a:tc>
                  <a:txBody>
                    <a:bodyPr/>
                    <a:lstStyle/>
                    <a:p>
                      <a:pPr>
                        <a:lnSpc>
                          <a:spcPct val="115000"/>
                        </a:lnSpc>
                        <a:spcAft>
                          <a:spcPts val="0"/>
                        </a:spcAft>
                      </a:pPr>
                      <a:r>
                        <a:rPr lang="en-US" sz="1400" b="1" dirty="0" smtClean="0">
                          <a:solidFill>
                            <a:schemeClr val="tx1"/>
                          </a:solidFill>
                          <a:latin typeface="Blender Pro Medium"/>
                          <a:ea typeface="Calibri"/>
                          <a:cs typeface="Times New Roman"/>
                        </a:rPr>
                        <a:t>Company</a:t>
                      </a:r>
                      <a:endParaRPr lang="en-US" sz="1400" dirty="0">
                        <a:solidFill>
                          <a:schemeClr val="tx1"/>
                        </a:solidFill>
                        <a:latin typeface="Calibri"/>
                        <a:ea typeface="Calibri"/>
                        <a:cs typeface="Times New Roman"/>
                      </a:endParaRPr>
                    </a:p>
                  </a:txBody>
                  <a:tcPr marL="68580" marR="68580" marT="0" marB="0" anchor="ctr"/>
                </a:tc>
                <a:tc>
                  <a:txBody>
                    <a:bodyPr/>
                    <a:lstStyle/>
                    <a:p>
                      <a:pPr algn="ctr">
                        <a:lnSpc>
                          <a:spcPct val="115000"/>
                        </a:lnSpc>
                        <a:spcAft>
                          <a:spcPts val="0"/>
                        </a:spcAft>
                      </a:pPr>
                      <a:r>
                        <a:rPr lang="en-US" sz="1400" b="1" dirty="0">
                          <a:solidFill>
                            <a:schemeClr val="tx1"/>
                          </a:solidFill>
                          <a:latin typeface="Blender Pro Medium"/>
                          <a:ea typeface="Calibri"/>
                          <a:cs typeface="Times New Roman"/>
                        </a:rPr>
                        <a:t>Sector</a:t>
                      </a:r>
                      <a:endParaRPr lang="en-US" sz="1400" dirty="0">
                        <a:solidFill>
                          <a:schemeClr val="tx1"/>
                        </a:solidFill>
                        <a:latin typeface="Calibri"/>
                        <a:ea typeface="Calibri"/>
                        <a:cs typeface="Times New Roman"/>
                      </a:endParaRPr>
                    </a:p>
                  </a:txBody>
                  <a:tcPr marL="68580" marR="68580" marT="0" marB="0" anchor="ctr"/>
                </a:tc>
                <a:tc>
                  <a:txBody>
                    <a:bodyPr/>
                    <a:lstStyle/>
                    <a:p>
                      <a:pPr algn="ctr">
                        <a:lnSpc>
                          <a:spcPct val="115000"/>
                        </a:lnSpc>
                        <a:spcAft>
                          <a:spcPts val="0"/>
                        </a:spcAft>
                      </a:pPr>
                      <a:r>
                        <a:rPr lang="en-US" sz="1400" b="1" dirty="0">
                          <a:solidFill>
                            <a:schemeClr val="tx1"/>
                          </a:solidFill>
                          <a:latin typeface="Blender Pro Medium"/>
                          <a:ea typeface="Calibri"/>
                          <a:cs typeface="Times New Roman"/>
                        </a:rPr>
                        <a:t>USD M</a:t>
                      </a:r>
                      <a:endParaRPr lang="en-US" sz="1400" dirty="0">
                        <a:solidFill>
                          <a:schemeClr val="tx1"/>
                        </a:solidFill>
                        <a:latin typeface="Calibri"/>
                        <a:ea typeface="Calibri"/>
                        <a:cs typeface="Times New Roman"/>
                      </a:endParaRPr>
                    </a:p>
                  </a:txBody>
                  <a:tcPr marL="68580" marR="68580" marT="0" marB="0" anchor="ctr"/>
                </a:tc>
              </a:tr>
              <a:tr h="545744">
                <a:tc>
                  <a:txBody>
                    <a:bodyPr/>
                    <a:lstStyle/>
                    <a:p>
                      <a:pPr>
                        <a:lnSpc>
                          <a:spcPct val="115000"/>
                        </a:lnSpc>
                        <a:spcAft>
                          <a:spcPts val="0"/>
                        </a:spcAft>
                      </a:pPr>
                      <a:r>
                        <a:rPr lang="en-US" sz="1400" kern="1200" dirty="0" smtClean="0">
                          <a:solidFill>
                            <a:schemeClr val="dk1"/>
                          </a:solidFill>
                          <a:latin typeface="Blender Pro Medium"/>
                          <a:ea typeface="Calibri"/>
                          <a:cs typeface="Times New Roman"/>
                        </a:rPr>
                        <a:t>Global </a:t>
                      </a:r>
                      <a:r>
                        <a:rPr lang="en-US" sz="1400" kern="1200" dirty="0" err="1" smtClean="0">
                          <a:solidFill>
                            <a:schemeClr val="dk1"/>
                          </a:solidFill>
                          <a:latin typeface="Blender Pro Medium"/>
                          <a:ea typeface="Calibri"/>
                          <a:cs typeface="Times New Roman"/>
                        </a:rPr>
                        <a:t>Bioenergies</a:t>
                      </a:r>
                      <a:r>
                        <a:rPr lang="en-US" sz="1400" kern="1200" dirty="0" smtClean="0">
                          <a:solidFill>
                            <a:schemeClr val="dk1"/>
                          </a:solidFill>
                          <a:latin typeface="Blender Pro Medium"/>
                          <a:ea typeface="Calibri"/>
                          <a:cs typeface="Times New Roman"/>
                        </a:rPr>
                        <a:t> SA</a:t>
                      </a:r>
                      <a:endParaRPr lang="en-US" sz="1400" kern="1200" dirty="0">
                        <a:solidFill>
                          <a:schemeClr val="dk1"/>
                        </a:solidFill>
                        <a:latin typeface="Blender Pro Medium"/>
                        <a:ea typeface="Calibri"/>
                        <a:cs typeface="Times New Roman"/>
                      </a:endParaRPr>
                    </a:p>
                  </a:txBody>
                  <a:tcPr marL="68580" marR="68580" marT="0" marB="0" anchor="ctr"/>
                </a:tc>
                <a:tc>
                  <a:txBody>
                    <a:bodyPr/>
                    <a:lstStyle/>
                    <a:p>
                      <a:pPr algn="ctr">
                        <a:lnSpc>
                          <a:spcPct val="115000"/>
                        </a:lnSpc>
                        <a:spcAft>
                          <a:spcPts val="0"/>
                        </a:spcAft>
                      </a:pPr>
                      <a:r>
                        <a:rPr lang="en-US" sz="1400" kern="1200" dirty="0" smtClean="0">
                          <a:solidFill>
                            <a:schemeClr val="dk1"/>
                          </a:solidFill>
                          <a:latin typeface="Blender Pro Medium"/>
                          <a:ea typeface="Calibri"/>
                          <a:cs typeface="Times New Roman"/>
                        </a:rPr>
                        <a:t>Biotechnology - other</a:t>
                      </a:r>
                      <a:endParaRPr lang="en-US" sz="1400" kern="1200" dirty="0">
                        <a:solidFill>
                          <a:schemeClr val="dk1"/>
                        </a:solidFill>
                        <a:latin typeface="Blender Pro Medium"/>
                        <a:ea typeface="Calibri"/>
                        <a:cs typeface="Times New Roman"/>
                      </a:endParaRPr>
                    </a:p>
                  </a:txBody>
                  <a:tcPr marL="68580" marR="68580" marT="0" marB="0" anchor="ctr"/>
                </a:tc>
                <a:tc>
                  <a:txBody>
                    <a:bodyPr/>
                    <a:lstStyle/>
                    <a:p>
                      <a:pPr algn="ctr">
                        <a:lnSpc>
                          <a:spcPct val="115000"/>
                        </a:lnSpc>
                        <a:spcAft>
                          <a:spcPts val="0"/>
                        </a:spcAft>
                      </a:pPr>
                      <a:r>
                        <a:rPr lang="en-US" sz="1400" kern="1200" dirty="0" smtClean="0">
                          <a:solidFill>
                            <a:schemeClr val="dk1"/>
                          </a:solidFill>
                          <a:latin typeface="Blender Pro Medium"/>
                          <a:ea typeface="Calibri"/>
                          <a:cs typeface="Times New Roman"/>
                        </a:rPr>
                        <a:t>49.6</a:t>
                      </a:r>
                    </a:p>
                  </a:txBody>
                  <a:tcPr marL="68580" marR="68580" marT="0" marB="0" anchor="ctr"/>
                </a:tc>
              </a:tr>
              <a:tr h="545744">
                <a:tc>
                  <a:txBody>
                    <a:bodyPr/>
                    <a:lstStyle/>
                    <a:p>
                      <a:pPr>
                        <a:lnSpc>
                          <a:spcPct val="115000"/>
                        </a:lnSpc>
                        <a:spcAft>
                          <a:spcPts val="0"/>
                        </a:spcAft>
                      </a:pPr>
                      <a:r>
                        <a:rPr lang="en-US" sz="1400" kern="1200" dirty="0" err="1" smtClean="0">
                          <a:solidFill>
                            <a:schemeClr val="dk1"/>
                          </a:solidFill>
                          <a:latin typeface="Blender Pro Medium"/>
                          <a:ea typeface="Calibri"/>
                          <a:cs typeface="Times New Roman"/>
                        </a:rPr>
                        <a:t>Lysogene</a:t>
                      </a:r>
                      <a:endParaRPr lang="en-US" sz="1400" kern="1200" dirty="0">
                        <a:solidFill>
                          <a:schemeClr val="dk1"/>
                        </a:solidFill>
                        <a:latin typeface="Blender Pro Medium"/>
                        <a:ea typeface="Calibri"/>
                        <a:cs typeface="Times New Roman"/>
                      </a:endParaRPr>
                    </a:p>
                  </a:txBody>
                  <a:tcPr marL="68580" marR="68580" marT="0" marB="0" anchor="ctr"/>
                </a:tc>
                <a:tc>
                  <a:txBody>
                    <a:bodyPr/>
                    <a:lstStyle/>
                    <a:p>
                      <a:pPr algn="ctr">
                        <a:lnSpc>
                          <a:spcPct val="115000"/>
                        </a:lnSpc>
                        <a:spcAft>
                          <a:spcPts val="0"/>
                        </a:spcAft>
                      </a:pPr>
                      <a:r>
                        <a:rPr lang="en-US" sz="1400" kern="1200" dirty="0">
                          <a:solidFill>
                            <a:schemeClr val="dk1"/>
                          </a:solidFill>
                          <a:latin typeface="Blender Pro Medium"/>
                          <a:ea typeface="Calibri"/>
                          <a:cs typeface="Times New Roman"/>
                        </a:rPr>
                        <a:t>Biotech – Therapeutics &amp; Diagnostics</a:t>
                      </a:r>
                    </a:p>
                  </a:txBody>
                  <a:tcPr marL="68580" marR="68580" marT="0" marB="0" anchor="ctr"/>
                </a:tc>
                <a:tc>
                  <a:txBody>
                    <a:bodyPr/>
                    <a:lstStyle/>
                    <a:p>
                      <a:pPr algn="ctr">
                        <a:lnSpc>
                          <a:spcPct val="115000"/>
                        </a:lnSpc>
                        <a:spcAft>
                          <a:spcPts val="0"/>
                        </a:spcAft>
                      </a:pPr>
                      <a:r>
                        <a:rPr lang="en-US" sz="1400" kern="1200" dirty="0" smtClean="0">
                          <a:solidFill>
                            <a:schemeClr val="dk1"/>
                          </a:solidFill>
                          <a:latin typeface="Blender Pro Medium"/>
                          <a:ea typeface="Calibri"/>
                          <a:cs typeface="Times New Roman"/>
                        </a:rPr>
                        <a:t>22.7</a:t>
                      </a:r>
                      <a:endParaRPr lang="en-US" sz="1400" kern="1200" dirty="0">
                        <a:solidFill>
                          <a:schemeClr val="dk1"/>
                        </a:solidFill>
                        <a:latin typeface="Blender Pro Medium"/>
                        <a:ea typeface="Calibri"/>
                        <a:cs typeface="Times New Roman"/>
                      </a:endParaRPr>
                    </a:p>
                  </a:txBody>
                  <a:tcPr marL="68580" marR="68580" marT="0" marB="0" anchor="ctr"/>
                </a:tc>
              </a:tr>
              <a:tr h="545744">
                <a:tc>
                  <a:txBody>
                    <a:bodyPr/>
                    <a:lstStyle/>
                    <a:p>
                      <a:pPr>
                        <a:lnSpc>
                          <a:spcPct val="115000"/>
                        </a:lnSpc>
                        <a:spcAft>
                          <a:spcPts val="0"/>
                        </a:spcAft>
                      </a:pPr>
                      <a:r>
                        <a:rPr lang="en-US" sz="1400" kern="1200" dirty="0" smtClean="0">
                          <a:solidFill>
                            <a:schemeClr val="dk1"/>
                          </a:solidFill>
                          <a:latin typeface="Blender Pro Medium"/>
                          <a:ea typeface="Calibri"/>
                          <a:cs typeface="Times New Roman"/>
                        </a:rPr>
                        <a:t>THERAVECTYS SA</a:t>
                      </a:r>
                      <a:endParaRPr lang="en-US" sz="1400" kern="1200" dirty="0">
                        <a:solidFill>
                          <a:schemeClr val="dk1"/>
                        </a:solidFill>
                        <a:latin typeface="Blender Pro Medium"/>
                        <a:ea typeface="Calibri"/>
                        <a:cs typeface="Times New Roman"/>
                      </a:endParaRPr>
                    </a:p>
                  </a:txBody>
                  <a:tcPr marL="68580" marR="68580" marT="0" marB="0" anchor="ctr"/>
                </a:tc>
                <a:tc>
                  <a:txBody>
                    <a:bodyPr/>
                    <a:lstStyle/>
                    <a:p>
                      <a:pPr algn="ctr">
                        <a:lnSpc>
                          <a:spcPct val="115000"/>
                        </a:lnSpc>
                        <a:spcAft>
                          <a:spcPts val="0"/>
                        </a:spcAft>
                      </a:pPr>
                      <a:r>
                        <a:rPr lang="en-US" sz="1400" kern="1200" dirty="0" smtClean="0">
                          <a:solidFill>
                            <a:schemeClr val="dk1"/>
                          </a:solidFill>
                          <a:latin typeface="Blender Pro Medium"/>
                          <a:ea typeface="Calibri"/>
                          <a:cs typeface="Times New Roman"/>
                        </a:rPr>
                        <a:t>Biotech – Therapeutics &amp; Diagnostics</a:t>
                      </a:r>
                      <a:endParaRPr lang="en-US" sz="1400" kern="1200" dirty="0">
                        <a:solidFill>
                          <a:schemeClr val="dk1"/>
                        </a:solidFill>
                        <a:latin typeface="Blender Pro Medium"/>
                        <a:ea typeface="Calibri"/>
                        <a:cs typeface="Times New Roman"/>
                      </a:endParaRPr>
                    </a:p>
                  </a:txBody>
                  <a:tcPr marL="68580" marR="68580" marT="0" marB="0" anchor="ctr"/>
                </a:tc>
                <a:tc>
                  <a:txBody>
                    <a:bodyPr/>
                    <a:lstStyle/>
                    <a:p>
                      <a:pPr algn="ctr">
                        <a:lnSpc>
                          <a:spcPct val="115000"/>
                        </a:lnSpc>
                        <a:spcAft>
                          <a:spcPts val="0"/>
                        </a:spcAft>
                      </a:pPr>
                      <a:r>
                        <a:rPr lang="en-US" sz="1400" kern="1200" dirty="0" smtClean="0">
                          <a:solidFill>
                            <a:schemeClr val="dk1"/>
                          </a:solidFill>
                          <a:latin typeface="Blender Pro Medium"/>
                          <a:ea typeface="Calibri"/>
                          <a:cs typeface="Times New Roman"/>
                        </a:rPr>
                        <a:t>20</a:t>
                      </a:r>
                      <a:endParaRPr lang="en-US" sz="1400" kern="1200" dirty="0">
                        <a:solidFill>
                          <a:schemeClr val="dk1"/>
                        </a:solidFill>
                        <a:latin typeface="Blender Pro Medium"/>
                        <a:ea typeface="Calibri"/>
                        <a:cs typeface="Times New Roman"/>
                      </a:endParaRPr>
                    </a:p>
                  </a:txBody>
                  <a:tcPr marL="68580" marR="68580" marT="0" marB="0" anchor="ctr"/>
                </a:tc>
              </a:tr>
              <a:tr h="545744">
                <a:tc>
                  <a:txBody>
                    <a:bodyPr/>
                    <a:lstStyle/>
                    <a:p>
                      <a:pPr>
                        <a:lnSpc>
                          <a:spcPct val="115000"/>
                        </a:lnSpc>
                        <a:spcAft>
                          <a:spcPts val="0"/>
                        </a:spcAft>
                      </a:pPr>
                      <a:r>
                        <a:rPr lang="en-US" sz="1400" kern="1200" dirty="0" err="1" smtClean="0">
                          <a:solidFill>
                            <a:schemeClr val="dk1"/>
                          </a:solidFill>
                          <a:latin typeface="Blender Pro Medium"/>
                          <a:ea typeface="Calibri"/>
                          <a:cs typeface="Times New Roman"/>
                        </a:rPr>
                        <a:t>AAVLife</a:t>
                      </a:r>
                      <a:endParaRPr lang="en-US" sz="1400" kern="1200" dirty="0">
                        <a:solidFill>
                          <a:schemeClr val="dk1"/>
                        </a:solidFill>
                        <a:latin typeface="Blender Pro Medium"/>
                        <a:ea typeface="Calibri"/>
                        <a:cs typeface="Times New Roman"/>
                      </a:endParaRPr>
                    </a:p>
                  </a:txBody>
                  <a:tcPr marL="68580" marR="68580" marT="0" marB="0" anchor="ctr"/>
                </a:tc>
                <a:tc>
                  <a:txBody>
                    <a:bodyPr/>
                    <a:lstStyle/>
                    <a:p>
                      <a:pPr algn="ctr">
                        <a:lnSpc>
                          <a:spcPct val="115000"/>
                        </a:lnSpc>
                        <a:spcAft>
                          <a:spcPts val="0"/>
                        </a:spcAft>
                      </a:pPr>
                      <a:r>
                        <a:rPr lang="en-US" sz="1400" kern="1200" dirty="0" smtClean="0">
                          <a:solidFill>
                            <a:schemeClr val="dk1"/>
                          </a:solidFill>
                          <a:latin typeface="Blender Pro Medium"/>
                          <a:ea typeface="Calibri"/>
                          <a:cs typeface="Times New Roman"/>
                        </a:rPr>
                        <a:t>Biotech – Therapeutics &amp; Diagnostics</a:t>
                      </a:r>
                      <a:endParaRPr lang="en-US" sz="1400" kern="1200" dirty="0">
                        <a:solidFill>
                          <a:schemeClr val="dk1"/>
                        </a:solidFill>
                        <a:latin typeface="Blender Pro Medium"/>
                        <a:ea typeface="Calibri"/>
                        <a:cs typeface="Times New Roman"/>
                      </a:endParaRPr>
                    </a:p>
                  </a:txBody>
                  <a:tcPr marL="68580" marR="68580" marT="0" marB="0" anchor="ctr"/>
                </a:tc>
                <a:tc>
                  <a:txBody>
                    <a:bodyPr/>
                    <a:lstStyle/>
                    <a:p>
                      <a:pPr algn="ctr">
                        <a:lnSpc>
                          <a:spcPct val="115000"/>
                        </a:lnSpc>
                        <a:spcAft>
                          <a:spcPts val="0"/>
                        </a:spcAft>
                      </a:pPr>
                      <a:r>
                        <a:rPr lang="en-US" sz="1400" kern="1200" dirty="0" smtClean="0">
                          <a:solidFill>
                            <a:schemeClr val="dk1"/>
                          </a:solidFill>
                          <a:latin typeface="Blender Pro Medium"/>
                          <a:ea typeface="Calibri"/>
                          <a:cs typeface="Times New Roman"/>
                        </a:rPr>
                        <a:t>12</a:t>
                      </a:r>
                      <a:endParaRPr lang="en-US" sz="1400" kern="1200" dirty="0">
                        <a:solidFill>
                          <a:schemeClr val="dk1"/>
                        </a:solidFill>
                        <a:latin typeface="Blender Pro Medium"/>
                        <a:ea typeface="Calibri"/>
                        <a:cs typeface="Times New Roman"/>
                      </a:endParaRPr>
                    </a:p>
                  </a:txBody>
                  <a:tcPr marL="68580" marR="68580" marT="0" marB="0" anchor="ctr"/>
                </a:tc>
              </a:tr>
              <a:tr h="545744">
                <a:tc>
                  <a:txBody>
                    <a:bodyPr/>
                    <a:lstStyle/>
                    <a:p>
                      <a:pPr>
                        <a:lnSpc>
                          <a:spcPct val="115000"/>
                        </a:lnSpc>
                        <a:spcAft>
                          <a:spcPts val="0"/>
                        </a:spcAft>
                      </a:pPr>
                      <a:r>
                        <a:rPr lang="en-US" sz="1400" kern="1200" dirty="0" err="1" smtClean="0">
                          <a:solidFill>
                            <a:schemeClr val="dk1"/>
                          </a:solidFill>
                          <a:latin typeface="Blender Pro Medium"/>
                          <a:ea typeface="Calibri"/>
                          <a:cs typeface="Times New Roman"/>
                        </a:rPr>
                        <a:t>Enterome</a:t>
                      </a:r>
                      <a:endParaRPr lang="en-US" sz="1400" kern="1200" dirty="0">
                        <a:solidFill>
                          <a:schemeClr val="dk1"/>
                        </a:solidFill>
                        <a:latin typeface="Blender Pro Medium"/>
                        <a:ea typeface="Calibri"/>
                        <a:cs typeface="Times New Roman"/>
                      </a:endParaRPr>
                    </a:p>
                  </a:txBody>
                  <a:tcPr marL="68580" marR="68580" marT="0" marB="0" anchor="ctr"/>
                </a:tc>
                <a:tc>
                  <a:txBody>
                    <a:bodyPr/>
                    <a:lstStyle/>
                    <a:p>
                      <a:pPr algn="ctr">
                        <a:lnSpc>
                          <a:spcPct val="115000"/>
                        </a:lnSpc>
                        <a:spcAft>
                          <a:spcPts val="0"/>
                        </a:spcAft>
                      </a:pPr>
                      <a:r>
                        <a:rPr lang="en-US" sz="1400" kern="1200" dirty="0" smtClean="0">
                          <a:solidFill>
                            <a:schemeClr val="dk1"/>
                          </a:solidFill>
                          <a:latin typeface="Blender Pro Medium"/>
                          <a:ea typeface="Calibri"/>
                          <a:cs typeface="Times New Roman"/>
                        </a:rPr>
                        <a:t>Biotechnology - R&amp;D Services</a:t>
                      </a:r>
                      <a:endParaRPr lang="en-US" sz="1400" kern="1200" dirty="0">
                        <a:solidFill>
                          <a:schemeClr val="dk1"/>
                        </a:solidFill>
                        <a:latin typeface="Blender Pro Medium"/>
                        <a:ea typeface="Calibri"/>
                        <a:cs typeface="Times New Roman"/>
                      </a:endParaRPr>
                    </a:p>
                  </a:txBody>
                  <a:tcPr marL="68580" marR="68580" marT="0" marB="0" anchor="ctr"/>
                </a:tc>
                <a:tc>
                  <a:txBody>
                    <a:bodyPr/>
                    <a:lstStyle/>
                    <a:p>
                      <a:pPr algn="ctr">
                        <a:lnSpc>
                          <a:spcPct val="115000"/>
                        </a:lnSpc>
                        <a:spcAft>
                          <a:spcPts val="0"/>
                        </a:spcAft>
                      </a:pPr>
                      <a:r>
                        <a:rPr lang="en-US" sz="1400" kern="1200" dirty="0" smtClean="0">
                          <a:solidFill>
                            <a:schemeClr val="dk1"/>
                          </a:solidFill>
                          <a:latin typeface="Blender Pro Medium"/>
                          <a:ea typeface="Calibri"/>
                          <a:cs typeface="Times New Roman"/>
                        </a:rPr>
                        <a:t>10</a:t>
                      </a:r>
                      <a:endParaRPr lang="en-US" sz="1400" kern="1200" dirty="0">
                        <a:solidFill>
                          <a:schemeClr val="dk1"/>
                        </a:solidFill>
                        <a:latin typeface="Blender Pro Medium"/>
                        <a:ea typeface="Calibri"/>
                        <a:cs typeface="Times New Roman"/>
                      </a:endParaRPr>
                    </a:p>
                  </a:txBody>
                  <a:tcPr marL="68580" marR="68580" marT="0" marB="0" anchor="ctr"/>
                </a:tc>
              </a:tr>
            </a:tbl>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normAutofit/>
          </a:bodyPr>
          <a:lstStyle/>
          <a:p>
            <a:r>
              <a:rPr lang="en-GB" sz="2400" b="1" dirty="0" smtClean="0">
                <a:latin typeface="Blender Pro Bold" pitchFamily="34" charset="0"/>
                <a:cs typeface="Arial" pitchFamily="34" charset="0"/>
              </a:rPr>
              <a:t>About Biotechgate</a:t>
            </a:r>
          </a:p>
        </p:txBody>
      </p:sp>
      <p:sp>
        <p:nvSpPr>
          <p:cNvPr id="15363" name="TextBox 2"/>
          <p:cNvSpPr txBox="1">
            <a:spLocks noChangeArrowheads="1"/>
          </p:cNvSpPr>
          <p:nvPr/>
        </p:nvSpPr>
        <p:spPr bwMode="auto">
          <a:xfrm>
            <a:off x="500063" y="1928813"/>
            <a:ext cx="8072437" cy="2585323"/>
          </a:xfrm>
          <a:prstGeom prst="rect">
            <a:avLst/>
          </a:prstGeom>
          <a:noFill/>
          <a:ln w="9525">
            <a:noFill/>
            <a:miter lim="800000"/>
            <a:headEnd/>
            <a:tailEnd/>
          </a:ln>
        </p:spPr>
        <p:txBody>
          <a:bodyPr>
            <a:spAutoFit/>
          </a:bodyPr>
          <a:lstStyle/>
          <a:p>
            <a:r>
              <a:rPr lang="en-GB" sz="1600" dirty="0">
                <a:latin typeface="Blender Pro Bold" pitchFamily="34" charset="0"/>
                <a:cs typeface="Arial" pitchFamily="34" charset="0"/>
              </a:rPr>
              <a:t>Biotechgate contains </a:t>
            </a:r>
            <a:r>
              <a:rPr lang="en-US" sz="1600" dirty="0">
                <a:latin typeface="Blender Pro Bold" pitchFamily="34" charset="0"/>
                <a:cs typeface="Arial" pitchFamily="34" charset="0"/>
              </a:rPr>
              <a:t>over </a:t>
            </a:r>
            <a:r>
              <a:rPr lang="en-US" sz="1600" dirty="0" smtClean="0">
                <a:latin typeface="Blender Pro Bold" pitchFamily="34" charset="0"/>
                <a:cs typeface="Arial" pitchFamily="34" charset="0"/>
              </a:rPr>
              <a:t>30’000 </a:t>
            </a:r>
            <a:r>
              <a:rPr lang="en-US" sz="1600" dirty="0">
                <a:latin typeface="Blender Pro Bold" pitchFamily="34" charset="0"/>
                <a:cs typeface="Arial" pitchFamily="34" charset="0"/>
              </a:rPr>
              <a:t>high quality company profiles which include company descriptions, contact information, product pipeline information, financing rounds and management details. Profiles are regularly updated by the companies themselves, as well as by an experienced database team, to ensure the accuracy and relevance of </a:t>
            </a:r>
            <a:r>
              <a:rPr lang="en-GB" sz="1600" dirty="0">
                <a:latin typeface="Blender Pro Bold" pitchFamily="34" charset="0"/>
                <a:cs typeface="Arial" pitchFamily="34" charset="0"/>
              </a:rPr>
              <a:t>the data. </a:t>
            </a:r>
          </a:p>
          <a:p>
            <a:endParaRPr lang="en-GB" sz="1600" dirty="0">
              <a:latin typeface="Blender Pro Bold" pitchFamily="34" charset="0"/>
              <a:cs typeface="Arial" pitchFamily="34" charset="0"/>
            </a:endParaRPr>
          </a:p>
          <a:p>
            <a:endParaRPr lang="en-GB" sz="1600" dirty="0">
              <a:latin typeface="Blender Pro Bold" pitchFamily="34" charset="0"/>
              <a:cs typeface="Arial" pitchFamily="34" charset="0"/>
            </a:endParaRPr>
          </a:p>
          <a:p>
            <a:endParaRPr lang="en-GB" sz="1600" dirty="0">
              <a:latin typeface="Blender Pro Bold" pitchFamily="34" charset="0"/>
              <a:cs typeface="Arial" pitchFamily="34" charset="0"/>
            </a:endParaRPr>
          </a:p>
          <a:p>
            <a:r>
              <a:rPr lang="en-GB" sz="1600" dirty="0">
                <a:latin typeface="Blender Pro Bold" pitchFamily="34" charset="0"/>
                <a:cs typeface="Arial" pitchFamily="34" charset="0"/>
              </a:rPr>
              <a:t>To register for free or learn more about the different subscription options, please visit </a:t>
            </a:r>
            <a:r>
              <a:rPr lang="en-GB" sz="1600" dirty="0">
                <a:latin typeface="Blender Pro Bold" pitchFamily="34" charset="0"/>
                <a:cs typeface="Arial" pitchFamily="34" charset="0"/>
                <a:hlinkClick r:id="rId3"/>
              </a:rPr>
              <a:t>www.biotechgate.com</a:t>
            </a:r>
            <a:r>
              <a:rPr lang="en-GB" sz="1600" dirty="0">
                <a:latin typeface="Blender Pro Bold" pitchFamily="34" charset="0"/>
                <a:cs typeface="Arial" pitchFamily="34" charset="0"/>
              </a:rPr>
              <a:t>. </a:t>
            </a:r>
          </a:p>
          <a:p>
            <a:endParaRPr lang="en-GB" dirty="0">
              <a:latin typeface="Blender Pro Book"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normAutofit/>
          </a:bodyPr>
          <a:lstStyle/>
          <a:p>
            <a:r>
              <a:rPr lang="en-GB" sz="2400" b="1" dirty="0" smtClean="0">
                <a:latin typeface="Blender Pro Bold" pitchFamily="34" charset="0"/>
                <a:cs typeface="Arial" pitchFamily="34" charset="0"/>
              </a:rPr>
              <a:t>Terms of Use</a:t>
            </a:r>
          </a:p>
        </p:txBody>
      </p:sp>
      <p:sp>
        <p:nvSpPr>
          <p:cNvPr id="16387" name="Text Box 8"/>
          <p:cNvSpPr txBox="1">
            <a:spLocks noChangeArrowheads="1"/>
          </p:cNvSpPr>
          <p:nvPr/>
        </p:nvSpPr>
        <p:spPr bwMode="auto">
          <a:xfrm>
            <a:off x="428625" y="1643063"/>
            <a:ext cx="8358188" cy="3600986"/>
          </a:xfrm>
          <a:prstGeom prst="rect">
            <a:avLst/>
          </a:prstGeom>
          <a:noFill/>
          <a:ln w="9525">
            <a:noFill/>
            <a:miter lim="800000"/>
            <a:headEnd/>
            <a:tailEnd/>
          </a:ln>
        </p:spPr>
        <p:txBody>
          <a:bodyPr>
            <a:spAutoFit/>
          </a:bodyPr>
          <a:lstStyle/>
          <a:p>
            <a:r>
              <a:rPr lang="en-CA" sz="1600" dirty="0">
                <a:latin typeface="Blender Pro Bold" pitchFamily="34" charset="0"/>
                <a:cs typeface="Arial" pitchFamily="34" charset="0"/>
              </a:rPr>
              <a:t>The </a:t>
            </a:r>
            <a:r>
              <a:rPr lang="en-CA" sz="1600" dirty="0" smtClean="0">
                <a:latin typeface="Blender Pro Bold" pitchFamily="34" charset="0"/>
                <a:cs typeface="Arial" pitchFamily="34" charset="0"/>
              </a:rPr>
              <a:t>“French Life </a:t>
            </a:r>
            <a:r>
              <a:rPr lang="en-CA" sz="1600" dirty="0">
                <a:latin typeface="Blender Pro Bold" pitchFamily="34" charset="0"/>
                <a:cs typeface="Arial" pitchFamily="34" charset="0"/>
              </a:rPr>
              <a:t>Sciences </a:t>
            </a:r>
            <a:r>
              <a:rPr lang="en-CA" sz="1600" dirty="0" smtClean="0">
                <a:latin typeface="Blender Pro Bold" pitchFamily="34" charset="0"/>
                <a:cs typeface="Arial" pitchFamily="34" charset="0"/>
              </a:rPr>
              <a:t>Trend Analysis” </a:t>
            </a:r>
            <a:r>
              <a:rPr lang="en-CA" sz="1600" dirty="0">
                <a:latin typeface="Blender Pro Bold" pitchFamily="34" charset="0"/>
                <a:cs typeface="Arial" pitchFamily="34" charset="0"/>
              </a:rPr>
              <a:t>is based on data entered in the Biotechgate Database available at www.biotechgate.com. The statistics and graphs in this presentation are based on figures and information entered in this database and we do not guarantee any accuracy hereof.</a:t>
            </a:r>
          </a:p>
          <a:p>
            <a:endParaRPr lang="en-CA" sz="1600" dirty="0">
              <a:latin typeface="Blender Pro Bold" pitchFamily="34" charset="0"/>
              <a:cs typeface="Arial" pitchFamily="34" charset="0"/>
            </a:endParaRPr>
          </a:p>
          <a:p>
            <a:r>
              <a:rPr lang="en-CA" sz="1600" dirty="0">
                <a:latin typeface="Blender Pro Bold" pitchFamily="34" charset="0"/>
                <a:cs typeface="Arial" pitchFamily="34" charset="0"/>
              </a:rPr>
              <a:t>The use of the figures and graphs provided in this report is free of charge for any presentations as long as www.biotechgate.com is clearly cited as the source. For all other uses please contact us for terms and conditions.</a:t>
            </a:r>
            <a:br>
              <a:rPr lang="en-CA" sz="1600" dirty="0">
                <a:latin typeface="Blender Pro Bold" pitchFamily="34" charset="0"/>
                <a:cs typeface="Arial" pitchFamily="34" charset="0"/>
              </a:rPr>
            </a:br>
            <a:r>
              <a:rPr lang="en-CA" sz="1600" dirty="0">
                <a:latin typeface="Blender Pro Bold" pitchFamily="34" charset="0"/>
                <a:cs typeface="Arial" pitchFamily="34" charset="0"/>
              </a:rPr>
              <a:t/>
            </a:r>
            <a:br>
              <a:rPr lang="en-CA" sz="1600" dirty="0">
                <a:latin typeface="Blender Pro Bold" pitchFamily="34" charset="0"/>
                <a:cs typeface="Arial" pitchFamily="34" charset="0"/>
              </a:rPr>
            </a:br>
            <a:r>
              <a:rPr lang="en-CA" sz="1600" dirty="0">
                <a:latin typeface="Blender Pro Bold" pitchFamily="34" charset="0"/>
                <a:cs typeface="Arial" pitchFamily="34" charset="0"/>
              </a:rPr>
              <a:t>Biotechgate</a:t>
            </a:r>
            <a:br>
              <a:rPr lang="en-CA" sz="1600" dirty="0">
                <a:latin typeface="Blender Pro Bold" pitchFamily="34" charset="0"/>
                <a:cs typeface="Arial" pitchFamily="34" charset="0"/>
              </a:rPr>
            </a:br>
            <a:r>
              <a:rPr lang="en-CA" sz="1600" dirty="0">
                <a:latin typeface="Blender Pro Bold" pitchFamily="34" charset="0"/>
                <a:cs typeface="Arial" pitchFamily="34" charset="0"/>
              </a:rPr>
              <a:t>c/o Venture Valuation VV AG</a:t>
            </a:r>
            <a:br>
              <a:rPr lang="en-CA" sz="1600" dirty="0">
                <a:latin typeface="Blender Pro Bold" pitchFamily="34" charset="0"/>
                <a:cs typeface="Arial" pitchFamily="34" charset="0"/>
              </a:rPr>
            </a:br>
            <a:r>
              <a:rPr lang="en-CA" sz="1600" dirty="0" err="1">
                <a:latin typeface="Blender Pro Bold" pitchFamily="34" charset="0"/>
                <a:cs typeface="Arial" pitchFamily="34" charset="0"/>
              </a:rPr>
              <a:t>Kasernenstrasse</a:t>
            </a:r>
            <a:r>
              <a:rPr lang="en-CA" sz="1600" dirty="0">
                <a:latin typeface="Blender Pro Bold" pitchFamily="34" charset="0"/>
                <a:cs typeface="Arial" pitchFamily="34" charset="0"/>
              </a:rPr>
              <a:t> 11			+41 (43) 321 86 60</a:t>
            </a:r>
          </a:p>
          <a:p>
            <a:r>
              <a:rPr lang="en-CA" sz="1600" dirty="0">
                <a:latin typeface="Blender Pro Bold" pitchFamily="34" charset="0"/>
                <a:cs typeface="Arial" pitchFamily="34" charset="0"/>
              </a:rPr>
              <a:t>8004 Zurich			info@venturevaluation.com</a:t>
            </a:r>
          </a:p>
          <a:p>
            <a:r>
              <a:rPr lang="en-CA" sz="1600" dirty="0">
                <a:latin typeface="Blender Pro Bold" pitchFamily="34" charset="0"/>
                <a:cs typeface="Arial" pitchFamily="34" charset="0"/>
              </a:rPr>
              <a:t>Switzerland			www.venturevaluation.com</a:t>
            </a:r>
            <a:r>
              <a:rPr lang="en-CA" dirty="0">
                <a:latin typeface="Blender Pro Bold" pitchFamily="34" charset="0"/>
              </a:rPr>
              <a: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normAutofit/>
          </a:bodyPr>
          <a:lstStyle/>
          <a:p>
            <a:r>
              <a:rPr lang="en-GB" sz="2400" b="1" dirty="0" smtClean="0">
                <a:latin typeface="Blender Pro Bold" pitchFamily="34" charset="0"/>
                <a:cs typeface="Arial" pitchFamily="34" charset="0"/>
              </a:rPr>
              <a:t>About Us</a:t>
            </a:r>
          </a:p>
        </p:txBody>
      </p:sp>
      <p:pic>
        <p:nvPicPr>
          <p:cNvPr id="5123" name="Picture 8" descr="BIO_Logo_RGB.jpg"/>
          <p:cNvPicPr>
            <a:picLocks noChangeAspect="1"/>
          </p:cNvPicPr>
          <p:nvPr/>
        </p:nvPicPr>
        <p:blipFill>
          <a:blip r:embed="rId3" cstate="print"/>
          <a:srcRect/>
          <a:stretch>
            <a:fillRect/>
          </a:stretch>
        </p:blipFill>
        <p:spPr bwMode="auto">
          <a:xfrm>
            <a:off x="500063" y="1785938"/>
            <a:ext cx="1762125" cy="571500"/>
          </a:xfrm>
          <a:prstGeom prst="rect">
            <a:avLst/>
          </a:prstGeom>
          <a:noFill/>
          <a:ln w="9525">
            <a:noFill/>
            <a:miter lim="800000"/>
            <a:headEnd/>
            <a:tailEnd/>
          </a:ln>
        </p:spPr>
      </p:pic>
      <p:pic>
        <p:nvPicPr>
          <p:cNvPr id="5124" name="Picture 4" descr="VEV_logo_4C-small.jpg"/>
          <p:cNvPicPr>
            <a:picLocks noChangeAspect="1"/>
          </p:cNvPicPr>
          <p:nvPr/>
        </p:nvPicPr>
        <p:blipFill>
          <a:blip r:embed="rId4" cstate="print"/>
          <a:srcRect/>
          <a:stretch>
            <a:fillRect/>
          </a:stretch>
        </p:blipFill>
        <p:spPr bwMode="auto">
          <a:xfrm>
            <a:off x="357188" y="5440363"/>
            <a:ext cx="2071687" cy="417512"/>
          </a:xfrm>
          <a:prstGeom prst="rect">
            <a:avLst/>
          </a:prstGeom>
          <a:noFill/>
          <a:ln w="9525">
            <a:noFill/>
            <a:miter lim="800000"/>
            <a:headEnd/>
            <a:tailEnd/>
          </a:ln>
        </p:spPr>
      </p:pic>
      <p:sp>
        <p:nvSpPr>
          <p:cNvPr id="5125" name="TextBox 2"/>
          <p:cNvSpPr txBox="1">
            <a:spLocks noChangeArrowheads="1"/>
          </p:cNvSpPr>
          <p:nvPr/>
        </p:nvSpPr>
        <p:spPr bwMode="auto">
          <a:xfrm>
            <a:off x="2500313" y="1579563"/>
            <a:ext cx="6108700" cy="4308872"/>
          </a:xfrm>
          <a:prstGeom prst="rect">
            <a:avLst/>
          </a:prstGeom>
          <a:noFill/>
          <a:ln w="9525">
            <a:noFill/>
            <a:miter lim="800000"/>
            <a:headEnd/>
            <a:tailEnd/>
          </a:ln>
        </p:spPr>
        <p:txBody>
          <a:bodyPr>
            <a:spAutoFit/>
          </a:bodyPr>
          <a:lstStyle/>
          <a:p>
            <a:r>
              <a:rPr lang="en-US" sz="1600" dirty="0">
                <a:latin typeface="Blender Pro Bold" pitchFamily="34" charset="0"/>
              </a:rPr>
              <a:t>The following statistical information has been obtained from </a:t>
            </a:r>
            <a:r>
              <a:rPr lang="en-US" sz="1600" dirty="0" err="1">
                <a:latin typeface="Blender Pro Bold" pitchFamily="34" charset="0"/>
              </a:rPr>
              <a:t>Biotechgate</a:t>
            </a:r>
            <a:r>
              <a:rPr lang="en-US" sz="1600" dirty="0">
                <a:latin typeface="Blender Pro Bold" pitchFamily="34" charset="0"/>
              </a:rPr>
              <a:t>. </a:t>
            </a:r>
            <a:r>
              <a:rPr lang="en-US" sz="1600" dirty="0" err="1">
                <a:latin typeface="Blender Pro Bold" pitchFamily="34" charset="0"/>
              </a:rPr>
              <a:t>Biotechgate</a:t>
            </a:r>
            <a:r>
              <a:rPr lang="en-US" sz="1600" dirty="0">
                <a:latin typeface="Blender Pro Bold" pitchFamily="34" charset="0"/>
              </a:rPr>
              <a:t> is a global, comprehensive, Life Sciences </a:t>
            </a:r>
            <a:r>
              <a:rPr lang="en-GB" sz="1600" dirty="0">
                <a:latin typeface="Blender Pro Bold" pitchFamily="34" charset="0"/>
              </a:rPr>
              <a:t>database encompassing the Biotechnology,</a:t>
            </a:r>
          </a:p>
          <a:p>
            <a:r>
              <a:rPr lang="en-US" sz="1600" dirty="0">
                <a:latin typeface="Blender Pro Bold" pitchFamily="34" charset="0"/>
              </a:rPr>
              <a:t>Pharmaceutical and Medical Device industries. </a:t>
            </a:r>
            <a:r>
              <a:rPr lang="en-US" sz="1600" dirty="0">
                <a:latin typeface="Blender Pro Bold" pitchFamily="34" charset="0"/>
                <a:hlinkClick r:id="rId5"/>
              </a:rPr>
              <a:t>www.biotechgate.com</a:t>
            </a:r>
            <a:endParaRPr lang="en-US" sz="1600" dirty="0">
              <a:latin typeface="Blender Pro Bold" pitchFamily="34" charset="0"/>
            </a:endParaRPr>
          </a:p>
          <a:p>
            <a:endParaRPr lang="en-US" sz="1600" dirty="0">
              <a:latin typeface="Blender Pro Bold" pitchFamily="34" charset="0"/>
            </a:endParaRPr>
          </a:p>
          <a:p>
            <a:r>
              <a:rPr lang="en-CA" sz="1600" dirty="0">
                <a:latin typeface="Blender Pro Bold" pitchFamily="34" charset="0"/>
              </a:rPr>
              <a:t>The French Biotech Database is a part of the global </a:t>
            </a:r>
            <a:r>
              <a:rPr lang="en-CA" sz="1600" dirty="0" err="1">
                <a:latin typeface="Blender Pro Bold" pitchFamily="34" charset="0"/>
              </a:rPr>
              <a:t>Biotechgate</a:t>
            </a:r>
            <a:r>
              <a:rPr lang="en-CA" sz="1600" dirty="0">
                <a:latin typeface="Blender Pro Bold" pitchFamily="34" charset="0"/>
              </a:rPr>
              <a:t> and is brought to you in partnership with APIM - the Lille </a:t>
            </a:r>
            <a:r>
              <a:rPr lang="en-CA" sz="1600" dirty="0" err="1">
                <a:latin typeface="Blender Pro Bold" pitchFamily="34" charset="0"/>
              </a:rPr>
              <a:t>Métropole</a:t>
            </a:r>
            <a:r>
              <a:rPr lang="en-CA" sz="1600" dirty="0">
                <a:latin typeface="Blender Pro Bold" pitchFamily="34" charset="0"/>
              </a:rPr>
              <a:t> Development Agency; assisting companies to establish and grow </a:t>
            </a:r>
            <a:r>
              <a:rPr lang="en-CA" sz="1600" dirty="0" smtClean="0">
                <a:latin typeface="Blender Pro Bold" pitchFamily="34" charset="0"/>
              </a:rPr>
              <a:t>their </a:t>
            </a:r>
            <a:r>
              <a:rPr lang="en-CA" sz="1600" dirty="0">
                <a:latin typeface="Blender Pro Bold" pitchFamily="34" charset="0"/>
              </a:rPr>
              <a:t>Business in France from Lille.</a:t>
            </a:r>
          </a:p>
          <a:p>
            <a:r>
              <a:rPr lang="en-US" sz="1600" dirty="0">
                <a:latin typeface="Blender Pro Bold" pitchFamily="34" charset="0"/>
              </a:rPr>
              <a:t> </a:t>
            </a:r>
            <a:r>
              <a:rPr lang="en-US" sz="1600" dirty="0">
                <a:latin typeface="Blender Pro Bold" pitchFamily="34" charset="0"/>
                <a:hlinkClick r:id="rId6"/>
              </a:rPr>
              <a:t>www.frenchbiotech.com</a:t>
            </a:r>
            <a:r>
              <a:rPr lang="en-US" sz="1600" dirty="0">
                <a:latin typeface="Blender Pro Bold" pitchFamily="34" charset="0"/>
              </a:rPr>
              <a:t> </a:t>
            </a:r>
          </a:p>
          <a:p>
            <a:endParaRPr lang="en-US" sz="1600" dirty="0">
              <a:latin typeface="Blender Pro Bold" pitchFamily="34" charset="0"/>
            </a:endParaRPr>
          </a:p>
          <a:p>
            <a:r>
              <a:rPr lang="en-US" sz="1600" dirty="0" err="1">
                <a:latin typeface="Blender Pro Bold" pitchFamily="34" charset="0"/>
              </a:rPr>
              <a:t>Biotechgate</a:t>
            </a:r>
            <a:r>
              <a:rPr lang="en-US" sz="1600" dirty="0">
                <a:latin typeface="Blender Pro Bold" pitchFamily="34" charset="0"/>
              </a:rPr>
              <a:t> is owned and operated by Venture Valuation AG, a Zurich based company specializing in independent assessment and valuation of technology-driven companies in high growth industries, such as the Life Sciences (Biotech, </a:t>
            </a:r>
            <a:r>
              <a:rPr lang="en-US" sz="1600" dirty="0" err="1">
                <a:latin typeface="Blender Pro Bold" pitchFamily="34" charset="0"/>
              </a:rPr>
              <a:t>Pharma</a:t>
            </a:r>
            <a:r>
              <a:rPr lang="en-US" sz="1600" dirty="0">
                <a:latin typeface="Blender Pro Bold" pitchFamily="34" charset="0"/>
              </a:rPr>
              <a:t>, </a:t>
            </a:r>
            <a:r>
              <a:rPr lang="en-US" sz="1600" dirty="0" err="1">
                <a:latin typeface="Blender Pro Bold" pitchFamily="34" charset="0"/>
              </a:rPr>
              <a:t>Medtech</a:t>
            </a:r>
            <a:r>
              <a:rPr lang="en-US" sz="1600" dirty="0">
                <a:latin typeface="Blender Pro Bold" pitchFamily="34" charset="0"/>
              </a:rPr>
              <a:t>), ICT, high-tech, Nanotech, </a:t>
            </a:r>
            <a:r>
              <a:rPr lang="en-US" sz="1600" dirty="0" err="1">
                <a:latin typeface="Blender Pro Bold" pitchFamily="34" charset="0"/>
              </a:rPr>
              <a:t>Cleantech</a:t>
            </a:r>
            <a:r>
              <a:rPr lang="en-US" sz="1600" dirty="0">
                <a:latin typeface="Blender Pro Bold" pitchFamily="34" charset="0"/>
              </a:rPr>
              <a:t> and Renewable energy.  </a:t>
            </a:r>
            <a:r>
              <a:rPr lang="en-US" sz="1600" dirty="0">
                <a:latin typeface="Blender Pro Bold" pitchFamily="34" charset="0"/>
                <a:hlinkClick r:id="rId7"/>
              </a:rPr>
              <a:t>www.venturevaluation.com</a:t>
            </a:r>
            <a:r>
              <a:rPr lang="en-US" sz="1600" dirty="0">
                <a:latin typeface="Blender Pro Bold" pitchFamily="34" charset="0"/>
              </a:rPr>
              <a:t> </a:t>
            </a:r>
          </a:p>
          <a:p>
            <a:endParaRPr lang="en-GB" dirty="0">
              <a:latin typeface="Blender Pro Book" pitchFamily="34" charset="0"/>
            </a:endParaRPr>
          </a:p>
        </p:txBody>
      </p:sp>
      <p:pic>
        <p:nvPicPr>
          <p:cNvPr id="5126" name="Picture 6"/>
          <p:cNvPicPr>
            <a:picLocks noChangeAspect="1" noChangeArrowheads="1"/>
          </p:cNvPicPr>
          <p:nvPr/>
        </p:nvPicPr>
        <p:blipFill>
          <a:blip r:embed="rId8" cstate="print"/>
          <a:srcRect/>
          <a:stretch>
            <a:fillRect/>
          </a:stretch>
        </p:blipFill>
        <p:spPr bwMode="auto">
          <a:xfrm>
            <a:off x="661988" y="3833813"/>
            <a:ext cx="1409700" cy="1381125"/>
          </a:xfrm>
          <a:prstGeom prst="rect">
            <a:avLst/>
          </a:prstGeom>
          <a:noFill/>
          <a:ln w="9525">
            <a:noFill/>
            <a:miter lim="800000"/>
            <a:headEnd/>
            <a:tailEnd/>
          </a:ln>
        </p:spPr>
      </p:pic>
      <p:pic>
        <p:nvPicPr>
          <p:cNvPr id="5127" name="Picture 8" descr="Alsace BioValley logo"/>
          <p:cNvPicPr>
            <a:picLocks noChangeAspect="1" noChangeArrowheads="1"/>
          </p:cNvPicPr>
          <p:nvPr/>
        </p:nvPicPr>
        <p:blipFill>
          <a:blip r:embed="rId9" cstate="print"/>
          <a:srcRect/>
          <a:stretch>
            <a:fillRect/>
          </a:stretch>
        </p:blipFill>
        <p:spPr bwMode="auto">
          <a:xfrm>
            <a:off x="857250" y="2690813"/>
            <a:ext cx="1009650" cy="952500"/>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normAutofit/>
          </a:bodyPr>
          <a:lstStyle/>
          <a:p>
            <a:r>
              <a:rPr lang="en-GB" sz="2400" b="1" dirty="0" smtClean="0">
                <a:latin typeface="Blender Pro Bold" pitchFamily="34" charset="0"/>
                <a:cs typeface="Arial" pitchFamily="34" charset="0"/>
              </a:rPr>
              <a:t>Overview of the French Life-sciences Industry</a:t>
            </a:r>
          </a:p>
        </p:txBody>
      </p:sp>
      <p:graphicFrame>
        <p:nvGraphicFramePr>
          <p:cNvPr id="4" name="Table 3"/>
          <p:cNvGraphicFramePr>
            <a:graphicFrameLocks noGrp="1"/>
          </p:cNvGraphicFramePr>
          <p:nvPr/>
        </p:nvGraphicFramePr>
        <p:xfrm>
          <a:off x="251520" y="1484783"/>
          <a:ext cx="8640960" cy="4752529"/>
        </p:xfrm>
        <a:graphic>
          <a:graphicData uri="http://schemas.openxmlformats.org/drawingml/2006/table">
            <a:tbl>
              <a:tblPr firstRow="1" bandRow="1">
                <a:tableStyleId>{6E25E649-3F16-4E02-A733-19D2CDBF48F0}</a:tableStyleId>
              </a:tblPr>
              <a:tblGrid>
                <a:gridCol w="6250182"/>
                <a:gridCol w="2390778"/>
              </a:tblGrid>
              <a:tr h="392751">
                <a:tc gridSpan="2">
                  <a:txBody>
                    <a:bodyPr/>
                    <a:lstStyle/>
                    <a:p>
                      <a:pPr algn="l">
                        <a:lnSpc>
                          <a:spcPct val="115000"/>
                        </a:lnSpc>
                        <a:spcAft>
                          <a:spcPts val="0"/>
                        </a:spcAft>
                      </a:pPr>
                      <a:r>
                        <a:rPr lang="en-US" sz="1800" kern="1200" dirty="0" smtClean="0">
                          <a:solidFill>
                            <a:schemeClr val="dk1"/>
                          </a:solidFill>
                          <a:latin typeface="Blender Pro Medium"/>
                          <a:ea typeface="Calibri"/>
                          <a:cs typeface="Times New Roman"/>
                        </a:rPr>
                        <a:t>2014 </a:t>
                      </a:r>
                      <a:r>
                        <a:rPr lang="en-US" sz="1800" kern="1200" dirty="0">
                          <a:solidFill>
                            <a:schemeClr val="dk1"/>
                          </a:solidFill>
                          <a:latin typeface="Blender Pro Medium"/>
                          <a:ea typeface="Calibri"/>
                          <a:cs typeface="Times New Roman"/>
                        </a:rPr>
                        <a:t>Statistics</a:t>
                      </a:r>
                    </a:p>
                  </a:txBody>
                  <a:tcPr marL="68580" marR="68580" marT="0" marB="0"/>
                </a:tc>
                <a:tc hMerge="1">
                  <a:txBody>
                    <a:bodyPr/>
                    <a:lstStyle/>
                    <a:p>
                      <a:pPr algn="ctr">
                        <a:lnSpc>
                          <a:spcPct val="115000"/>
                        </a:lnSpc>
                        <a:spcAft>
                          <a:spcPts val="0"/>
                        </a:spcAft>
                      </a:pPr>
                      <a:endParaRPr lang="en-US" sz="1800" dirty="0">
                        <a:solidFill>
                          <a:schemeClr val="tx1"/>
                        </a:solidFill>
                        <a:latin typeface="Blender Pro Bold" pitchFamily="34" charset="0"/>
                        <a:ea typeface="Calibri"/>
                        <a:cs typeface="Times New Roman"/>
                      </a:endParaRPr>
                    </a:p>
                  </a:txBody>
                  <a:tcPr marL="68580" marR="68580" marT="0" marB="0" anchor="ctr"/>
                </a:tc>
              </a:tr>
              <a:tr h="392751">
                <a:tc>
                  <a:txBody>
                    <a:bodyPr/>
                    <a:lstStyle/>
                    <a:p>
                      <a:pPr algn="l">
                        <a:lnSpc>
                          <a:spcPct val="115000"/>
                        </a:lnSpc>
                        <a:spcAft>
                          <a:spcPts val="0"/>
                        </a:spcAft>
                      </a:pPr>
                      <a:r>
                        <a:rPr lang="en-US" sz="1400" kern="1200" dirty="0" smtClean="0">
                          <a:solidFill>
                            <a:schemeClr val="dk1"/>
                          </a:solidFill>
                          <a:latin typeface="Blender Pro Medium"/>
                          <a:ea typeface="Calibri"/>
                          <a:cs typeface="Times New Roman"/>
                        </a:rPr>
                        <a:t>Number of</a:t>
                      </a:r>
                      <a:r>
                        <a:rPr lang="en-US" sz="1400" kern="1200" baseline="0" dirty="0" smtClean="0">
                          <a:solidFill>
                            <a:schemeClr val="dk1"/>
                          </a:solidFill>
                          <a:latin typeface="Blender Pro Medium"/>
                          <a:ea typeface="Calibri"/>
                          <a:cs typeface="Times New Roman"/>
                        </a:rPr>
                        <a:t> </a:t>
                      </a:r>
                      <a:r>
                        <a:rPr lang="en-US" sz="1400" kern="1200" dirty="0" smtClean="0">
                          <a:solidFill>
                            <a:schemeClr val="dk1"/>
                          </a:solidFill>
                          <a:latin typeface="Blender Pro Medium"/>
                          <a:ea typeface="Calibri"/>
                          <a:cs typeface="Times New Roman"/>
                        </a:rPr>
                        <a:t>Biotech </a:t>
                      </a:r>
                      <a:r>
                        <a:rPr lang="en-US" sz="1400" kern="1200" dirty="0">
                          <a:solidFill>
                            <a:schemeClr val="dk1"/>
                          </a:solidFill>
                          <a:latin typeface="Blender Pro Medium"/>
                          <a:ea typeface="Calibri"/>
                          <a:cs typeface="Times New Roman"/>
                        </a:rPr>
                        <a:t>Companies</a:t>
                      </a:r>
                    </a:p>
                  </a:txBody>
                  <a:tcPr marL="68580" marR="68580" marT="0" marB="0" anchor="ctr"/>
                </a:tc>
                <a:tc>
                  <a:txBody>
                    <a:bodyPr/>
                    <a:lstStyle/>
                    <a:p>
                      <a:pPr marL="0" algn="ctr" defTabSz="914400" rtl="0" eaLnBrk="1" latinLnBrk="0" hangingPunct="1">
                        <a:lnSpc>
                          <a:spcPct val="115000"/>
                        </a:lnSpc>
                        <a:spcAft>
                          <a:spcPts val="0"/>
                        </a:spcAft>
                      </a:pPr>
                      <a:r>
                        <a:rPr lang="en-GB" sz="1400" kern="1200" dirty="0" smtClean="0">
                          <a:solidFill>
                            <a:schemeClr val="dk1"/>
                          </a:solidFill>
                          <a:latin typeface="Blender Pro Medium"/>
                          <a:ea typeface="Calibri"/>
                          <a:cs typeface="Times New Roman"/>
                        </a:rPr>
                        <a:t>625</a:t>
                      </a:r>
                      <a:endParaRPr lang="en-GB" sz="1400" kern="1200" dirty="0">
                        <a:solidFill>
                          <a:schemeClr val="dk1"/>
                        </a:solidFill>
                        <a:latin typeface="Blender Pro Medium"/>
                        <a:ea typeface="Calibri"/>
                        <a:cs typeface="Times New Roman"/>
                      </a:endParaRPr>
                    </a:p>
                  </a:txBody>
                  <a:tcPr marL="68580" marR="68580" marT="0" marB="0" anchor="ctr"/>
                </a:tc>
              </a:tr>
              <a:tr h="392751">
                <a:tc>
                  <a:txBody>
                    <a:bodyPr/>
                    <a:lstStyle/>
                    <a:p>
                      <a:pPr algn="l">
                        <a:lnSpc>
                          <a:spcPct val="115000"/>
                        </a:lnSpc>
                        <a:spcAft>
                          <a:spcPts val="0"/>
                        </a:spcAft>
                      </a:pPr>
                      <a:r>
                        <a:rPr lang="en-US" sz="1400" kern="1200" dirty="0" smtClean="0">
                          <a:solidFill>
                            <a:schemeClr val="dk1"/>
                          </a:solidFill>
                          <a:latin typeface="Blender Pro Medium"/>
                          <a:ea typeface="Calibri"/>
                          <a:cs typeface="Times New Roman"/>
                        </a:rPr>
                        <a:t>Number of</a:t>
                      </a:r>
                      <a:r>
                        <a:rPr lang="en-US" sz="1400" kern="1200" baseline="0" dirty="0" smtClean="0">
                          <a:solidFill>
                            <a:schemeClr val="dk1"/>
                          </a:solidFill>
                          <a:latin typeface="Blender Pro Medium"/>
                          <a:ea typeface="Calibri"/>
                          <a:cs typeface="Times New Roman"/>
                        </a:rPr>
                        <a:t> </a:t>
                      </a:r>
                      <a:r>
                        <a:rPr lang="en-US" sz="1400" kern="1200" dirty="0" err="1" smtClean="0">
                          <a:solidFill>
                            <a:schemeClr val="dk1"/>
                          </a:solidFill>
                          <a:latin typeface="Blender Pro Medium"/>
                          <a:ea typeface="Calibri"/>
                          <a:cs typeface="Times New Roman"/>
                        </a:rPr>
                        <a:t>Medtech</a:t>
                      </a:r>
                      <a:r>
                        <a:rPr lang="en-US" sz="1400" kern="1200" dirty="0" smtClean="0">
                          <a:solidFill>
                            <a:schemeClr val="dk1"/>
                          </a:solidFill>
                          <a:latin typeface="Blender Pro Medium"/>
                          <a:ea typeface="Calibri"/>
                          <a:cs typeface="Times New Roman"/>
                        </a:rPr>
                        <a:t> companies</a:t>
                      </a:r>
                      <a:endParaRPr lang="en-US" sz="1400" kern="1200" dirty="0">
                        <a:solidFill>
                          <a:schemeClr val="dk1"/>
                        </a:solidFill>
                        <a:latin typeface="Blender Pro Medium"/>
                        <a:ea typeface="Calibri"/>
                        <a:cs typeface="Times New Roman"/>
                      </a:endParaRPr>
                    </a:p>
                  </a:txBody>
                  <a:tcPr marL="68580" marR="68580" marT="0" marB="0" anchor="ctr"/>
                </a:tc>
                <a:tc>
                  <a:txBody>
                    <a:bodyPr/>
                    <a:lstStyle/>
                    <a:p>
                      <a:pPr marL="0" algn="ctr" defTabSz="914400" rtl="0" eaLnBrk="1" latinLnBrk="0" hangingPunct="1">
                        <a:lnSpc>
                          <a:spcPct val="115000"/>
                        </a:lnSpc>
                        <a:spcAft>
                          <a:spcPts val="0"/>
                        </a:spcAft>
                      </a:pPr>
                      <a:r>
                        <a:rPr lang="en-GB" sz="1400" kern="1200" dirty="0" smtClean="0">
                          <a:solidFill>
                            <a:schemeClr val="dk1"/>
                          </a:solidFill>
                          <a:latin typeface="Blender Pro Medium"/>
                          <a:ea typeface="Calibri"/>
                          <a:cs typeface="Times New Roman"/>
                        </a:rPr>
                        <a:t>123</a:t>
                      </a:r>
                      <a:endParaRPr lang="en-GB" sz="1400" kern="1200" dirty="0">
                        <a:solidFill>
                          <a:schemeClr val="dk1"/>
                        </a:solidFill>
                        <a:latin typeface="Blender Pro Medium"/>
                        <a:ea typeface="Calibri"/>
                        <a:cs typeface="Times New Roman"/>
                      </a:endParaRPr>
                    </a:p>
                  </a:txBody>
                  <a:tcPr marL="68580" marR="68580" marT="0" marB="0" anchor="ctr"/>
                </a:tc>
              </a:tr>
              <a:tr h="392751">
                <a:tc>
                  <a:txBody>
                    <a:bodyPr/>
                    <a:lstStyle/>
                    <a:p>
                      <a:pPr algn="l">
                        <a:lnSpc>
                          <a:spcPct val="115000"/>
                        </a:lnSpc>
                        <a:spcAft>
                          <a:spcPts val="0"/>
                        </a:spcAft>
                      </a:pPr>
                      <a:r>
                        <a:rPr lang="en-US" sz="1400" kern="1200" dirty="0" smtClean="0">
                          <a:solidFill>
                            <a:schemeClr val="dk1"/>
                          </a:solidFill>
                          <a:latin typeface="Blender Pro Medium"/>
                          <a:ea typeface="Calibri"/>
                          <a:cs typeface="Times New Roman"/>
                        </a:rPr>
                        <a:t>Number of</a:t>
                      </a:r>
                      <a:r>
                        <a:rPr lang="en-US" sz="1400" kern="1200" baseline="0" dirty="0" smtClean="0">
                          <a:solidFill>
                            <a:schemeClr val="dk1"/>
                          </a:solidFill>
                          <a:latin typeface="Blender Pro Medium"/>
                          <a:ea typeface="Calibri"/>
                          <a:cs typeface="Times New Roman"/>
                        </a:rPr>
                        <a:t> </a:t>
                      </a:r>
                      <a:r>
                        <a:rPr lang="en-US" sz="1400" kern="1200" dirty="0" err="1" smtClean="0">
                          <a:solidFill>
                            <a:schemeClr val="dk1"/>
                          </a:solidFill>
                          <a:latin typeface="Blender Pro Medium"/>
                          <a:ea typeface="Calibri"/>
                          <a:cs typeface="Times New Roman"/>
                        </a:rPr>
                        <a:t>Pharma</a:t>
                      </a:r>
                      <a:r>
                        <a:rPr lang="en-US" sz="1400" kern="1200" dirty="0" smtClean="0">
                          <a:solidFill>
                            <a:schemeClr val="dk1"/>
                          </a:solidFill>
                          <a:latin typeface="Blender Pro Medium"/>
                          <a:ea typeface="Calibri"/>
                          <a:cs typeface="Times New Roman"/>
                        </a:rPr>
                        <a:t> companies</a:t>
                      </a:r>
                      <a:endParaRPr lang="en-US" sz="1400" kern="1200" dirty="0">
                        <a:solidFill>
                          <a:schemeClr val="dk1"/>
                        </a:solidFill>
                        <a:latin typeface="Blender Pro Medium"/>
                        <a:ea typeface="Calibri"/>
                        <a:cs typeface="Times New Roman"/>
                      </a:endParaRPr>
                    </a:p>
                  </a:txBody>
                  <a:tcPr marL="68580" marR="68580" marT="0" marB="0" anchor="ctr"/>
                </a:tc>
                <a:tc>
                  <a:txBody>
                    <a:bodyPr/>
                    <a:lstStyle/>
                    <a:p>
                      <a:pPr marL="0" algn="ctr" defTabSz="914400" rtl="0" eaLnBrk="1" latinLnBrk="0" hangingPunct="1">
                        <a:lnSpc>
                          <a:spcPct val="115000"/>
                        </a:lnSpc>
                        <a:spcAft>
                          <a:spcPts val="0"/>
                        </a:spcAft>
                      </a:pPr>
                      <a:r>
                        <a:rPr lang="en-GB" sz="1400" kern="1200" dirty="0" smtClean="0">
                          <a:solidFill>
                            <a:schemeClr val="dk1"/>
                          </a:solidFill>
                          <a:latin typeface="Blender Pro Medium"/>
                          <a:ea typeface="Calibri"/>
                          <a:cs typeface="Times New Roman"/>
                        </a:rPr>
                        <a:t>67</a:t>
                      </a:r>
                      <a:endParaRPr lang="en-GB" sz="1400" kern="1200" dirty="0">
                        <a:solidFill>
                          <a:schemeClr val="dk1"/>
                        </a:solidFill>
                        <a:latin typeface="Blender Pro Medium"/>
                        <a:ea typeface="Calibri"/>
                        <a:cs typeface="Times New Roman"/>
                      </a:endParaRPr>
                    </a:p>
                  </a:txBody>
                  <a:tcPr marL="68580" marR="68580" marT="0" marB="0" anchor="ctr"/>
                </a:tc>
              </a:tr>
              <a:tr h="392751">
                <a:tc>
                  <a:txBody>
                    <a:bodyPr/>
                    <a:lstStyle/>
                    <a:p>
                      <a:pPr algn="l">
                        <a:lnSpc>
                          <a:spcPct val="115000"/>
                        </a:lnSpc>
                        <a:spcAft>
                          <a:spcPts val="0"/>
                        </a:spcAft>
                      </a:pPr>
                      <a:r>
                        <a:rPr lang="en-US" sz="1400" kern="1200" dirty="0" smtClean="0">
                          <a:solidFill>
                            <a:schemeClr val="dk1"/>
                          </a:solidFill>
                          <a:latin typeface="Blender Pro Medium"/>
                          <a:ea typeface="Calibri"/>
                          <a:cs typeface="Times New Roman"/>
                        </a:rPr>
                        <a:t>Number of</a:t>
                      </a:r>
                      <a:r>
                        <a:rPr lang="en-US" sz="1400" kern="1200" baseline="0" dirty="0" smtClean="0">
                          <a:solidFill>
                            <a:schemeClr val="dk1"/>
                          </a:solidFill>
                          <a:latin typeface="Blender Pro Medium"/>
                          <a:ea typeface="Calibri"/>
                          <a:cs typeface="Times New Roman"/>
                        </a:rPr>
                        <a:t> </a:t>
                      </a:r>
                      <a:r>
                        <a:rPr lang="en-US" sz="1400" kern="1200" dirty="0" smtClean="0">
                          <a:solidFill>
                            <a:schemeClr val="dk1"/>
                          </a:solidFill>
                          <a:latin typeface="Blender Pro Medium"/>
                          <a:ea typeface="Calibri"/>
                          <a:cs typeface="Times New Roman"/>
                        </a:rPr>
                        <a:t>Investor companies</a:t>
                      </a:r>
                      <a:endParaRPr lang="en-US" sz="1400" kern="1200" dirty="0">
                        <a:solidFill>
                          <a:schemeClr val="dk1"/>
                        </a:solidFill>
                        <a:latin typeface="Blender Pro Medium"/>
                        <a:ea typeface="Calibri"/>
                        <a:cs typeface="Times New Roman"/>
                      </a:endParaRPr>
                    </a:p>
                  </a:txBody>
                  <a:tcPr marL="68580" marR="68580" marT="0" marB="0" anchor="ctr"/>
                </a:tc>
                <a:tc>
                  <a:txBody>
                    <a:bodyPr/>
                    <a:lstStyle/>
                    <a:p>
                      <a:pPr marL="0" algn="ctr" defTabSz="914400" rtl="0" eaLnBrk="1" latinLnBrk="0" hangingPunct="1">
                        <a:lnSpc>
                          <a:spcPct val="115000"/>
                        </a:lnSpc>
                        <a:spcAft>
                          <a:spcPts val="0"/>
                        </a:spcAft>
                      </a:pPr>
                      <a:r>
                        <a:rPr lang="en-GB" sz="1400" kern="1200" dirty="0" smtClean="0">
                          <a:solidFill>
                            <a:schemeClr val="dk1"/>
                          </a:solidFill>
                          <a:latin typeface="Blender Pro Medium"/>
                          <a:ea typeface="Calibri"/>
                          <a:cs typeface="Times New Roman"/>
                        </a:rPr>
                        <a:t>25</a:t>
                      </a:r>
                      <a:endParaRPr lang="en-GB" sz="1400" kern="1200" dirty="0">
                        <a:solidFill>
                          <a:schemeClr val="dk1"/>
                        </a:solidFill>
                        <a:latin typeface="Blender Pro Medium"/>
                        <a:ea typeface="Calibri"/>
                        <a:cs typeface="Times New Roman"/>
                      </a:endParaRPr>
                    </a:p>
                  </a:txBody>
                  <a:tcPr marL="68580" marR="68580" marT="0" marB="0" anchor="ctr"/>
                </a:tc>
              </a:tr>
              <a:tr h="392751">
                <a:tc>
                  <a:txBody>
                    <a:bodyPr/>
                    <a:lstStyle/>
                    <a:p>
                      <a:pPr algn="l">
                        <a:lnSpc>
                          <a:spcPct val="115000"/>
                        </a:lnSpc>
                        <a:spcAft>
                          <a:spcPts val="0"/>
                        </a:spcAft>
                      </a:pPr>
                      <a:r>
                        <a:rPr lang="en-US" sz="1400" kern="1200" dirty="0" smtClean="0">
                          <a:solidFill>
                            <a:schemeClr val="dk1"/>
                          </a:solidFill>
                          <a:latin typeface="Blender Pro Medium"/>
                          <a:ea typeface="Calibri"/>
                          <a:cs typeface="Times New Roman"/>
                        </a:rPr>
                        <a:t>Number of</a:t>
                      </a:r>
                      <a:r>
                        <a:rPr lang="en-US" sz="1400" kern="1200" baseline="0" dirty="0" smtClean="0">
                          <a:solidFill>
                            <a:schemeClr val="dk1"/>
                          </a:solidFill>
                          <a:latin typeface="Blender Pro Medium"/>
                          <a:ea typeface="Calibri"/>
                          <a:cs typeface="Times New Roman"/>
                        </a:rPr>
                        <a:t> </a:t>
                      </a:r>
                      <a:r>
                        <a:rPr lang="en-US" sz="1400" kern="1200" dirty="0" smtClean="0">
                          <a:solidFill>
                            <a:schemeClr val="dk1"/>
                          </a:solidFill>
                          <a:latin typeface="Blender Pro Medium"/>
                          <a:ea typeface="Calibri"/>
                          <a:cs typeface="Times New Roman"/>
                        </a:rPr>
                        <a:t>Public  / Non-Profit Organizations / Medical Facilities</a:t>
                      </a:r>
                      <a:endParaRPr lang="en-US" sz="1400" kern="1200" dirty="0">
                        <a:solidFill>
                          <a:schemeClr val="dk1"/>
                        </a:solidFill>
                        <a:latin typeface="Blender Pro Medium"/>
                        <a:ea typeface="Calibri"/>
                        <a:cs typeface="Times New Roman"/>
                      </a:endParaRPr>
                    </a:p>
                  </a:txBody>
                  <a:tcPr marL="68580" marR="68580" marT="0" marB="0" anchor="ctr"/>
                </a:tc>
                <a:tc>
                  <a:txBody>
                    <a:bodyPr/>
                    <a:lstStyle/>
                    <a:p>
                      <a:pPr marL="0" algn="ctr" defTabSz="914400" rtl="0" eaLnBrk="1" latinLnBrk="0" hangingPunct="1">
                        <a:lnSpc>
                          <a:spcPct val="115000"/>
                        </a:lnSpc>
                        <a:spcAft>
                          <a:spcPts val="0"/>
                        </a:spcAft>
                      </a:pPr>
                      <a:r>
                        <a:rPr lang="en-GB" sz="1400" kern="1200" dirty="0" smtClean="0">
                          <a:solidFill>
                            <a:schemeClr val="dk1"/>
                          </a:solidFill>
                          <a:latin typeface="Blender Pro Medium"/>
                          <a:ea typeface="Calibri"/>
                          <a:cs typeface="Times New Roman"/>
                        </a:rPr>
                        <a:t>537</a:t>
                      </a:r>
                      <a:endParaRPr lang="en-GB" sz="1400" kern="1200" dirty="0">
                        <a:solidFill>
                          <a:schemeClr val="dk1"/>
                        </a:solidFill>
                        <a:latin typeface="Blender Pro Medium"/>
                        <a:ea typeface="Calibri"/>
                        <a:cs typeface="Times New Roman"/>
                      </a:endParaRPr>
                    </a:p>
                  </a:txBody>
                  <a:tcPr marL="68580" marR="68580" marT="0" marB="0" anchor="ctr"/>
                </a:tc>
              </a:tr>
              <a:tr h="392751">
                <a:tc>
                  <a:txBody>
                    <a:bodyPr/>
                    <a:lstStyle/>
                    <a:p>
                      <a:pPr algn="l">
                        <a:lnSpc>
                          <a:spcPct val="115000"/>
                        </a:lnSpc>
                        <a:spcAft>
                          <a:spcPts val="0"/>
                        </a:spcAft>
                      </a:pPr>
                      <a:r>
                        <a:rPr lang="en-US" sz="1400" kern="1200" dirty="0" smtClean="0">
                          <a:solidFill>
                            <a:schemeClr val="dk1"/>
                          </a:solidFill>
                          <a:latin typeface="Blender Pro Medium"/>
                          <a:ea typeface="Calibri"/>
                          <a:cs typeface="Times New Roman"/>
                        </a:rPr>
                        <a:t>Other Life sciences companies</a:t>
                      </a:r>
                      <a:endParaRPr lang="en-US" sz="1400" kern="1200" dirty="0">
                        <a:solidFill>
                          <a:schemeClr val="dk1"/>
                        </a:solidFill>
                        <a:latin typeface="Blender Pro Medium"/>
                        <a:ea typeface="Calibri"/>
                        <a:cs typeface="Times New Roman"/>
                      </a:endParaRPr>
                    </a:p>
                  </a:txBody>
                  <a:tcPr marL="68580" marR="68580" marT="0" marB="0" anchor="ctr"/>
                </a:tc>
                <a:tc>
                  <a:txBody>
                    <a:bodyPr/>
                    <a:lstStyle/>
                    <a:p>
                      <a:pPr marL="0" algn="ctr" defTabSz="914400" rtl="0" eaLnBrk="1" latinLnBrk="0" hangingPunct="1">
                        <a:lnSpc>
                          <a:spcPct val="115000"/>
                        </a:lnSpc>
                        <a:spcAft>
                          <a:spcPts val="0"/>
                        </a:spcAft>
                      </a:pPr>
                      <a:r>
                        <a:rPr lang="en-GB" sz="1400" kern="1200" dirty="0" smtClean="0">
                          <a:solidFill>
                            <a:schemeClr val="dk1"/>
                          </a:solidFill>
                          <a:latin typeface="Blender Pro Medium"/>
                          <a:ea typeface="Calibri"/>
                          <a:cs typeface="Times New Roman"/>
                        </a:rPr>
                        <a:t>399</a:t>
                      </a:r>
                      <a:endParaRPr lang="en-GB" sz="1400" kern="1200" dirty="0">
                        <a:solidFill>
                          <a:schemeClr val="dk1"/>
                        </a:solidFill>
                        <a:latin typeface="Blender Pro Medium"/>
                        <a:ea typeface="Calibri"/>
                        <a:cs typeface="Times New Roman"/>
                      </a:endParaRPr>
                    </a:p>
                  </a:txBody>
                  <a:tcPr marL="68580" marR="68580" marT="0" marB="0" anchor="ctr"/>
                </a:tc>
              </a:tr>
              <a:tr h="392751">
                <a:tc>
                  <a:txBody>
                    <a:bodyPr/>
                    <a:lstStyle/>
                    <a:p>
                      <a:pPr algn="l">
                        <a:lnSpc>
                          <a:spcPct val="115000"/>
                        </a:lnSpc>
                        <a:spcAft>
                          <a:spcPts val="0"/>
                        </a:spcAft>
                      </a:pPr>
                      <a:r>
                        <a:rPr lang="en-US" sz="1400" kern="1200" dirty="0">
                          <a:solidFill>
                            <a:schemeClr val="dk1"/>
                          </a:solidFill>
                          <a:latin typeface="Blender Pro Medium"/>
                          <a:ea typeface="Calibri"/>
                          <a:cs typeface="Times New Roman"/>
                        </a:rPr>
                        <a:t>Percentage of Publicly Owned Companies</a:t>
                      </a:r>
                    </a:p>
                  </a:txBody>
                  <a:tcPr marL="68580" marR="68580" marT="0" marB="0" anchor="ctr"/>
                </a:tc>
                <a:tc>
                  <a:txBody>
                    <a:bodyPr/>
                    <a:lstStyle/>
                    <a:p>
                      <a:pPr marL="0" algn="ctr" defTabSz="914400" rtl="0" eaLnBrk="1" latinLnBrk="0" hangingPunct="1">
                        <a:lnSpc>
                          <a:spcPct val="115000"/>
                        </a:lnSpc>
                        <a:spcAft>
                          <a:spcPts val="0"/>
                        </a:spcAft>
                      </a:pPr>
                      <a:r>
                        <a:rPr lang="en-GB" sz="1400" kern="1200" dirty="0" smtClean="0">
                          <a:solidFill>
                            <a:schemeClr val="dk1"/>
                          </a:solidFill>
                          <a:latin typeface="Blender Pro Medium"/>
                          <a:ea typeface="Calibri"/>
                          <a:cs typeface="Times New Roman"/>
                        </a:rPr>
                        <a:t>4%</a:t>
                      </a:r>
                      <a:endParaRPr lang="en-GB" sz="1400" kern="1200" dirty="0">
                        <a:solidFill>
                          <a:schemeClr val="dk1"/>
                        </a:solidFill>
                        <a:latin typeface="Blender Pro Medium"/>
                        <a:ea typeface="Calibri"/>
                        <a:cs typeface="Times New Roman"/>
                      </a:endParaRPr>
                    </a:p>
                  </a:txBody>
                  <a:tcPr marL="68580" marR="68580" marT="0" marB="0" anchor="ctr"/>
                </a:tc>
              </a:tr>
              <a:tr h="392751">
                <a:tc>
                  <a:txBody>
                    <a:bodyPr/>
                    <a:lstStyle/>
                    <a:p>
                      <a:pPr algn="l">
                        <a:lnSpc>
                          <a:spcPct val="115000"/>
                        </a:lnSpc>
                        <a:spcAft>
                          <a:spcPts val="0"/>
                        </a:spcAft>
                        <a:tabLst>
                          <a:tab pos="828675" algn="l"/>
                        </a:tabLst>
                      </a:pPr>
                      <a:r>
                        <a:rPr lang="en-US" sz="1400" kern="1200" dirty="0" smtClean="0">
                          <a:solidFill>
                            <a:schemeClr val="dk1"/>
                          </a:solidFill>
                          <a:latin typeface="Blender Pro Medium"/>
                          <a:ea typeface="Calibri"/>
                          <a:cs typeface="Times New Roman"/>
                        </a:rPr>
                        <a:t>Venture Capital Raised (2013)</a:t>
                      </a:r>
                      <a:endParaRPr lang="en-US" sz="1400" kern="1200" dirty="0">
                        <a:solidFill>
                          <a:schemeClr val="dk1"/>
                        </a:solidFill>
                        <a:latin typeface="Blender Pro Medium"/>
                        <a:ea typeface="Calibri"/>
                        <a:cs typeface="Times New Roman"/>
                      </a:endParaRPr>
                    </a:p>
                  </a:txBody>
                  <a:tcPr marL="68580" marR="68580" marT="0" marB="0" anchor="ctr"/>
                </a:tc>
                <a:tc>
                  <a:txBody>
                    <a:bodyPr/>
                    <a:lstStyle/>
                    <a:p>
                      <a:pPr algn="ctr"/>
                      <a:r>
                        <a:rPr lang="en-GB" sz="1400" kern="1200" dirty="0" smtClean="0">
                          <a:solidFill>
                            <a:schemeClr val="dk1"/>
                          </a:solidFill>
                          <a:latin typeface="Blender Pro Medium"/>
                          <a:ea typeface="Calibri"/>
                          <a:cs typeface="Times New Roman"/>
                        </a:rPr>
                        <a:t>USD </a:t>
                      </a:r>
                      <a:r>
                        <a:rPr lang="en-GB" sz="1400" kern="1200" dirty="0" smtClean="0">
                          <a:solidFill>
                            <a:schemeClr val="dk1"/>
                          </a:solidFill>
                          <a:latin typeface="Blender Pro Medium"/>
                          <a:ea typeface="Calibri"/>
                          <a:cs typeface="Times New Roman"/>
                        </a:rPr>
                        <a:t>274m</a:t>
                      </a:r>
                      <a:endParaRPr lang="en-GB" sz="1400" kern="1200" dirty="0">
                        <a:solidFill>
                          <a:schemeClr val="dk1"/>
                        </a:solidFill>
                        <a:latin typeface="Blender Pro Medium"/>
                        <a:ea typeface="Calibri"/>
                        <a:cs typeface="Times New Roman"/>
                      </a:endParaRPr>
                    </a:p>
                  </a:txBody>
                  <a:tcPr marL="68580" marR="68580" marT="0" marB="0" anchor="ctr"/>
                </a:tc>
              </a:tr>
              <a:tr h="392751">
                <a:tc>
                  <a:txBody>
                    <a:bodyPr/>
                    <a:lstStyle/>
                    <a:p>
                      <a:pPr marL="0" marR="0" indent="0" algn="l" defTabSz="914400" rtl="0" eaLnBrk="1" fontAlgn="auto" latinLnBrk="0" hangingPunct="1">
                        <a:lnSpc>
                          <a:spcPct val="115000"/>
                        </a:lnSpc>
                        <a:spcBef>
                          <a:spcPts val="0"/>
                        </a:spcBef>
                        <a:spcAft>
                          <a:spcPts val="0"/>
                        </a:spcAft>
                        <a:buClrTx/>
                        <a:buSzTx/>
                        <a:buFontTx/>
                        <a:buNone/>
                        <a:tabLst>
                          <a:tab pos="828675" algn="l"/>
                        </a:tabLst>
                        <a:defRPr/>
                      </a:pPr>
                      <a:r>
                        <a:rPr lang="en-US" sz="1400" kern="1200" dirty="0" smtClean="0">
                          <a:solidFill>
                            <a:schemeClr val="dk1"/>
                          </a:solidFill>
                          <a:latin typeface="Blender Pro Medium"/>
                          <a:ea typeface="Calibri"/>
                          <a:cs typeface="Times New Roman"/>
                        </a:rPr>
                        <a:t>Venture Capital Raised</a:t>
                      </a:r>
                      <a:r>
                        <a:rPr lang="en-US" sz="1400" kern="1200" dirty="0">
                          <a:solidFill>
                            <a:schemeClr val="dk1"/>
                          </a:solidFill>
                          <a:latin typeface="Blender Pro Medium"/>
                          <a:ea typeface="Calibri"/>
                          <a:cs typeface="Times New Roman"/>
                        </a:rPr>
                        <a:t> </a:t>
                      </a:r>
                      <a:r>
                        <a:rPr lang="en-US" sz="1400" kern="1200" dirty="0" smtClean="0">
                          <a:solidFill>
                            <a:schemeClr val="dk1"/>
                          </a:solidFill>
                          <a:latin typeface="Blender Pro Medium"/>
                          <a:ea typeface="Calibri"/>
                          <a:cs typeface="Times New Roman"/>
                        </a:rPr>
                        <a:t>(2012)</a:t>
                      </a:r>
                    </a:p>
                  </a:txBody>
                  <a:tcPr marL="68580" marR="68580" marT="0" marB="0" anchor="ctr"/>
                </a:tc>
                <a:tc>
                  <a:txBody>
                    <a:bodyPr/>
                    <a:lstStyle/>
                    <a:p>
                      <a:pPr algn="ctr"/>
                      <a:r>
                        <a:rPr lang="en-GB" sz="1400" kern="1200" dirty="0" smtClean="0">
                          <a:solidFill>
                            <a:schemeClr val="dk1"/>
                          </a:solidFill>
                          <a:latin typeface="Blender Pro Medium"/>
                          <a:ea typeface="Calibri"/>
                          <a:cs typeface="Times New Roman"/>
                        </a:rPr>
                        <a:t>USD </a:t>
                      </a:r>
                      <a:r>
                        <a:rPr lang="en-GB" sz="1400" kern="1200" dirty="0" smtClean="0">
                          <a:solidFill>
                            <a:schemeClr val="dk1"/>
                          </a:solidFill>
                          <a:latin typeface="Blender Pro Medium"/>
                          <a:ea typeface="Calibri"/>
                          <a:cs typeface="Times New Roman"/>
                        </a:rPr>
                        <a:t>172m</a:t>
                      </a:r>
                      <a:endParaRPr lang="en-GB" sz="1400" kern="1200" dirty="0">
                        <a:solidFill>
                          <a:schemeClr val="dk1"/>
                        </a:solidFill>
                        <a:latin typeface="Blender Pro Medium"/>
                        <a:ea typeface="Calibri"/>
                        <a:cs typeface="Times New Roman"/>
                      </a:endParaRPr>
                    </a:p>
                  </a:txBody>
                  <a:tcPr marL="68580" marR="68580" marT="0" marB="0" anchor="ctr"/>
                </a:tc>
              </a:tr>
              <a:tr h="432268">
                <a:tc>
                  <a:txBody>
                    <a:bodyPr/>
                    <a:lstStyle/>
                    <a:p>
                      <a:pPr marL="0" marR="0" indent="0" algn="l" defTabSz="914400" rtl="0" eaLnBrk="1" fontAlgn="auto" latinLnBrk="0" hangingPunct="1">
                        <a:lnSpc>
                          <a:spcPct val="115000"/>
                        </a:lnSpc>
                        <a:spcBef>
                          <a:spcPts val="0"/>
                        </a:spcBef>
                        <a:spcAft>
                          <a:spcPts val="0"/>
                        </a:spcAft>
                        <a:buClrTx/>
                        <a:buSzTx/>
                        <a:buFontTx/>
                        <a:buNone/>
                        <a:tabLst>
                          <a:tab pos="828675" algn="l"/>
                        </a:tabLst>
                        <a:defRPr/>
                      </a:pPr>
                      <a:r>
                        <a:rPr lang="en-US" sz="1400" kern="1200" dirty="0" smtClean="0">
                          <a:solidFill>
                            <a:schemeClr val="dk1"/>
                          </a:solidFill>
                          <a:latin typeface="Blender Pro Medium"/>
                          <a:ea typeface="Calibri"/>
                          <a:cs typeface="Times New Roman"/>
                        </a:rPr>
                        <a:t>Number of Technologies</a:t>
                      </a:r>
                    </a:p>
                  </a:txBody>
                  <a:tcPr marL="68580" marR="68580" marT="0" marB="0" anchor="ctr"/>
                </a:tc>
                <a:tc>
                  <a:txBody>
                    <a:bodyPr/>
                    <a:lstStyle/>
                    <a:p>
                      <a:pPr algn="ctr"/>
                      <a:r>
                        <a:rPr lang="en-GB" sz="1400" kern="1200" dirty="0" smtClean="0">
                          <a:solidFill>
                            <a:schemeClr val="dk1"/>
                          </a:solidFill>
                          <a:latin typeface="Blender Pro Medium"/>
                          <a:ea typeface="Calibri"/>
                          <a:cs typeface="Times New Roman"/>
                        </a:rPr>
                        <a:t>228</a:t>
                      </a:r>
                      <a:endParaRPr lang="en-GB" sz="1400" kern="1200" dirty="0">
                        <a:solidFill>
                          <a:schemeClr val="dk1"/>
                        </a:solidFill>
                        <a:latin typeface="Blender Pro Medium"/>
                        <a:ea typeface="Calibri"/>
                        <a:cs typeface="Times New Roman"/>
                      </a:endParaRPr>
                    </a:p>
                  </a:txBody>
                  <a:tcPr marL="68580" marR="68580" marT="0" marB="0" anchor="ctr"/>
                </a:tc>
              </a:tr>
              <a:tr h="392751">
                <a:tc>
                  <a:txBody>
                    <a:bodyPr/>
                    <a:lstStyle/>
                    <a:p>
                      <a:pPr algn="l">
                        <a:lnSpc>
                          <a:spcPct val="115000"/>
                        </a:lnSpc>
                        <a:spcAft>
                          <a:spcPts val="0"/>
                        </a:spcAft>
                      </a:pPr>
                      <a:r>
                        <a:rPr lang="en-US" sz="1400" kern="1200" dirty="0">
                          <a:solidFill>
                            <a:schemeClr val="dk1"/>
                          </a:solidFill>
                          <a:latin typeface="Blender Pro Medium"/>
                          <a:ea typeface="Calibri"/>
                          <a:cs typeface="Times New Roman"/>
                        </a:rPr>
                        <a:t>Licensing Opportunities</a:t>
                      </a:r>
                    </a:p>
                  </a:txBody>
                  <a:tcPr marL="68580" marR="68580" marT="0" marB="0" anchor="ctr"/>
                </a:tc>
                <a:tc>
                  <a:txBody>
                    <a:bodyPr/>
                    <a:lstStyle/>
                    <a:p>
                      <a:pPr algn="ctr"/>
                      <a:r>
                        <a:rPr lang="en-GB" sz="1400" kern="1200" dirty="0" smtClean="0">
                          <a:solidFill>
                            <a:schemeClr val="dk1"/>
                          </a:solidFill>
                          <a:latin typeface="Blender Pro Medium"/>
                          <a:ea typeface="Calibri"/>
                          <a:cs typeface="Times New Roman"/>
                        </a:rPr>
                        <a:t>278</a:t>
                      </a:r>
                      <a:endParaRPr lang="en-GB" sz="1400" kern="1200" dirty="0">
                        <a:solidFill>
                          <a:schemeClr val="dk1"/>
                        </a:solidFill>
                        <a:latin typeface="Blender Pro Medium"/>
                        <a:ea typeface="Calibri"/>
                        <a:cs typeface="Times New Roman"/>
                      </a:endParaRPr>
                    </a:p>
                  </a:txBody>
                  <a:tcPr marL="68580" marR="68580" marT="0" marB="0" anchor="ctr"/>
                </a:tc>
              </a:tr>
            </a:tbl>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normAutofit/>
          </a:bodyPr>
          <a:lstStyle/>
          <a:p>
            <a:r>
              <a:rPr lang="en-GB" sz="2400" b="1" dirty="0" smtClean="0">
                <a:latin typeface="Blender Pro Bold" pitchFamily="34" charset="0"/>
                <a:cs typeface="Arial" pitchFamily="34" charset="0"/>
              </a:rPr>
              <a:t>Company Foundation Timeline</a:t>
            </a:r>
          </a:p>
        </p:txBody>
      </p:sp>
      <p:pic>
        <p:nvPicPr>
          <p:cNvPr id="1026" name="Picture 2"/>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278581" y="1484784"/>
            <a:ext cx="8541891" cy="508317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457200" y="274638"/>
            <a:ext cx="8472488" cy="1143000"/>
          </a:xfrm>
        </p:spPr>
        <p:txBody>
          <a:bodyPr>
            <a:normAutofit/>
          </a:bodyPr>
          <a:lstStyle/>
          <a:p>
            <a:r>
              <a:rPr lang="en-GB" sz="2400" b="1" dirty="0" smtClean="0">
                <a:latin typeface="Blender Pro Bold" pitchFamily="34" charset="0"/>
                <a:cs typeface="Arial" pitchFamily="34" charset="0"/>
              </a:rPr>
              <a:t>Number of Employees</a:t>
            </a:r>
          </a:p>
        </p:txBody>
      </p:sp>
      <p:pic>
        <p:nvPicPr>
          <p:cNvPr id="2050" name="Picture 2"/>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252536" y="1772816"/>
            <a:ext cx="5219700" cy="3390900"/>
          </a:xfrm>
          <a:prstGeom prst="rect">
            <a:avLst/>
          </a:prstGeom>
          <a:noFill/>
          <a:ln w="9525">
            <a:noFill/>
            <a:miter lim="800000"/>
            <a:headEnd/>
            <a:tailEnd/>
          </a:ln>
          <a:effectLst/>
        </p:spPr>
      </p:pic>
      <p:pic>
        <p:nvPicPr>
          <p:cNvPr id="2051" name="Picture 3"/>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4139952" y="1772816"/>
            <a:ext cx="4830763" cy="3382963"/>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normAutofit/>
          </a:bodyPr>
          <a:lstStyle/>
          <a:p>
            <a:r>
              <a:rPr lang="en-GB" sz="2400" b="1" dirty="0" smtClean="0">
                <a:latin typeface="Blender Pro Bold" pitchFamily="34" charset="0"/>
                <a:cs typeface="Arial" pitchFamily="34" charset="0"/>
              </a:rPr>
              <a:t>Company Ownership</a:t>
            </a:r>
          </a:p>
        </p:txBody>
      </p:sp>
      <p:pic>
        <p:nvPicPr>
          <p:cNvPr id="4098" name="Picture 2"/>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324544" y="1772816"/>
            <a:ext cx="5135563" cy="3200400"/>
          </a:xfrm>
          <a:prstGeom prst="rect">
            <a:avLst/>
          </a:prstGeom>
          <a:noFill/>
          <a:ln w="9525">
            <a:noFill/>
            <a:miter lim="800000"/>
            <a:headEnd/>
            <a:tailEnd/>
          </a:ln>
          <a:effectLst/>
        </p:spPr>
      </p:pic>
      <p:pic>
        <p:nvPicPr>
          <p:cNvPr id="4099" name="Picture 3"/>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4022725" y="1772816"/>
            <a:ext cx="5121275" cy="322262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395536" y="332656"/>
            <a:ext cx="8229600" cy="1143000"/>
          </a:xfrm>
        </p:spPr>
        <p:txBody>
          <a:bodyPr>
            <a:normAutofit/>
          </a:bodyPr>
          <a:lstStyle/>
          <a:p>
            <a:pPr eaLnBrk="1" hangingPunct="1"/>
            <a:r>
              <a:rPr lang="en-GB" sz="2400" b="1" dirty="0" smtClean="0">
                <a:latin typeface="Blender Pro Bold" pitchFamily="34" charset="0"/>
                <a:cs typeface="Arial" pitchFamily="34" charset="0"/>
              </a:rPr>
              <a:t>Overview of the French Biotech Industry</a:t>
            </a:r>
          </a:p>
        </p:txBody>
      </p:sp>
      <p:graphicFrame>
        <p:nvGraphicFramePr>
          <p:cNvPr id="5" name="Table 4"/>
          <p:cNvGraphicFramePr>
            <a:graphicFrameLocks noGrp="1"/>
          </p:cNvGraphicFramePr>
          <p:nvPr/>
        </p:nvGraphicFramePr>
        <p:xfrm>
          <a:off x="611560" y="1916832"/>
          <a:ext cx="8064896" cy="4032448"/>
        </p:xfrm>
        <a:graphic>
          <a:graphicData uri="http://schemas.openxmlformats.org/drawingml/2006/table">
            <a:tbl>
              <a:tblPr firstRow="1" bandRow="1">
                <a:tableStyleId>{6E25E649-3F16-4E02-A733-19D2CDBF48F0}</a:tableStyleId>
              </a:tblPr>
              <a:tblGrid>
                <a:gridCol w="1728192"/>
                <a:gridCol w="4583466"/>
                <a:gridCol w="1753238"/>
              </a:tblGrid>
              <a:tr h="576064">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en-US" sz="1400" kern="1200" dirty="0" smtClean="0">
                          <a:solidFill>
                            <a:schemeClr val="dk1"/>
                          </a:solidFill>
                          <a:latin typeface="Blender Pro Medium"/>
                          <a:ea typeface="Calibri"/>
                          <a:cs typeface="Times New Roman"/>
                        </a:rPr>
                        <a:t>2013 Statistics</a:t>
                      </a:r>
                    </a:p>
                  </a:txBody>
                  <a:tcPr marL="68580" marR="68580" marT="0" marB="0" anchor="ctr"/>
                </a:tc>
                <a:tc>
                  <a:txBody>
                    <a:bodyPr/>
                    <a:lstStyle/>
                    <a:p>
                      <a:pPr marL="0" algn="ctr" defTabSz="914400" rtl="0" eaLnBrk="1" latinLnBrk="0" hangingPunct="1">
                        <a:lnSpc>
                          <a:spcPct val="115000"/>
                        </a:lnSpc>
                        <a:spcAft>
                          <a:spcPts val="0"/>
                        </a:spcAft>
                      </a:pPr>
                      <a:endParaRPr lang="en-US" sz="1400" kern="1200" dirty="0">
                        <a:solidFill>
                          <a:schemeClr val="dk1"/>
                        </a:solidFill>
                        <a:latin typeface="Blender Pro Medium"/>
                        <a:ea typeface="Calibri"/>
                        <a:cs typeface="Times New Roman"/>
                      </a:endParaRPr>
                    </a:p>
                  </a:txBody>
                  <a:tcPr marL="68580" marR="68580" marT="0" marB="0"/>
                </a:tc>
                <a:tc>
                  <a:txBody>
                    <a:bodyPr/>
                    <a:lstStyle/>
                    <a:p>
                      <a:pPr marL="0" algn="ctr" defTabSz="914400" rtl="0" eaLnBrk="1" latinLnBrk="0" hangingPunct="1">
                        <a:lnSpc>
                          <a:spcPct val="115000"/>
                        </a:lnSpc>
                        <a:spcAft>
                          <a:spcPts val="0"/>
                        </a:spcAft>
                      </a:pPr>
                      <a:r>
                        <a:rPr lang="en-US" sz="1400" kern="1200" dirty="0" smtClean="0">
                          <a:solidFill>
                            <a:schemeClr val="dk1"/>
                          </a:solidFill>
                          <a:latin typeface="Blender Pro Medium"/>
                          <a:ea typeface="Calibri"/>
                          <a:cs typeface="Times New Roman"/>
                        </a:rPr>
                        <a:t>2014 </a:t>
                      </a:r>
                      <a:r>
                        <a:rPr lang="en-US" sz="1400" kern="1200" dirty="0">
                          <a:solidFill>
                            <a:schemeClr val="dk1"/>
                          </a:solidFill>
                          <a:latin typeface="Blender Pro Medium"/>
                          <a:ea typeface="Calibri"/>
                          <a:cs typeface="Times New Roman"/>
                        </a:rPr>
                        <a:t>Statistics</a:t>
                      </a:r>
                    </a:p>
                  </a:txBody>
                  <a:tcPr marL="68580" marR="68580" marT="0" marB="0" anchor="ctr"/>
                </a:tc>
              </a:tr>
              <a:tr h="432048">
                <a:tc>
                  <a:txBody>
                    <a:bodyPr/>
                    <a:lstStyle/>
                    <a:p>
                      <a:pPr marL="0" algn="ctr" defTabSz="914400" rtl="0" eaLnBrk="1" latinLnBrk="0" hangingPunct="1">
                        <a:lnSpc>
                          <a:spcPct val="115000"/>
                        </a:lnSpc>
                        <a:spcAft>
                          <a:spcPts val="0"/>
                        </a:spcAft>
                      </a:pPr>
                      <a:r>
                        <a:rPr lang="de-CH" sz="1400" kern="1200" dirty="0" smtClean="0">
                          <a:solidFill>
                            <a:schemeClr val="dk1"/>
                          </a:solidFill>
                          <a:latin typeface="Blender Pro Medium"/>
                          <a:ea typeface="Calibri"/>
                          <a:cs typeface="Times New Roman"/>
                        </a:rPr>
                        <a:t>685</a:t>
                      </a:r>
                      <a:endParaRPr lang="de-CH" sz="1400" kern="1200" dirty="0">
                        <a:solidFill>
                          <a:schemeClr val="dk1"/>
                        </a:solidFill>
                        <a:latin typeface="Blender Pro Medium"/>
                        <a:ea typeface="Calibri"/>
                        <a:cs typeface="Times New Roman"/>
                      </a:endParaRPr>
                    </a:p>
                  </a:txBody>
                  <a:tcPr marL="68580" marR="68580" marT="0" marB="0" anchor="ctr"/>
                </a:tc>
                <a:tc>
                  <a:txBody>
                    <a:bodyPr/>
                    <a:lstStyle/>
                    <a:p>
                      <a:pPr marL="0" algn="ctr" defTabSz="914400" rtl="0" eaLnBrk="1" latinLnBrk="0" hangingPunct="1">
                        <a:lnSpc>
                          <a:spcPct val="115000"/>
                        </a:lnSpc>
                        <a:spcAft>
                          <a:spcPts val="0"/>
                        </a:spcAft>
                      </a:pPr>
                      <a:r>
                        <a:rPr lang="en-US" sz="1400" kern="1200" dirty="0">
                          <a:solidFill>
                            <a:schemeClr val="dk1"/>
                          </a:solidFill>
                          <a:latin typeface="Blender Pro Medium"/>
                          <a:ea typeface="Calibri"/>
                          <a:cs typeface="Times New Roman"/>
                        </a:rPr>
                        <a:t>Total Biotech Companies</a:t>
                      </a:r>
                    </a:p>
                  </a:txBody>
                  <a:tcPr marL="68580" marR="68580" marT="0" marB="0" anchor="ctr"/>
                </a:tc>
                <a:tc>
                  <a:txBody>
                    <a:bodyPr/>
                    <a:lstStyle/>
                    <a:p>
                      <a:pPr marL="0" algn="ctr" defTabSz="914400" rtl="0" eaLnBrk="1" latinLnBrk="0" hangingPunct="1">
                        <a:lnSpc>
                          <a:spcPct val="115000"/>
                        </a:lnSpc>
                        <a:spcAft>
                          <a:spcPts val="0"/>
                        </a:spcAft>
                      </a:pPr>
                      <a:r>
                        <a:rPr lang="en-GB" sz="1400" kern="1200" dirty="0" smtClean="0">
                          <a:solidFill>
                            <a:schemeClr val="dk1"/>
                          </a:solidFill>
                          <a:latin typeface="Blender Pro Medium"/>
                          <a:ea typeface="Calibri"/>
                          <a:cs typeface="Times New Roman"/>
                        </a:rPr>
                        <a:t>625</a:t>
                      </a:r>
                      <a:endParaRPr lang="en-GB" sz="1400" kern="1200" dirty="0">
                        <a:solidFill>
                          <a:schemeClr val="dk1"/>
                        </a:solidFill>
                        <a:latin typeface="Blender Pro Medium"/>
                        <a:ea typeface="Calibri"/>
                        <a:cs typeface="Times New Roman"/>
                      </a:endParaRPr>
                    </a:p>
                  </a:txBody>
                  <a:tcPr marL="68580" marR="68580" marT="0" marB="0" anchor="ctr"/>
                </a:tc>
              </a:tr>
              <a:tr h="432048">
                <a:tc>
                  <a:txBody>
                    <a:bodyPr/>
                    <a:lstStyle/>
                    <a:p>
                      <a:pPr marL="0" algn="ctr" defTabSz="914400" rtl="0" eaLnBrk="1" latinLnBrk="0" hangingPunct="1">
                        <a:lnSpc>
                          <a:spcPct val="115000"/>
                        </a:lnSpc>
                        <a:spcAft>
                          <a:spcPts val="0"/>
                        </a:spcAft>
                      </a:pPr>
                      <a:r>
                        <a:rPr lang="de-CH" sz="1400" kern="1200" dirty="0" smtClean="0">
                          <a:solidFill>
                            <a:schemeClr val="dk1"/>
                          </a:solidFill>
                          <a:latin typeface="Blender Pro Medium"/>
                          <a:ea typeface="Calibri"/>
                          <a:cs typeface="Times New Roman"/>
                        </a:rPr>
                        <a:t>159</a:t>
                      </a:r>
                      <a:endParaRPr lang="de-CH" sz="1400" kern="1200" dirty="0">
                        <a:solidFill>
                          <a:schemeClr val="dk1"/>
                        </a:solidFill>
                        <a:latin typeface="Blender Pro Medium"/>
                        <a:ea typeface="Calibri"/>
                        <a:cs typeface="Times New Roman"/>
                      </a:endParaRPr>
                    </a:p>
                  </a:txBody>
                  <a:tcPr marL="68580" marR="68580" marT="0" marB="0" anchor="ctr"/>
                </a:tc>
                <a:tc>
                  <a:txBody>
                    <a:bodyPr/>
                    <a:lstStyle/>
                    <a:p>
                      <a:pPr marL="0" algn="ctr" defTabSz="914400" rtl="0" eaLnBrk="1" latinLnBrk="0" hangingPunct="1">
                        <a:lnSpc>
                          <a:spcPct val="115000"/>
                        </a:lnSpc>
                        <a:spcAft>
                          <a:spcPts val="0"/>
                        </a:spcAft>
                      </a:pPr>
                      <a:r>
                        <a:rPr lang="en-US" sz="1400" kern="1200" dirty="0">
                          <a:solidFill>
                            <a:schemeClr val="dk1"/>
                          </a:solidFill>
                          <a:latin typeface="Blender Pro Medium"/>
                          <a:ea typeface="Calibri"/>
                          <a:cs typeface="Times New Roman"/>
                        </a:rPr>
                        <a:t>Biotech - Therapeutics</a:t>
                      </a:r>
                    </a:p>
                  </a:txBody>
                  <a:tcPr marL="68580" marR="68580" marT="0" marB="0" anchor="ctr"/>
                </a:tc>
                <a:tc>
                  <a:txBody>
                    <a:bodyPr/>
                    <a:lstStyle/>
                    <a:p>
                      <a:pPr marL="0" algn="ctr" defTabSz="914400" rtl="0" eaLnBrk="1" latinLnBrk="0" hangingPunct="1">
                        <a:lnSpc>
                          <a:spcPct val="115000"/>
                        </a:lnSpc>
                        <a:spcAft>
                          <a:spcPts val="0"/>
                        </a:spcAft>
                      </a:pPr>
                      <a:r>
                        <a:rPr lang="en-GB" sz="1400" kern="1200" dirty="0" smtClean="0">
                          <a:solidFill>
                            <a:schemeClr val="dk1"/>
                          </a:solidFill>
                          <a:latin typeface="Blender Pro Medium"/>
                          <a:ea typeface="Calibri"/>
                          <a:cs typeface="Times New Roman"/>
                        </a:rPr>
                        <a:t>123</a:t>
                      </a:r>
                      <a:endParaRPr lang="en-GB" sz="1400" kern="1200" dirty="0">
                        <a:solidFill>
                          <a:schemeClr val="dk1"/>
                        </a:solidFill>
                        <a:latin typeface="Blender Pro Medium"/>
                        <a:ea typeface="Calibri"/>
                        <a:cs typeface="Times New Roman"/>
                      </a:endParaRPr>
                    </a:p>
                  </a:txBody>
                  <a:tcPr marL="68580" marR="68580" marT="0" marB="0" anchor="ctr"/>
                </a:tc>
              </a:tr>
              <a:tr h="432048">
                <a:tc>
                  <a:txBody>
                    <a:bodyPr/>
                    <a:lstStyle/>
                    <a:p>
                      <a:pPr marL="0" algn="ctr" defTabSz="914400" rtl="0" eaLnBrk="1" latinLnBrk="0" hangingPunct="1">
                        <a:lnSpc>
                          <a:spcPct val="115000"/>
                        </a:lnSpc>
                        <a:spcAft>
                          <a:spcPts val="0"/>
                        </a:spcAft>
                      </a:pPr>
                      <a:r>
                        <a:rPr lang="de-CH" sz="1400" kern="1200" dirty="0" smtClean="0">
                          <a:solidFill>
                            <a:schemeClr val="dk1"/>
                          </a:solidFill>
                          <a:latin typeface="Blender Pro Medium"/>
                          <a:ea typeface="Calibri"/>
                          <a:cs typeface="Times New Roman"/>
                        </a:rPr>
                        <a:t>349</a:t>
                      </a:r>
                      <a:endParaRPr lang="de-CH" sz="1400" kern="1200" dirty="0">
                        <a:solidFill>
                          <a:schemeClr val="dk1"/>
                        </a:solidFill>
                        <a:latin typeface="Blender Pro Medium"/>
                        <a:ea typeface="Calibri"/>
                        <a:cs typeface="Times New Roman"/>
                      </a:endParaRPr>
                    </a:p>
                  </a:txBody>
                  <a:tcPr marL="68580" marR="68580" marT="0" marB="0" anchor="ctr"/>
                </a:tc>
                <a:tc>
                  <a:txBody>
                    <a:bodyPr/>
                    <a:lstStyle/>
                    <a:p>
                      <a:pPr marL="0" algn="ctr" defTabSz="914400" rtl="0" eaLnBrk="1" latinLnBrk="0" hangingPunct="1">
                        <a:lnSpc>
                          <a:spcPct val="115000"/>
                        </a:lnSpc>
                        <a:spcAft>
                          <a:spcPts val="0"/>
                        </a:spcAft>
                      </a:pPr>
                      <a:r>
                        <a:rPr lang="en-US" sz="1400" kern="1200" dirty="0">
                          <a:solidFill>
                            <a:schemeClr val="dk1"/>
                          </a:solidFill>
                          <a:latin typeface="Blender Pro Medium"/>
                          <a:ea typeface="Calibri"/>
                          <a:cs typeface="Times New Roman"/>
                        </a:rPr>
                        <a:t>Biotech - R&amp;D Services</a:t>
                      </a:r>
                    </a:p>
                  </a:txBody>
                  <a:tcPr marL="68580" marR="68580" marT="0" marB="0" anchor="ctr"/>
                </a:tc>
                <a:tc>
                  <a:txBody>
                    <a:bodyPr/>
                    <a:lstStyle/>
                    <a:p>
                      <a:pPr marL="0" algn="ctr" defTabSz="914400" rtl="0" eaLnBrk="1" latinLnBrk="0" hangingPunct="1">
                        <a:lnSpc>
                          <a:spcPct val="115000"/>
                        </a:lnSpc>
                        <a:spcAft>
                          <a:spcPts val="0"/>
                        </a:spcAft>
                      </a:pPr>
                      <a:r>
                        <a:rPr lang="en-GB" sz="1400" kern="1200" dirty="0" smtClean="0">
                          <a:solidFill>
                            <a:schemeClr val="dk1"/>
                          </a:solidFill>
                          <a:latin typeface="Blender Pro Medium"/>
                          <a:ea typeface="Calibri"/>
                          <a:cs typeface="Times New Roman"/>
                        </a:rPr>
                        <a:t>335</a:t>
                      </a:r>
                      <a:endParaRPr lang="en-GB" sz="1400" kern="1200" dirty="0">
                        <a:solidFill>
                          <a:schemeClr val="dk1"/>
                        </a:solidFill>
                        <a:latin typeface="Blender Pro Medium"/>
                        <a:ea typeface="Calibri"/>
                        <a:cs typeface="Times New Roman"/>
                      </a:endParaRPr>
                    </a:p>
                  </a:txBody>
                  <a:tcPr marL="68580" marR="68580" marT="0" marB="0" anchor="ctr"/>
                </a:tc>
              </a:tr>
              <a:tr h="432048">
                <a:tc>
                  <a:txBody>
                    <a:bodyPr/>
                    <a:lstStyle/>
                    <a:p>
                      <a:pPr marL="0" algn="ctr" defTabSz="914400" rtl="0" eaLnBrk="1" latinLnBrk="0" hangingPunct="1">
                        <a:lnSpc>
                          <a:spcPct val="115000"/>
                        </a:lnSpc>
                        <a:spcAft>
                          <a:spcPts val="0"/>
                        </a:spcAft>
                      </a:pPr>
                      <a:r>
                        <a:rPr lang="de-CH" sz="1400" kern="1200" dirty="0" smtClean="0">
                          <a:solidFill>
                            <a:schemeClr val="dk1"/>
                          </a:solidFill>
                          <a:latin typeface="Blender Pro Medium"/>
                          <a:ea typeface="Calibri"/>
                          <a:cs typeface="Times New Roman"/>
                        </a:rPr>
                        <a:t>177</a:t>
                      </a:r>
                      <a:endParaRPr lang="de-CH" sz="1400" kern="1200" dirty="0">
                        <a:solidFill>
                          <a:schemeClr val="dk1"/>
                        </a:solidFill>
                        <a:latin typeface="Blender Pro Medium"/>
                        <a:ea typeface="Calibri"/>
                        <a:cs typeface="Times New Roman"/>
                      </a:endParaRPr>
                    </a:p>
                  </a:txBody>
                  <a:tcPr marL="68580" marR="68580" marT="0" marB="0" anchor="ctr"/>
                </a:tc>
                <a:tc>
                  <a:txBody>
                    <a:bodyPr/>
                    <a:lstStyle/>
                    <a:p>
                      <a:pPr marL="0" algn="ctr" defTabSz="914400" rtl="0" eaLnBrk="1" latinLnBrk="0" hangingPunct="1">
                        <a:lnSpc>
                          <a:spcPct val="115000"/>
                        </a:lnSpc>
                        <a:spcAft>
                          <a:spcPts val="0"/>
                        </a:spcAft>
                      </a:pPr>
                      <a:r>
                        <a:rPr lang="en-US" sz="1400" kern="1200" dirty="0">
                          <a:solidFill>
                            <a:schemeClr val="dk1"/>
                          </a:solidFill>
                          <a:latin typeface="Blender Pro Medium"/>
                          <a:ea typeface="Calibri"/>
                          <a:cs typeface="Times New Roman"/>
                        </a:rPr>
                        <a:t>Biotech - Other</a:t>
                      </a:r>
                    </a:p>
                  </a:txBody>
                  <a:tcPr marL="68580" marR="68580" marT="0" marB="0" anchor="ctr"/>
                </a:tc>
                <a:tc>
                  <a:txBody>
                    <a:bodyPr/>
                    <a:lstStyle/>
                    <a:p>
                      <a:pPr marL="0" algn="ctr" defTabSz="914400" rtl="0" eaLnBrk="1" latinLnBrk="0" hangingPunct="1">
                        <a:lnSpc>
                          <a:spcPct val="115000"/>
                        </a:lnSpc>
                        <a:spcAft>
                          <a:spcPts val="0"/>
                        </a:spcAft>
                      </a:pPr>
                      <a:r>
                        <a:rPr lang="en-GB" sz="1400" kern="1200" dirty="0" smtClean="0">
                          <a:solidFill>
                            <a:schemeClr val="dk1"/>
                          </a:solidFill>
                          <a:latin typeface="Blender Pro Medium"/>
                          <a:ea typeface="Calibri"/>
                          <a:cs typeface="Times New Roman"/>
                        </a:rPr>
                        <a:t>167</a:t>
                      </a:r>
                      <a:endParaRPr lang="de-CH" sz="1400" kern="1200" dirty="0">
                        <a:solidFill>
                          <a:schemeClr val="dk1"/>
                        </a:solidFill>
                        <a:latin typeface="Blender Pro Medium"/>
                        <a:ea typeface="Calibri"/>
                        <a:cs typeface="Times New Roman"/>
                      </a:endParaRPr>
                    </a:p>
                  </a:txBody>
                  <a:tcPr marL="68580" marR="68580" marT="0" marB="0" anchor="ctr"/>
                </a:tc>
              </a:tr>
              <a:tr h="432048">
                <a:tc>
                  <a:txBody>
                    <a:bodyPr/>
                    <a:lstStyle/>
                    <a:p>
                      <a:pPr marL="0" algn="ctr" defTabSz="914400" rtl="0" eaLnBrk="1" latinLnBrk="0" hangingPunct="1">
                        <a:lnSpc>
                          <a:spcPct val="115000"/>
                        </a:lnSpc>
                        <a:spcAft>
                          <a:spcPts val="0"/>
                        </a:spcAft>
                      </a:pPr>
                      <a:r>
                        <a:rPr lang="de-CH" sz="1400" kern="1200" dirty="0" smtClean="0">
                          <a:solidFill>
                            <a:schemeClr val="dk1"/>
                          </a:solidFill>
                          <a:latin typeface="Blender Pro Medium"/>
                          <a:ea typeface="Calibri"/>
                          <a:cs typeface="Times New Roman"/>
                        </a:rPr>
                        <a:t>3 (2012) </a:t>
                      </a:r>
                      <a:endParaRPr lang="de-CH" sz="1400" kern="1200" dirty="0">
                        <a:solidFill>
                          <a:schemeClr val="dk1"/>
                        </a:solidFill>
                        <a:latin typeface="Blender Pro Medium"/>
                        <a:ea typeface="Calibri"/>
                        <a:cs typeface="Times New Roman"/>
                      </a:endParaRPr>
                    </a:p>
                  </a:txBody>
                  <a:tcPr marL="68580" marR="68580" marT="0" marB="0" anchor="ctr"/>
                </a:tc>
                <a:tc>
                  <a:txBody>
                    <a:bodyPr/>
                    <a:lstStyle/>
                    <a:p>
                      <a:pPr marL="0" algn="ctr" defTabSz="914400" rtl="0" eaLnBrk="1" latinLnBrk="0" hangingPunct="1">
                        <a:lnSpc>
                          <a:spcPct val="115000"/>
                        </a:lnSpc>
                        <a:spcAft>
                          <a:spcPts val="0"/>
                        </a:spcAft>
                      </a:pPr>
                      <a:r>
                        <a:rPr lang="en-US" sz="1400" kern="1200" dirty="0" smtClean="0">
                          <a:solidFill>
                            <a:schemeClr val="dk1"/>
                          </a:solidFill>
                          <a:latin typeface="Blender Pro Medium"/>
                          <a:ea typeface="Calibri"/>
                          <a:cs typeface="Times New Roman"/>
                        </a:rPr>
                        <a:t>Number of IPOs</a:t>
                      </a:r>
                      <a:endParaRPr lang="en-US" sz="1400" kern="1200" dirty="0">
                        <a:solidFill>
                          <a:schemeClr val="dk1"/>
                        </a:solidFill>
                        <a:latin typeface="Blender Pro Medium"/>
                        <a:ea typeface="Calibri"/>
                        <a:cs typeface="Times New Roman"/>
                      </a:endParaRPr>
                    </a:p>
                  </a:txBody>
                  <a:tcPr marL="68580" marR="68580" marT="0" marB="0" anchor="ctr"/>
                </a:tc>
                <a:tc>
                  <a:txBody>
                    <a:bodyPr/>
                    <a:lstStyle/>
                    <a:p>
                      <a:pPr marL="0" algn="ctr" defTabSz="914400" rtl="0" eaLnBrk="1" latinLnBrk="0" hangingPunct="1">
                        <a:lnSpc>
                          <a:spcPct val="115000"/>
                        </a:lnSpc>
                        <a:spcAft>
                          <a:spcPts val="0"/>
                        </a:spcAft>
                      </a:pPr>
                      <a:r>
                        <a:rPr lang="de-CH" sz="1400" kern="1200" dirty="0" smtClean="0">
                          <a:solidFill>
                            <a:schemeClr val="dk1"/>
                          </a:solidFill>
                          <a:latin typeface="Blender Pro Medium"/>
                          <a:ea typeface="Calibri"/>
                          <a:cs typeface="Times New Roman"/>
                        </a:rPr>
                        <a:t>1 (2013) </a:t>
                      </a:r>
                      <a:endParaRPr lang="de-CH" sz="1400" kern="1200" dirty="0">
                        <a:solidFill>
                          <a:schemeClr val="dk1"/>
                        </a:solidFill>
                        <a:latin typeface="Blender Pro Medium"/>
                        <a:ea typeface="Calibri"/>
                        <a:cs typeface="Times New Roman"/>
                      </a:endParaRPr>
                    </a:p>
                  </a:txBody>
                  <a:tcPr marL="68580" marR="68580" marT="0" marB="0" anchor="ctr"/>
                </a:tc>
              </a:tr>
              <a:tr h="432048">
                <a:tc>
                  <a:txBody>
                    <a:bodyPr/>
                    <a:lstStyle/>
                    <a:p>
                      <a:pPr marL="0" algn="ctr" defTabSz="914400" rtl="0" eaLnBrk="1" latinLnBrk="0" hangingPunct="1">
                        <a:lnSpc>
                          <a:spcPct val="115000"/>
                        </a:lnSpc>
                        <a:spcAft>
                          <a:spcPts val="0"/>
                        </a:spcAft>
                      </a:pPr>
                      <a:r>
                        <a:rPr lang="en-US" sz="1400" kern="1200" dirty="0" smtClean="0">
                          <a:solidFill>
                            <a:schemeClr val="dk1"/>
                          </a:solidFill>
                          <a:latin typeface="Blender Pro Medium"/>
                          <a:ea typeface="Calibri"/>
                          <a:cs typeface="Times New Roman"/>
                        </a:rPr>
                        <a:t>4%</a:t>
                      </a:r>
                      <a:endParaRPr lang="en-US" sz="1400" kern="1200" dirty="0">
                        <a:solidFill>
                          <a:schemeClr val="dk1"/>
                        </a:solidFill>
                        <a:latin typeface="Blender Pro Medium"/>
                        <a:ea typeface="Calibri"/>
                        <a:cs typeface="Times New Roman"/>
                      </a:endParaRPr>
                    </a:p>
                  </a:txBody>
                  <a:tcPr marL="68580" marR="68580" marT="0" marB="0" anchor="ctr"/>
                </a:tc>
                <a:tc>
                  <a:txBody>
                    <a:bodyPr/>
                    <a:lstStyle/>
                    <a:p>
                      <a:pPr marL="0" algn="ctr" defTabSz="914400" rtl="0" eaLnBrk="1" latinLnBrk="0" hangingPunct="1">
                        <a:lnSpc>
                          <a:spcPct val="115000"/>
                        </a:lnSpc>
                        <a:spcAft>
                          <a:spcPts val="0"/>
                        </a:spcAft>
                      </a:pPr>
                      <a:r>
                        <a:rPr lang="en-US" sz="1400" kern="1200" dirty="0">
                          <a:solidFill>
                            <a:schemeClr val="dk1"/>
                          </a:solidFill>
                          <a:latin typeface="Blender Pro Medium"/>
                          <a:ea typeface="Calibri"/>
                          <a:cs typeface="Times New Roman"/>
                        </a:rPr>
                        <a:t>Percentage of Publicly Owned Companies</a:t>
                      </a:r>
                    </a:p>
                  </a:txBody>
                  <a:tcPr marL="68580" marR="68580" marT="0" marB="0" anchor="ctr"/>
                </a:tc>
                <a:tc>
                  <a:txBody>
                    <a:bodyPr/>
                    <a:lstStyle/>
                    <a:p>
                      <a:pPr marL="0" algn="ctr" defTabSz="914400" rtl="0" eaLnBrk="1" latinLnBrk="0" hangingPunct="1">
                        <a:lnSpc>
                          <a:spcPct val="115000"/>
                        </a:lnSpc>
                        <a:spcAft>
                          <a:spcPts val="0"/>
                        </a:spcAft>
                      </a:pPr>
                      <a:r>
                        <a:rPr lang="en-US" sz="1400" kern="1200" dirty="0" smtClean="0">
                          <a:solidFill>
                            <a:schemeClr val="dk1"/>
                          </a:solidFill>
                          <a:latin typeface="Blender Pro Medium"/>
                          <a:ea typeface="Calibri"/>
                          <a:cs typeface="Times New Roman"/>
                        </a:rPr>
                        <a:t>4%</a:t>
                      </a:r>
                      <a:endParaRPr lang="en-US" sz="1400" kern="1200" dirty="0">
                        <a:solidFill>
                          <a:schemeClr val="dk1"/>
                        </a:solidFill>
                        <a:latin typeface="Blender Pro Medium"/>
                        <a:ea typeface="Calibri"/>
                        <a:cs typeface="Times New Roman"/>
                      </a:endParaRPr>
                    </a:p>
                  </a:txBody>
                  <a:tcPr marL="68580" marR="68580" marT="0" marB="0" anchor="ctr"/>
                </a:tc>
              </a:tr>
              <a:tr h="432048">
                <a:tc>
                  <a:txBody>
                    <a:bodyPr/>
                    <a:lstStyle/>
                    <a:p>
                      <a:pPr marL="0" algn="ctr" defTabSz="914400" rtl="0" eaLnBrk="1" latinLnBrk="0" hangingPunct="1">
                        <a:lnSpc>
                          <a:spcPct val="115000"/>
                        </a:lnSpc>
                        <a:spcAft>
                          <a:spcPts val="0"/>
                        </a:spcAft>
                      </a:pPr>
                      <a:r>
                        <a:rPr lang="de-CH" sz="1400" kern="1200" dirty="0" smtClean="0">
                          <a:solidFill>
                            <a:schemeClr val="dk1"/>
                          </a:solidFill>
                          <a:latin typeface="Blender Pro Medium"/>
                          <a:ea typeface="Calibri"/>
                          <a:cs typeface="Times New Roman"/>
                        </a:rPr>
                        <a:t>USD </a:t>
                      </a:r>
                      <a:r>
                        <a:rPr lang="de-CH" sz="1400" kern="1200" dirty="0" smtClean="0">
                          <a:solidFill>
                            <a:schemeClr val="dk1"/>
                          </a:solidFill>
                          <a:latin typeface="Blender Pro Medium"/>
                          <a:ea typeface="Calibri"/>
                          <a:cs typeface="Times New Roman"/>
                        </a:rPr>
                        <a:t>151m </a:t>
                      </a:r>
                      <a:r>
                        <a:rPr lang="de-CH" sz="1400" kern="1200" dirty="0" smtClean="0">
                          <a:solidFill>
                            <a:schemeClr val="dk1"/>
                          </a:solidFill>
                          <a:latin typeface="Blender Pro Medium"/>
                          <a:ea typeface="Calibri"/>
                          <a:cs typeface="Times New Roman"/>
                        </a:rPr>
                        <a:t>(2012) </a:t>
                      </a:r>
                      <a:endParaRPr lang="de-CH" sz="1400" kern="1200" dirty="0">
                        <a:solidFill>
                          <a:schemeClr val="dk1"/>
                        </a:solidFill>
                        <a:latin typeface="Blender Pro Medium"/>
                        <a:ea typeface="Calibri"/>
                        <a:cs typeface="Times New Roman"/>
                      </a:endParaRPr>
                    </a:p>
                  </a:txBody>
                  <a:tcPr marL="68580" marR="68580" marT="0" marB="0" anchor="ctr"/>
                </a:tc>
                <a:tc>
                  <a:txBody>
                    <a:bodyPr/>
                    <a:lstStyle/>
                    <a:p>
                      <a:pPr marL="0" algn="ctr" defTabSz="914400" rtl="0" eaLnBrk="1" latinLnBrk="0" hangingPunct="1">
                        <a:lnSpc>
                          <a:spcPct val="115000"/>
                        </a:lnSpc>
                        <a:spcAft>
                          <a:spcPts val="0"/>
                        </a:spcAft>
                        <a:tabLst>
                          <a:tab pos="828675" algn="l"/>
                        </a:tabLst>
                      </a:pPr>
                      <a:r>
                        <a:rPr lang="en-US" sz="1400" kern="1200" dirty="0" smtClean="0">
                          <a:solidFill>
                            <a:schemeClr val="dk1"/>
                          </a:solidFill>
                          <a:latin typeface="Blender Pro Medium"/>
                          <a:ea typeface="Calibri"/>
                          <a:cs typeface="Times New Roman"/>
                        </a:rPr>
                        <a:t>Venture</a:t>
                      </a:r>
                      <a:r>
                        <a:rPr lang="en-US" sz="1400" kern="1200" baseline="0" dirty="0" smtClean="0">
                          <a:solidFill>
                            <a:schemeClr val="dk1"/>
                          </a:solidFill>
                          <a:latin typeface="Blender Pro Medium"/>
                          <a:ea typeface="Calibri"/>
                          <a:cs typeface="Times New Roman"/>
                        </a:rPr>
                        <a:t> Capital</a:t>
                      </a:r>
                      <a:r>
                        <a:rPr lang="en-US" sz="1400" kern="1200" dirty="0" smtClean="0">
                          <a:solidFill>
                            <a:schemeClr val="dk1"/>
                          </a:solidFill>
                          <a:latin typeface="Blender Pro Medium"/>
                          <a:ea typeface="Calibri"/>
                          <a:cs typeface="Times New Roman"/>
                        </a:rPr>
                        <a:t> Raised</a:t>
                      </a:r>
                      <a:endParaRPr lang="en-US" sz="1400" kern="1200" dirty="0">
                        <a:solidFill>
                          <a:schemeClr val="dk1"/>
                        </a:solidFill>
                        <a:latin typeface="Blender Pro Medium"/>
                        <a:ea typeface="Calibri"/>
                        <a:cs typeface="Times New Roman"/>
                      </a:endParaRPr>
                    </a:p>
                  </a:txBody>
                  <a:tcPr marL="68580" marR="68580" marT="0" marB="0" anchor="ctr"/>
                </a:tc>
                <a:tc>
                  <a:txBody>
                    <a:bodyPr/>
                    <a:lstStyle/>
                    <a:p>
                      <a:pPr marL="0" algn="ctr" defTabSz="914400" rtl="0" eaLnBrk="1" latinLnBrk="0" hangingPunct="1">
                        <a:lnSpc>
                          <a:spcPct val="115000"/>
                        </a:lnSpc>
                        <a:spcAft>
                          <a:spcPts val="0"/>
                        </a:spcAft>
                      </a:pPr>
                      <a:r>
                        <a:rPr lang="de-CH" sz="1400" kern="1200" smtClean="0">
                          <a:solidFill>
                            <a:schemeClr val="dk1"/>
                          </a:solidFill>
                          <a:latin typeface="Blender Pro Medium"/>
                          <a:ea typeface="Calibri"/>
                          <a:cs typeface="Times New Roman"/>
                        </a:rPr>
                        <a:t>USD </a:t>
                      </a:r>
                      <a:r>
                        <a:rPr lang="de-CH" sz="1400" kern="1200" smtClean="0">
                          <a:solidFill>
                            <a:schemeClr val="dk1"/>
                          </a:solidFill>
                          <a:latin typeface="Blender Pro Medium"/>
                          <a:ea typeface="Calibri"/>
                          <a:cs typeface="Times New Roman"/>
                        </a:rPr>
                        <a:t>197m </a:t>
                      </a:r>
                      <a:r>
                        <a:rPr lang="de-CH" sz="1400" kern="1200" dirty="0" smtClean="0">
                          <a:solidFill>
                            <a:schemeClr val="dk1"/>
                          </a:solidFill>
                          <a:latin typeface="Blender Pro Medium"/>
                          <a:ea typeface="Calibri"/>
                          <a:cs typeface="Times New Roman"/>
                        </a:rPr>
                        <a:t>(2013)</a:t>
                      </a:r>
                      <a:endParaRPr lang="de-CH" sz="1400" kern="1200" dirty="0">
                        <a:solidFill>
                          <a:schemeClr val="dk1"/>
                        </a:solidFill>
                        <a:latin typeface="Blender Pro Medium"/>
                        <a:ea typeface="Calibri"/>
                        <a:cs typeface="Times New Roman"/>
                      </a:endParaRPr>
                    </a:p>
                  </a:txBody>
                  <a:tcPr marL="68580" marR="68580" marT="0" marB="0" anchor="ctr"/>
                </a:tc>
              </a:tr>
              <a:tr h="432048">
                <a:tc>
                  <a:txBody>
                    <a:bodyPr/>
                    <a:lstStyle/>
                    <a:p>
                      <a:pPr marL="0" algn="ctr" defTabSz="914400" rtl="0" eaLnBrk="1" latinLnBrk="0" hangingPunct="1">
                        <a:lnSpc>
                          <a:spcPct val="115000"/>
                        </a:lnSpc>
                        <a:spcAft>
                          <a:spcPts val="0"/>
                        </a:spcAft>
                      </a:pPr>
                      <a:r>
                        <a:rPr lang="de-CH" sz="1400" kern="1200" dirty="0" smtClean="0">
                          <a:solidFill>
                            <a:schemeClr val="dk1"/>
                          </a:solidFill>
                          <a:latin typeface="Blender Pro Medium"/>
                          <a:ea typeface="Calibri"/>
                          <a:cs typeface="Times New Roman"/>
                        </a:rPr>
                        <a:t>685</a:t>
                      </a:r>
                      <a:endParaRPr lang="de-CH" sz="1400" kern="1200" dirty="0">
                        <a:solidFill>
                          <a:schemeClr val="dk1"/>
                        </a:solidFill>
                        <a:latin typeface="Blender Pro Medium"/>
                        <a:ea typeface="Calibri"/>
                        <a:cs typeface="Times New Roman"/>
                      </a:endParaRPr>
                    </a:p>
                  </a:txBody>
                  <a:tcPr marL="68580" marR="68580" marT="0" marB="0" anchor="ctr"/>
                </a:tc>
                <a:tc>
                  <a:txBody>
                    <a:bodyPr/>
                    <a:lstStyle/>
                    <a:p>
                      <a:pPr marL="0" algn="ctr" defTabSz="914400" rtl="0" eaLnBrk="1" latinLnBrk="0" hangingPunct="1">
                        <a:lnSpc>
                          <a:spcPct val="115000"/>
                        </a:lnSpc>
                        <a:spcAft>
                          <a:spcPts val="0"/>
                        </a:spcAft>
                      </a:pPr>
                      <a:r>
                        <a:rPr lang="en-US" sz="1400" kern="1200" dirty="0">
                          <a:solidFill>
                            <a:schemeClr val="dk1"/>
                          </a:solidFill>
                          <a:latin typeface="Blender Pro Medium"/>
                          <a:ea typeface="Calibri"/>
                          <a:cs typeface="Times New Roman"/>
                        </a:rPr>
                        <a:t>Licensing Opportunities</a:t>
                      </a:r>
                    </a:p>
                  </a:txBody>
                  <a:tcPr marL="68580" marR="68580" marT="0" marB="0" anchor="ctr"/>
                </a:tc>
                <a:tc>
                  <a:txBody>
                    <a:bodyPr/>
                    <a:lstStyle/>
                    <a:p>
                      <a:pPr marL="0" algn="ctr" defTabSz="914400" rtl="0" eaLnBrk="1" latinLnBrk="0" hangingPunct="1">
                        <a:lnSpc>
                          <a:spcPct val="115000"/>
                        </a:lnSpc>
                        <a:spcAft>
                          <a:spcPts val="0"/>
                        </a:spcAft>
                      </a:pPr>
                      <a:r>
                        <a:rPr lang="de-CH" sz="1400" kern="1200" dirty="0" smtClean="0">
                          <a:solidFill>
                            <a:schemeClr val="dk1"/>
                          </a:solidFill>
                          <a:latin typeface="Blender Pro Medium"/>
                          <a:ea typeface="Calibri"/>
                          <a:cs typeface="Times New Roman"/>
                        </a:rPr>
                        <a:t>278</a:t>
                      </a:r>
                      <a:endParaRPr lang="de-CH" sz="1400" kern="1200" dirty="0">
                        <a:solidFill>
                          <a:schemeClr val="dk1"/>
                        </a:solidFill>
                        <a:latin typeface="Blender Pro Medium"/>
                        <a:ea typeface="Calibri"/>
                        <a:cs typeface="Times New Roman"/>
                      </a:endParaRPr>
                    </a:p>
                  </a:txBody>
                  <a:tcPr marL="68580" marR="68580" marT="0" marB="0" anchor="ctr"/>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normAutofit/>
          </a:bodyPr>
          <a:lstStyle/>
          <a:p>
            <a:pPr eaLnBrk="1" hangingPunct="1"/>
            <a:r>
              <a:rPr lang="en-GB" sz="2400" b="1" dirty="0" smtClean="0">
                <a:latin typeface="Blender Pro Bold" pitchFamily="34" charset="0"/>
                <a:cs typeface="Arial" pitchFamily="34" charset="0"/>
              </a:rPr>
              <a:t>Key Activities of Biotechnology Companies</a:t>
            </a:r>
            <a:endParaRPr lang="de-CH" sz="2400" b="1" dirty="0" smtClean="0">
              <a:latin typeface="Blender Pro Bold" pitchFamily="34" charset="0"/>
              <a:cs typeface="Arial" pitchFamily="34" charset="0"/>
            </a:endParaRPr>
          </a:p>
        </p:txBody>
      </p:sp>
      <p:graphicFrame>
        <p:nvGraphicFramePr>
          <p:cNvPr id="5" name="Chart 4"/>
          <p:cNvGraphicFramePr/>
          <p:nvPr/>
        </p:nvGraphicFramePr>
        <p:xfrm>
          <a:off x="323528" y="1484784"/>
          <a:ext cx="5616624" cy="3600400"/>
        </p:xfrm>
        <a:graphic>
          <a:graphicData uri="http://schemas.openxmlformats.org/drawingml/2006/chart">
            <c:chart xmlns:c="http://schemas.openxmlformats.org/drawingml/2006/chart" xmlns:r="http://schemas.openxmlformats.org/officeDocument/2006/relationships" r:id="rId3"/>
          </a:graphicData>
        </a:graphic>
      </p:graphicFrame>
      <p:pic>
        <p:nvPicPr>
          <p:cNvPr id="6146" name="Picture 2"/>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467544" y="1484784"/>
            <a:ext cx="8136904" cy="509587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457200" y="274638"/>
            <a:ext cx="8472488" cy="1143000"/>
          </a:xfrm>
        </p:spPr>
        <p:txBody>
          <a:bodyPr>
            <a:normAutofit/>
          </a:bodyPr>
          <a:lstStyle/>
          <a:p>
            <a:r>
              <a:rPr lang="en-GB" sz="2400" b="1" dirty="0" smtClean="0">
                <a:latin typeface="Blender Pro Bold" pitchFamily="34" charset="0"/>
                <a:cs typeface="Arial" pitchFamily="34" charset="0"/>
              </a:rPr>
              <a:t>Biotech products - Breakdown by Indication</a:t>
            </a:r>
          </a:p>
        </p:txBody>
      </p:sp>
      <p:pic>
        <p:nvPicPr>
          <p:cNvPr id="3074" name="Picture 2"/>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136378" y="1484785"/>
            <a:ext cx="8832997" cy="4824536"/>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0</TotalTime>
  <Words>538</Words>
  <Application>Microsoft Office PowerPoint</Application>
  <PresentationFormat>On-screen Show (4:3)</PresentationFormat>
  <Paragraphs>113</Paragraphs>
  <Slides>14</Slides>
  <Notes>14</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The French Life Sciences Trend Analysis 2014</vt:lpstr>
      <vt:lpstr>About Us</vt:lpstr>
      <vt:lpstr>Overview of the French Life-sciences Industry</vt:lpstr>
      <vt:lpstr>Company Foundation Timeline</vt:lpstr>
      <vt:lpstr>Number of Employees</vt:lpstr>
      <vt:lpstr>Company Ownership</vt:lpstr>
      <vt:lpstr>Overview of the French Biotech Industry</vt:lpstr>
      <vt:lpstr>Key Activities of Biotechnology Companies</vt:lpstr>
      <vt:lpstr>Biotech products - Breakdown by Indication</vt:lpstr>
      <vt:lpstr>Products in the Pipeline - Three-year trend</vt:lpstr>
      <vt:lpstr>Venture Biotech Financing in France - Half-yearly Data</vt:lpstr>
      <vt:lpstr>Major Financing Rounds (H2 2013 – H1 2014)</vt:lpstr>
      <vt:lpstr>About Biotechgate</vt:lpstr>
      <vt:lpstr>Terms of Use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BIOTECHNOLOGY IN THE NEW EU MEMBER STATES: AN EMERGING SECTOR</dc:title>
  <dc:creator>Kasia Galecka</dc:creator>
  <cp:lastModifiedBy>kdi</cp:lastModifiedBy>
  <cp:revision>392</cp:revision>
  <dcterms:created xsi:type="dcterms:W3CDTF">2009-09-02T14:45:03Z</dcterms:created>
  <dcterms:modified xsi:type="dcterms:W3CDTF">2014-09-24T11:26:08Z</dcterms:modified>
</cp:coreProperties>
</file>