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28" r:id="rId3"/>
    <p:sldId id="329" r:id="rId4"/>
    <p:sldId id="333" r:id="rId5"/>
    <p:sldId id="331" r:id="rId6"/>
    <p:sldId id="335" r:id="rId7"/>
    <p:sldId id="330" r:id="rId8"/>
    <p:sldId id="326" r:id="rId9"/>
    <p:sldId id="332" r:id="rId10"/>
    <p:sldId id="334" r:id="rId11"/>
    <p:sldId id="322" r:id="rId12"/>
    <p:sldId id="336" r:id="rId13"/>
    <p:sldId id="320" r:id="rId14"/>
    <p:sldId id="319" r:id="rId1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8FAF4"/>
    <a:srgbClr val="F1F5E7"/>
    <a:srgbClr val="CCFF66"/>
  </p:clrMru>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386" autoAdjust="0"/>
  </p:normalViewPr>
  <p:slideViewPr>
    <p:cSldViewPr>
      <p:cViewPr>
        <p:scale>
          <a:sx n="90" d="100"/>
          <a:sy n="90" d="100"/>
        </p:scale>
        <p:origin x="-594" y="-4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C9D0C0C-9087-49E5-8AE5-33AC5D856FC8}" type="datetimeFigureOut">
              <a:rPr lang="de-DE"/>
              <a:pPr>
                <a:defRPr/>
              </a:pPr>
              <a:t>24.09.2014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C59CBE9-FAF9-40BB-89F5-55AA77CBACB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14</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E1A887-0717-4E8F-9400-EA40E8D4E8BE}"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24.09.2014</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hyperlink" Target="http://www.venturevaluation.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spanishbiotech.com/" TargetMode="External"/><Relationship Id="rId5" Type="http://schemas.openxmlformats.org/officeDocument/2006/relationships/hyperlink" Target="http://www.biotechgate.com/"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5158904"/>
          </a:xfrm>
          <a:prstGeom prst="rect">
            <a:avLst/>
          </a:prstGeom>
          <a:noFill/>
          <a:ln w="9525">
            <a:noFill/>
            <a:miter lim="800000"/>
            <a:headEnd/>
            <a:tailEnd/>
          </a:ln>
        </p:spPr>
      </p:pic>
      <p:sp>
        <p:nvSpPr>
          <p:cNvPr id="4099" name="Title 1"/>
          <p:cNvSpPr>
            <a:spLocks noGrp="1"/>
          </p:cNvSpPr>
          <p:nvPr>
            <p:ph type="ctrTitle"/>
          </p:nvPr>
        </p:nvSpPr>
        <p:spPr>
          <a:xfrm>
            <a:off x="251520" y="5157192"/>
            <a:ext cx="8215313" cy="1470025"/>
          </a:xfrm>
        </p:spPr>
        <p:txBody>
          <a:bodyPr>
            <a:normAutofit/>
          </a:bodyPr>
          <a:lstStyle/>
          <a:p>
            <a:pPr eaLnBrk="1" hangingPunct="1"/>
            <a:r>
              <a:rPr lang="en-GB" sz="3200" b="1" dirty="0" smtClean="0">
                <a:solidFill>
                  <a:schemeClr val="tx1"/>
                </a:solidFill>
                <a:latin typeface="Blender Pro Bold" pitchFamily="34" charset="0"/>
                <a:cs typeface="Arial" pitchFamily="34" charset="0"/>
              </a:rPr>
              <a:t>The Spanish Life-Sciences Trend Analysis 2014</a:t>
            </a:r>
            <a:endParaRPr lang="en-GB" sz="1800" b="1" dirty="0" smtClean="0">
              <a:solidFill>
                <a:schemeClr val="tx1"/>
              </a:solidFill>
              <a:latin typeface="Blender Pro Bold" pitchFamily="34" charset="0"/>
              <a:cs typeface="Arial" pitchFamily="34" charset="0"/>
            </a:endParaRPr>
          </a:p>
        </p:txBody>
      </p:sp>
      <p:pic>
        <p:nvPicPr>
          <p:cNvPr id="5" name="Picture 4" descr="Flagbig.GIF"/>
          <p:cNvPicPr>
            <a:picLocks noChangeAspect="1"/>
          </p:cNvPicPr>
          <p:nvPr/>
        </p:nvPicPr>
        <p:blipFill>
          <a:blip r:embed="rId4" cstate="print"/>
          <a:stretch>
            <a:fillRect/>
          </a:stretch>
        </p:blipFill>
        <p:spPr>
          <a:xfrm>
            <a:off x="539552" y="548680"/>
            <a:ext cx="1839103" cy="12241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GB" sz="2400" b="1" dirty="0" smtClean="0">
                <a:latin typeface="Blender Pro Bold" pitchFamily="34" charset="0"/>
                <a:cs typeface="Arial" pitchFamily="34" charset="0"/>
              </a:rPr>
              <a:t>Biotech Pipeline breakdown by stage - 2014</a:t>
            </a:r>
          </a:p>
        </p:txBody>
      </p:sp>
      <p:pic>
        <p:nvPicPr>
          <p:cNvPr id="5122" name="Picture 2"/>
          <p:cNvPicPr>
            <a:picLocks noChangeAspect="1" noChangeArrowheads="1"/>
          </p:cNvPicPr>
          <p:nvPr/>
        </p:nvPicPr>
        <p:blipFill>
          <a:blip r:embed="rId3" cstate="print"/>
          <a:srcRect/>
          <a:stretch>
            <a:fillRect/>
          </a:stretch>
        </p:blipFill>
        <p:spPr bwMode="auto">
          <a:xfrm>
            <a:off x="323528" y="1556792"/>
            <a:ext cx="8352928" cy="45895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Venture Financing in Spain</a:t>
            </a:r>
          </a:p>
        </p:txBody>
      </p:sp>
      <p:pic>
        <p:nvPicPr>
          <p:cNvPr id="1026" name="Picture 2"/>
          <p:cNvPicPr>
            <a:picLocks noChangeAspect="1" noChangeArrowheads="1"/>
          </p:cNvPicPr>
          <p:nvPr/>
        </p:nvPicPr>
        <p:blipFill>
          <a:blip r:embed="rId3" cstate="print"/>
          <a:srcRect/>
          <a:stretch>
            <a:fillRect/>
          </a:stretch>
        </p:blipFill>
        <p:spPr bwMode="auto">
          <a:xfrm>
            <a:off x="395536" y="1556792"/>
            <a:ext cx="835292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Major Financing Rounds (2013)</a:t>
            </a:r>
          </a:p>
        </p:txBody>
      </p:sp>
      <p:graphicFrame>
        <p:nvGraphicFramePr>
          <p:cNvPr id="7" name="Table 6"/>
          <p:cNvGraphicFramePr>
            <a:graphicFrameLocks noGrp="1"/>
          </p:cNvGraphicFramePr>
          <p:nvPr/>
        </p:nvGraphicFramePr>
        <p:xfrm>
          <a:off x="467544" y="2204866"/>
          <a:ext cx="8064896" cy="2736302"/>
        </p:xfrm>
        <a:graphic>
          <a:graphicData uri="http://schemas.openxmlformats.org/drawingml/2006/table">
            <a:tbl>
              <a:tblPr firstRow="1" bandRow="1">
                <a:tableStyleId>{85BE263C-DBD7-4A20-BB59-AAB30ACAA65A}</a:tableStyleId>
              </a:tblPr>
              <a:tblGrid>
                <a:gridCol w="1728192"/>
                <a:gridCol w="4583466"/>
                <a:gridCol w="1753238"/>
              </a:tblGrid>
              <a:tr h="841940">
                <a:tc>
                  <a:txBody>
                    <a:bodyPr/>
                    <a:lstStyle/>
                    <a:p>
                      <a:pPr>
                        <a:lnSpc>
                          <a:spcPct val="115000"/>
                        </a:lnSpc>
                        <a:spcAft>
                          <a:spcPts val="0"/>
                        </a:spcAft>
                      </a:pPr>
                      <a:r>
                        <a:rPr lang="en-US" sz="1400" dirty="0" smtClean="0">
                          <a:solidFill>
                            <a:schemeClr val="tx1"/>
                          </a:solidFill>
                        </a:rPr>
                        <a:t>Company</a:t>
                      </a:r>
                      <a:endParaRPr lang="en-US" sz="1400" dirty="0">
                        <a:solidFill>
                          <a:schemeClr val="tx1"/>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en-US" sz="1400" dirty="0">
                          <a:solidFill>
                            <a:schemeClr val="tx1"/>
                          </a:solidFill>
                        </a:rPr>
                        <a:t>Sector</a:t>
                      </a:r>
                      <a:endParaRPr lang="en-US" sz="1400" dirty="0">
                        <a:solidFill>
                          <a:schemeClr val="tx1"/>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en-US" sz="1400" dirty="0">
                          <a:solidFill>
                            <a:schemeClr val="tx1"/>
                          </a:solidFill>
                        </a:rPr>
                        <a:t>USD M</a:t>
                      </a:r>
                      <a:endParaRPr lang="en-US" sz="1400" dirty="0">
                        <a:solidFill>
                          <a:schemeClr val="tx1"/>
                        </a:solidFill>
                        <a:latin typeface="Calibri"/>
                        <a:ea typeface="Calibri"/>
                        <a:cs typeface="Times New Roman"/>
                      </a:endParaRPr>
                    </a:p>
                  </a:txBody>
                  <a:tcPr marL="68580" marR="68580" marT="0" marB="0" anchor="ctr"/>
                </a:tc>
              </a:tr>
              <a:tr h="631454">
                <a:tc>
                  <a:txBody>
                    <a:bodyPr/>
                    <a:lstStyle/>
                    <a:p>
                      <a:pPr>
                        <a:lnSpc>
                          <a:spcPct val="115000"/>
                        </a:lnSpc>
                        <a:spcAft>
                          <a:spcPts val="0"/>
                        </a:spcAft>
                      </a:pPr>
                      <a:r>
                        <a:rPr lang="en-US" sz="1400" kern="1200" dirty="0" smtClean="0">
                          <a:solidFill>
                            <a:schemeClr val="dk1"/>
                          </a:solidFill>
                          <a:latin typeface="+mn-lt"/>
                          <a:ea typeface="Calibri"/>
                          <a:cs typeface="Times New Roman"/>
                        </a:rPr>
                        <a:t>STAT-</a:t>
                      </a:r>
                      <a:r>
                        <a:rPr lang="en-US" sz="1400" kern="1200" dirty="0" err="1" smtClean="0">
                          <a:solidFill>
                            <a:schemeClr val="dk1"/>
                          </a:solidFill>
                          <a:latin typeface="+mn-lt"/>
                          <a:ea typeface="Calibri"/>
                          <a:cs typeface="Times New Roman"/>
                        </a:rPr>
                        <a:t>Diagnostica</a:t>
                      </a:r>
                      <a:r>
                        <a:rPr lang="en-US" sz="1400" kern="1200" dirty="0" smtClean="0">
                          <a:solidFill>
                            <a:schemeClr val="dk1"/>
                          </a:solidFill>
                          <a:latin typeface="+mn-lt"/>
                          <a:ea typeface="Calibri"/>
                          <a:cs typeface="Times New Roman"/>
                        </a:rPr>
                        <a:t> &amp; Innovation</a:t>
                      </a:r>
                      <a:endParaRPr lang="en-US" sz="1400" kern="1200" dirty="0">
                        <a:solidFill>
                          <a:schemeClr val="dk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n-lt"/>
                          <a:ea typeface="Calibri"/>
                          <a:cs typeface="Times New Roman"/>
                        </a:rPr>
                        <a:t>Biotech – Therapeutics &amp; Diagnostics</a:t>
                      </a:r>
                      <a:endParaRPr lang="en-US" sz="1400" kern="1200" dirty="0">
                        <a:solidFill>
                          <a:schemeClr val="dk1"/>
                        </a:solidFill>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22.1</a:t>
                      </a:r>
                    </a:p>
                  </a:txBody>
                  <a:tcPr marL="68580" marR="68580" marT="0" marB="0" anchor="ctr"/>
                </a:tc>
              </a:tr>
              <a:tr h="631454">
                <a:tc>
                  <a:txBody>
                    <a:bodyPr/>
                    <a:lstStyle/>
                    <a:p>
                      <a:pPr>
                        <a:lnSpc>
                          <a:spcPct val="115000"/>
                        </a:lnSpc>
                        <a:spcAft>
                          <a:spcPts val="0"/>
                        </a:spcAft>
                      </a:pPr>
                      <a:r>
                        <a:rPr lang="en-US" sz="1400" kern="1200" dirty="0" err="1" smtClean="0">
                          <a:solidFill>
                            <a:schemeClr val="dk1"/>
                          </a:solidFill>
                          <a:latin typeface="+mn-lt"/>
                          <a:ea typeface="Calibri"/>
                          <a:cs typeface="Times New Roman"/>
                        </a:rPr>
                        <a:t>Palobiofarma</a:t>
                      </a:r>
                      <a:r>
                        <a:rPr lang="en-US" sz="1400" kern="1200" dirty="0" smtClean="0">
                          <a:solidFill>
                            <a:schemeClr val="dk1"/>
                          </a:solidFill>
                          <a:latin typeface="+mn-lt"/>
                          <a:ea typeface="Calibri"/>
                          <a:cs typeface="Times New Roman"/>
                        </a:rPr>
                        <a:t> S.L</a:t>
                      </a:r>
                      <a:endParaRPr lang="en-US" sz="1400" kern="1200" dirty="0">
                        <a:solidFill>
                          <a:schemeClr val="dk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n-lt"/>
                          <a:ea typeface="Calibri"/>
                          <a:cs typeface="Times New Roman"/>
                        </a:rPr>
                        <a:t>Biotech – Therapeutics &amp; Diagnostics</a:t>
                      </a:r>
                      <a:endParaRPr lang="en-US" sz="1400" kern="1200" dirty="0">
                        <a:solidFill>
                          <a:schemeClr val="dk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n-lt"/>
                          <a:ea typeface="Calibri"/>
                          <a:cs typeface="Times New Roman"/>
                        </a:rPr>
                        <a:t>5.9</a:t>
                      </a:r>
                      <a:endParaRPr lang="en-US" sz="1400" kern="1200" dirty="0">
                        <a:solidFill>
                          <a:schemeClr val="dk1"/>
                        </a:solidFill>
                        <a:latin typeface="+mn-lt"/>
                        <a:ea typeface="Calibri"/>
                        <a:cs typeface="Times New Roman"/>
                      </a:endParaRPr>
                    </a:p>
                  </a:txBody>
                  <a:tcPr marL="68580" marR="68580" marT="0" marB="0" anchor="ctr"/>
                </a:tc>
              </a:tr>
              <a:tr h="631454">
                <a:tc>
                  <a:txBody>
                    <a:bodyPr/>
                    <a:lstStyle/>
                    <a:p>
                      <a:pPr>
                        <a:lnSpc>
                          <a:spcPct val="115000"/>
                        </a:lnSpc>
                        <a:spcAft>
                          <a:spcPts val="0"/>
                        </a:spcAft>
                      </a:pPr>
                      <a:r>
                        <a:rPr lang="en-US" sz="1400" kern="1200" dirty="0" err="1" smtClean="0">
                          <a:solidFill>
                            <a:schemeClr val="dk1"/>
                          </a:solidFill>
                          <a:latin typeface="+mn-lt"/>
                          <a:ea typeface="Calibri"/>
                          <a:cs typeface="Times New Roman"/>
                        </a:rPr>
                        <a:t>Minoryx</a:t>
                      </a:r>
                      <a:r>
                        <a:rPr lang="en-US" sz="1400" kern="1200" dirty="0" smtClean="0">
                          <a:solidFill>
                            <a:schemeClr val="dk1"/>
                          </a:solidFill>
                          <a:latin typeface="+mn-lt"/>
                          <a:ea typeface="Calibri"/>
                          <a:cs typeface="Times New Roman"/>
                        </a:rPr>
                        <a:t> Therapeutics</a:t>
                      </a:r>
                      <a:endParaRPr lang="en-US" sz="1400" kern="1200" dirty="0">
                        <a:solidFill>
                          <a:schemeClr val="dk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n-lt"/>
                          <a:ea typeface="Calibri"/>
                          <a:cs typeface="Times New Roman"/>
                        </a:rPr>
                        <a:t>Biotech – Therapeutics &amp; Diagnostics</a:t>
                      </a:r>
                      <a:endParaRPr lang="en-US" sz="1400" kern="1200" dirty="0">
                        <a:solidFill>
                          <a:schemeClr val="dk1"/>
                        </a:solidFill>
                        <a:latin typeface="+mn-lt"/>
                        <a:ea typeface="Calibri"/>
                        <a:cs typeface="Times New Roman"/>
                      </a:endParaRP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n-lt"/>
                          <a:ea typeface="Calibri"/>
                          <a:cs typeface="Times New Roman"/>
                        </a:rPr>
                        <a:t>2</a:t>
                      </a:r>
                      <a:endParaRPr lang="en-US" sz="1400" kern="1200" dirty="0">
                        <a:solidFill>
                          <a:schemeClr val="dk1"/>
                        </a:solidFill>
                        <a:latin typeface="+mn-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Blender Pro Bold" pitchFamily="34" charset="0"/>
                <a:cs typeface="Arial" pitchFamily="34" charset="0"/>
              </a:rPr>
              <a:t>Biotechgate contains </a:t>
            </a:r>
            <a:r>
              <a:rPr lang="en-US" sz="1600" dirty="0">
                <a:latin typeface="Blender Pro Bold" pitchFamily="34" charset="0"/>
                <a:cs typeface="Arial" pitchFamily="34" charset="0"/>
              </a:rPr>
              <a:t>over </a:t>
            </a:r>
            <a:r>
              <a:rPr lang="en-US" sz="1600" dirty="0" smtClean="0">
                <a:latin typeface="Blender Pro Bold" pitchFamily="34" charset="0"/>
                <a:cs typeface="Arial" pitchFamily="34" charset="0"/>
              </a:rPr>
              <a:t>30’000 </a:t>
            </a:r>
            <a:r>
              <a:rPr lang="en-US" sz="1600" dirty="0">
                <a:latin typeface="Blender Pro Bold" pitchFamily="34" charset="0"/>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Blender Pro Bold" pitchFamily="34" charset="0"/>
                <a:cs typeface="Arial" pitchFamily="34" charset="0"/>
              </a:rPr>
              <a:t>the data. </a:t>
            </a:r>
          </a:p>
          <a:p>
            <a:endParaRPr lang="en-GB" sz="1600" dirty="0">
              <a:latin typeface="Blender Pro Bold" pitchFamily="34" charset="0"/>
              <a:cs typeface="Arial" pitchFamily="34" charset="0"/>
            </a:endParaRPr>
          </a:p>
          <a:p>
            <a:endParaRPr lang="en-GB" sz="1600" dirty="0">
              <a:latin typeface="Blender Pro Bold" pitchFamily="34" charset="0"/>
              <a:cs typeface="Arial" pitchFamily="34" charset="0"/>
            </a:endParaRPr>
          </a:p>
          <a:p>
            <a:endParaRPr lang="en-GB" sz="1600" dirty="0">
              <a:latin typeface="Blender Pro Bold" pitchFamily="34" charset="0"/>
              <a:cs typeface="Arial" pitchFamily="34" charset="0"/>
            </a:endParaRPr>
          </a:p>
          <a:p>
            <a:r>
              <a:rPr lang="en-GB" sz="1600" dirty="0">
                <a:latin typeface="Blender Pro Bold" pitchFamily="34" charset="0"/>
                <a:cs typeface="Arial" pitchFamily="34" charset="0"/>
              </a:rPr>
              <a:t>To register for free or learn more about the different subscription options, please visit </a:t>
            </a:r>
            <a:r>
              <a:rPr lang="en-GB" sz="1600" dirty="0">
                <a:latin typeface="Blender Pro Bold" pitchFamily="34" charset="0"/>
                <a:cs typeface="Arial" pitchFamily="34" charset="0"/>
                <a:hlinkClick r:id="rId3"/>
              </a:rPr>
              <a:t>www.biotechgate.com</a:t>
            </a:r>
            <a:r>
              <a:rPr lang="en-GB" sz="1600" dirty="0">
                <a:latin typeface="Blender Pro Bold" pitchFamily="34" charset="0"/>
                <a:cs typeface="Arial" pitchFamily="34" charset="0"/>
              </a:rPr>
              <a:t>. </a:t>
            </a:r>
          </a:p>
          <a:p>
            <a:endParaRPr lang="en-GB" dirty="0">
              <a:latin typeface="Blender Pro Boo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Terms of Use</a:t>
            </a:r>
          </a:p>
        </p:txBody>
      </p:sp>
      <p:sp>
        <p:nvSpPr>
          <p:cNvPr id="16387" name="Text Box 8"/>
          <p:cNvSpPr txBox="1">
            <a:spLocks noChangeArrowheads="1"/>
          </p:cNvSpPr>
          <p:nvPr/>
        </p:nvSpPr>
        <p:spPr bwMode="auto">
          <a:xfrm>
            <a:off x="428625" y="1643063"/>
            <a:ext cx="8358188" cy="3600986"/>
          </a:xfrm>
          <a:prstGeom prst="rect">
            <a:avLst/>
          </a:prstGeom>
          <a:noFill/>
          <a:ln w="9525">
            <a:noFill/>
            <a:miter lim="800000"/>
            <a:headEnd/>
            <a:tailEnd/>
          </a:ln>
        </p:spPr>
        <p:txBody>
          <a:bodyPr>
            <a:spAutoFit/>
          </a:bodyPr>
          <a:lstStyle/>
          <a:p>
            <a:r>
              <a:rPr lang="en-CA" sz="1600" dirty="0">
                <a:latin typeface="Blender Pro Bold" pitchFamily="34" charset="0"/>
                <a:cs typeface="Arial" pitchFamily="34" charset="0"/>
              </a:rPr>
              <a:t>The </a:t>
            </a:r>
            <a:r>
              <a:rPr lang="en-CA" sz="1600" dirty="0" smtClean="0">
                <a:latin typeface="Blender Pro Bold" pitchFamily="34" charset="0"/>
                <a:cs typeface="Arial" pitchFamily="34" charset="0"/>
              </a:rPr>
              <a:t>“Spanish Life </a:t>
            </a:r>
            <a:r>
              <a:rPr lang="en-CA" sz="1600" dirty="0">
                <a:latin typeface="Blender Pro Bold" pitchFamily="34" charset="0"/>
                <a:cs typeface="Arial" pitchFamily="34" charset="0"/>
              </a:rPr>
              <a:t>Sciences </a:t>
            </a:r>
            <a:r>
              <a:rPr lang="en-CA" sz="1600" dirty="0" smtClean="0">
                <a:latin typeface="Blender Pro Bold" pitchFamily="34" charset="0"/>
                <a:cs typeface="Arial" pitchFamily="34" charset="0"/>
              </a:rPr>
              <a:t>Trend Analysis” </a:t>
            </a:r>
            <a:r>
              <a:rPr lang="en-CA" sz="1600" dirty="0">
                <a:latin typeface="Blender Pro Bold" pitchFamily="34" charset="0"/>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Blender Pro Bold" pitchFamily="34" charset="0"/>
              <a:cs typeface="Arial" pitchFamily="34" charset="0"/>
            </a:endParaRPr>
          </a:p>
          <a:p>
            <a:r>
              <a:rPr lang="en-CA" sz="1600" dirty="0">
                <a:latin typeface="Blender Pro Bold" pitchFamily="34" charset="0"/>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Blender Pro Bold" pitchFamily="34" charset="0"/>
                <a:cs typeface="Arial" pitchFamily="34" charset="0"/>
              </a:rPr>
            </a:br>
            <a:r>
              <a:rPr lang="en-CA" sz="1600" dirty="0">
                <a:latin typeface="Blender Pro Bold" pitchFamily="34" charset="0"/>
                <a:cs typeface="Arial" pitchFamily="34" charset="0"/>
              </a:rPr>
              <a:t/>
            </a:r>
            <a:br>
              <a:rPr lang="en-CA" sz="1600" dirty="0">
                <a:latin typeface="Blender Pro Bold" pitchFamily="34" charset="0"/>
                <a:cs typeface="Arial" pitchFamily="34" charset="0"/>
              </a:rPr>
            </a:br>
            <a:r>
              <a:rPr lang="en-CA" sz="1600" dirty="0">
                <a:latin typeface="Blender Pro Bold" pitchFamily="34" charset="0"/>
                <a:cs typeface="Arial" pitchFamily="34" charset="0"/>
              </a:rPr>
              <a:t>Biotechgate</a:t>
            </a:r>
            <a:br>
              <a:rPr lang="en-CA" sz="1600" dirty="0">
                <a:latin typeface="Blender Pro Bold" pitchFamily="34" charset="0"/>
                <a:cs typeface="Arial" pitchFamily="34" charset="0"/>
              </a:rPr>
            </a:br>
            <a:r>
              <a:rPr lang="en-CA" sz="1600" dirty="0">
                <a:latin typeface="Blender Pro Bold" pitchFamily="34" charset="0"/>
                <a:cs typeface="Arial" pitchFamily="34" charset="0"/>
              </a:rPr>
              <a:t>c/o Venture Valuation VV AG</a:t>
            </a:r>
            <a:br>
              <a:rPr lang="en-CA" sz="1600" dirty="0">
                <a:latin typeface="Blender Pro Bold" pitchFamily="34" charset="0"/>
                <a:cs typeface="Arial" pitchFamily="34" charset="0"/>
              </a:rPr>
            </a:br>
            <a:r>
              <a:rPr lang="en-CA" sz="1600" dirty="0" err="1">
                <a:latin typeface="Blender Pro Bold" pitchFamily="34" charset="0"/>
                <a:cs typeface="Arial" pitchFamily="34" charset="0"/>
              </a:rPr>
              <a:t>Kasernenstrasse</a:t>
            </a:r>
            <a:r>
              <a:rPr lang="en-CA" sz="1600" dirty="0">
                <a:latin typeface="Blender Pro Bold" pitchFamily="34" charset="0"/>
                <a:cs typeface="Arial" pitchFamily="34" charset="0"/>
              </a:rPr>
              <a:t> 11			+41 (43) 321 86 60</a:t>
            </a:r>
          </a:p>
          <a:p>
            <a:r>
              <a:rPr lang="en-CA" sz="1600" dirty="0">
                <a:latin typeface="Blender Pro Bold" pitchFamily="34" charset="0"/>
                <a:cs typeface="Arial" pitchFamily="34" charset="0"/>
              </a:rPr>
              <a:t>8004 Zurich			info@venturevaluation.com</a:t>
            </a:r>
          </a:p>
          <a:p>
            <a:r>
              <a:rPr lang="en-CA" sz="1600" dirty="0">
                <a:latin typeface="Blender Pro Bold" pitchFamily="34" charset="0"/>
                <a:cs typeface="Arial" pitchFamily="34" charset="0"/>
              </a:rPr>
              <a:t>Switzerland			www.venturevaluation.com</a:t>
            </a:r>
            <a:r>
              <a:rPr lang="en-CA" dirty="0">
                <a:latin typeface="Blender Pro Bold"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About Us</a:t>
            </a:r>
          </a:p>
        </p:txBody>
      </p:sp>
      <p:pic>
        <p:nvPicPr>
          <p:cNvPr id="5123" name="Picture 8" descr="BIO_Logo_RGB.jpg"/>
          <p:cNvPicPr>
            <a:picLocks noChangeAspect="1"/>
          </p:cNvPicPr>
          <p:nvPr/>
        </p:nvPicPr>
        <p:blipFill>
          <a:blip r:embed="rId3" cstate="print"/>
          <a:srcRect/>
          <a:stretch>
            <a:fillRect/>
          </a:stretch>
        </p:blipFill>
        <p:spPr bwMode="auto">
          <a:xfrm>
            <a:off x="500063" y="1785938"/>
            <a:ext cx="1762125" cy="571500"/>
          </a:xfrm>
          <a:prstGeom prst="rect">
            <a:avLst/>
          </a:prstGeom>
          <a:noFill/>
          <a:ln w="9525">
            <a:noFill/>
            <a:miter lim="800000"/>
            <a:headEnd/>
            <a:tailEnd/>
          </a:ln>
        </p:spPr>
      </p:pic>
      <p:pic>
        <p:nvPicPr>
          <p:cNvPr id="5124" name="Picture 4" descr="VEV_logo_4C-small.jpg"/>
          <p:cNvPicPr>
            <a:picLocks noChangeAspect="1"/>
          </p:cNvPicPr>
          <p:nvPr/>
        </p:nvPicPr>
        <p:blipFill>
          <a:blip r:embed="rId4" cstate="print"/>
          <a:srcRect/>
          <a:stretch>
            <a:fillRect/>
          </a:stretch>
        </p:blipFill>
        <p:spPr bwMode="auto">
          <a:xfrm>
            <a:off x="357188" y="4857750"/>
            <a:ext cx="2071687" cy="417513"/>
          </a:xfrm>
          <a:prstGeom prst="rect">
            <a:avLst/>
          </a:prstGeom>
          <a:noFill/>
          <a:ln w="9525">
            <a:noFill/>
            <a:miter lim="800000"/>
            <a:headEnd/>
            <a:tailEnd/>
          </a:ln>
        </p:spPr>
      </p:pic>
      <p:sp>
        <p:nvSpPr>
          <p:cNvPr id="5125" name="TextBox 2"/>
          <p:cNvSpPr txBox="1">
            <a:spLocks noChangeArrowheads="1"/>
          </p:cNvSpPr>
          <p:nvPr/>
        </p:nvSpPr>
        <p:spPr bwMode="auto">
          <a:xfrm>
            <a:off x="2500313" y="1500188"/>
            <a:ext cx="6108700" cy="4124206"/>
          </a:xfrm>
          <a:prstGeom prst="rect">
            <a:avLst/>
          </a:prstGeom>
          <a:noFill/>
          <a:ln w="9525">
            <a:noFill/>
            <a:miter lim="800000"/>
            <a:headEnd/>
            <a:tailEnd/>
          </a:ln>
        </p:spPr>
        <p:txBody>
          <a:bodyPr>
            <a:spAutoFit/>
          </a:bodyPr>
          <a:lstStyle/>
          <a:p>
            <a:r>
              <a:rPr lang="en-US" sz="1600" dirty="0">
                <a:latin typeface="Blender Pro Bold" pitchFamily="34" charset="0"/>
              </a:rPr>
              <a:t>The following statistical information has been obtained from Biotechgate. Biotechgate is a global, comprehensive, Life Sciences </a:t>
            </a:r>
            <a:r>
              <a:rPr lang="en-GB" sz="1600" dirty="0">
                <a:latin typeface="Blender Pro Bold" pitchFamily="34" charset="0"/>
              </a:rPr>
              <a:t>database encompassing the </a:t>
            </a:r>
            <a:r>
              <a:rPr lang="en-GB" sz="1600" dirty="0" smtClean="0">
                <a:latin typeface="Blender Pro Bold" pitchFamily="34" charset="0"/>
              </a:rPr>
              <a:t>Biotechnology, </a:t>
            </a:r>
            <a:r>
              <a:rPr lang="en-US" sz="1600" dirty="0" smtClean="0">
                <a:latin typeface="Blender Pro Bold" pitchFamily="34" charset="0"/>
              </a:rPr>
              <a:t>Pharmaceutical </a:t>
            </a:r>
            <a:r>
              <a:rPr lang="en-US" sz="1600" dirty="0">
                <a:latin typeface="Blender Pro Bold" pitchFamily="34" charset="0"/>
              </a:rPr>
              <a:t>and Medical Device industries. </a:t>
            </a:r>
            <a:r>
              <a:rPr lang="en-US" sz="1600" dirty="0">
                <a:latin typeface="Blender Pro Bold" pitchFamily="34" charset="0"/>
                <a:hlinkClick r:id="rId5"/>
              </a:rPr>
              <a:t>www.biotechgate.com</a:t>
            </a:r>
            <a:endParaRPr lang="en-US" sz="1600" dirty="0">
              <a:latin typeface="Blender Pro Bold" pitchFamily="34" charset="0"/>
            </a:endParaRPr>
          </a:p>
          <a:p>
            <a:endParaRPr lang="en-US" sz="1600" dirty="0">
              <a:latin typeface="Blender Pro Bold" pitchFamily="34" charset="0"/>
            </a:endParaRPr>
          </a:p>
          <a:p>
            <a:r>
              <a:rPr lang="en-US" sz="1600" dirty="0">
                <a:latin typeface="Blender Pro Bold" pitchFamily="34" charset="0"/>
              </a:rPr>
              <a:t>The </a:t>
            </a:r>
            <a:r>
              <a:rPr lang="en-GB" sz="1600" dirty="0" smtClean="0">
                <a:latin typeface="Blender Pro Bold" pitchFamily="34" charset="0"/>
              </a:rPr>
              <a:t>Spanish Biotech Database </a:t>
            </a:r>
            <a:r>
              <a:rPr lang="en-US" sz="1600" dirty="0" smtClean="0">
                <a:latin typeface="Blender Pro Bold" pitchFamily="34" charset="0"/>
              </a:rPr>
              <a:t>is </a:t>
            </a:r>
            <a:r>
              <a:rPr lang="en-US" sz="1600" dirty="0">
                <a:latin typeface="Blender Pro Bold" pitchFamily="34" charset="0"/>
              </a:rPr>
              <a:t>a part of the global Biotechgate and is brought to you in partnership with </a:t>
            </a:r>
            <a:r>
              <a:rPr lang="en-US" sz="1600" dirty="0" err="1" smtClean="0">
                <a:latin typeface="Blender Pro Bold" pitchFamily="34" charset="0"/>
              </a:rPr>
              <a:t>Biocat</a:t>
            </a:r>
            <a:r>
              <a:rPr lang="en-US" sz="1600" dirty="0" smtClean="0">
                <a:latin typeface="Blender Pro Bold" pitchFamily="34" charset="0"/>
              </a:rPr>
              <a:t> - </a:t>
            </a:r>
            <a:r>
              <a:rPr lang="en-GB" sz="1600" dirty="0" err="1" smtClean="0">
                <a:latin typeface="Blender Pro Bold" pitchFamily="34" charset="0"/>
              </a:rPr>
              <a:t>BioRegió</a:t>
            </a:r>
            <a:r>
              <a:rPr lang="en-GB" sz="1600" dirty="0" smtClean="0">
                <a:latin typeface="Blender Pro Bold" pitchFamily="34" charset="0"/>
              </a:rPr>
              <a:t> de </a:t>
            </a:r>
            <a:r>
              <a:rPr lang="en-GB" sz="1600" dirty="0" err="1" smtClean="0">
                <a:latin typeface="Blender Pro Bold" pitchFamily="34" charset="0"/>
              </a:rPr>
              <a:t>Catalunya</a:t>
            </a:r>
            <a:r>
              <a:rPr lang="de-CH" sz="1600" dirty="0" smtClean="0">
                <a:latin typeface="Blender Pro Bold" pitchFamily="34" charset="0"/>
              </a:rPr>
              <a:t>; </a:t>
            </a:r>
            <a:r>
              <a:rPr lang="en-GB" sz="1600" dirty="0" smtClean="0">
                <a:latin typeface="Blender Pro Bold" pitchFamily="34" charset="0"/>
              </a:rPr>
              <a:t>the organization that coordinates and promotes the life sciences sector in Catalonia</a:t>
            </a:r>
            <a:r>
              <a:rPr lang="en-US" sz="1600" dirty="0" smtClean="0">
                <a:latin typeface="Blender Pro Bold" pitchFamily="34" charset="0"/>
              </a:rPr>
              <a:t>. </a:t>
            </a:r>
            <a:r>
              <a:rPr lang="en-US" sz="1600" dirty="0" smtClean="0">
                <a:latin typeface="Blender Pro Bold" pitchFamily="34" charset="0"/>
                <a:hlinkClick r:id="rId6"/>
              </a:rPr>
              <a:t>www.spanishbiotech.com</a:t>
            </a:r>
            <a:r>
              <a:rPr lang="en-US" sz="1600" dirty="0" smtClean="0">
                <a:latin typeface="Blender Pro Bold" pitchFamily="34" charset="0"/>
              </a:rPr>
              <a:t> </a:t>
            </a:r>
            <a:endParaRPr lang="en-US" sz="1600" dirty="0">
              <a:latin typeface="Blender Pro Bold" pitchFamily="34" charset="0"/>
            </a:endParaRPr>
          </a:p>
          <a:p>
            <a:endParaRPr lang="en-US" sz="1600" dirty="0">
              <a:latin typeface="Blender Pro Bold" pitchFamily="34" charset="0"/>
            </a:endParaRPr>
          </a:p>
          <a:p>
            <a:r>
              <a:rPr lang="en-US" sz="1600" dirty="0">
                <a:latin typeface="Blender Pro Bold" pitchFamily="34" charset="0"/>
              </a:rPr>
              <a:t>Biotechgate is owned and operated by Venture Valuation AG, a Zurich based company specializing in independent assessment and valuation of technology-driven companies in high growth industries, such as the Life Sciences (Biotech, </a:t>
            </a:r>
            <a:r>
              <a:rPr lang="en-US" sz="1600" dirty="0" err="1">
                <a:latin typeface="Blender Pro Bold" pitchFamily="34" charset="0"/>
              </a:rPr>
              <a:t>Pharma</a:t>
            </a:r>
            <a:r>
              <a:rPr lang="en-US" sz="1600" dirty="0">
                <a:latin typeface="Blender Pro Bold" pitchFamily="34" charset="0"/>
              </a:rPr>
              <a:t>, </a:t>
            </a:r>
            <a:r>
              <a:rPr lang="en-US" sz="1600" dirty="0" err="1">
                <a:latin typeface="Blender Pro Bold" pitchFamily="34" charset="0"/>
              </a:rPr>
              <a:t>Medtech</a:t>
            </a:r>
            <a:r>
              <a:rPr lang="en-US" sz="1600" dirty="0">
                <a:latin typeface="Blender Pro Bold" pitchFamily="34" charset="0"/>
              </a:rPr>
              <a:t>), ICT, high-tech, Nanotech, </a:t>
            </a:r>
            <a:r>
              <a:rPr lang="en-US" sz="1600" dirty="0" err="1">
                <a:latin typeface="Blender Pro Bold" pitchFamily="34" charset="0"/>
              </a:rPr>
              <a:t>Cleantech</a:t>
            </a:r>
            <a:r>
              <a:rPr lang="en-US" sz="1600" dirty="0">
                <a:latin typeface="Blender Pro Bold" pitchFamily="34" charset="0"/>
              </a:rPr>
              <a:t> and Renewable energy.  </a:t>
            </a:r>
            <a:r>
              <a:rPr lang="en-US" sz="1600" dirty="0">
                <a:latin typeface="Blender Pro Bold" pitchFamily="34" charset="0"/>
                <a:hlinkClick r:id="rId7"/>
              </a:rPr>
              <a:t>www.venturevaluation.com</a:t>
            </a:r>
            <a:r>
              <a:rPr lang="en-US" sz="1600" dirty="0">
                <a:latin typeface="Blender Pro Bold" pitchFamily="34" charset="0"/>
              </a:rPr>
              <a:t> </a:t>
            </a:r>
          </a:p>
          <a:p>
            <a:endParaRPr lang="en-GB" dirty="0">
              <a:latin typeface="Blender Pro Book" pitchFamily="34" charset="0"/>
            </a:endParaRPr>
          </a:p>
        </p:txBody>
      </p:sp>
      <p:pic>
        <p:nvPicPr>
          <p:cNvPr id="2" name="Picture 2" descr="V:\Customers &amp; Partners\Biotechgate\Country portal partners\Spain - BioCat\Logo\Biocat.jpg"/>
          <p:cNvPicPr>
            <a:picLocks noChangeAspect="1" noChangeArrowheads="1"/>
          </p:cNvPicPr>
          <p:nvPr/>
        </p:nvPicPr>
        <p:blipFill>
          <a:blip r:embed="rId8" cstate="print"/>
          <a:srcRect/>
          <a:stretch>
            <a:fillRect/>
          </a:stretch>
        </p:blipFill>
        <p:spPr bwMode="auto">
          <a:xfrm>
            <a:off x="395536" y="2708920"/>
            <a:ext cx="1790700" cy="17907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pPr eaLnBrk="1" hangingPunct="1"/>
            <a:r>
              <a:rPr lang="en-GB" sz="2400" b="1" dirty="0" smtClean="0">
                <a:latin typeface="Blender Pro Bold" pitchFamily="34" charset="0"/>
                <a:cs typeface="Arial" pitchFamily="34" charset="0"/>
              </a:rPr>
              <a:t>Overview of the Spanish Life-sciences Industry</a:t>
            </a:r>
          </a:p>
        </p:txBody>
      </p:sp>
      <p:graphicFrame>
        <p:nvGraphicFramePr>
          <p:cNvPr id="5" name="Table 4"/>
          <p:cNvGraphicFramePr>
            <a:graphicFrameLocks noGrp="1"/>
          </p:cNvGraphicFramePr>
          <p:nvPr/>
        </p:nvGraphicFramePr>
        <p:xfrm>
          <a:off x="251520" y="1484783"/>
          <a:ext cx="8640960" cy="4752529"/>
        </p:xfrm>
        <a:graphic>
          <a:graphicData uri="http://schemas.openxmlformats.org/drawingml/2006/table">
            <a:tbl>
              <a:tblPr firstRow="1" bandRow="1">
                <a:tableStyleId>{85BE263C-DBD7-4A20-BB59-AAB30ACAA65A}</a:tableStyleId>
              </a:tblPr>
              <a:tblGrid>
                <a:gridCol w="6250182"/>
                <a:gridCol w="2390778"/>
              </a:tblGrid>
              <a:tr h="392751">
                <a:tc gridSpan="2">
                  <a:txBody>
                    <a:bodyPr/>
                    <a:lstStyle/>
                    <a:p>
                      <a:pPr algn="l">
                        <a:lnSpc>
                          <a:spcPct val="115000"/>
                        </a:lnSpc>
                        <a:spcAft>
                          <a:spcPts val="0"/>
                        </a:spcAft>
                      </a:pPr>
                      <a:r>
                        <a:rPr lang="en-US" sz="1800" dirty="0" smtClean="0">
                          <a:solidFill>
                            <a:schemeClr val="tx1"/>
                          </a:solidFill>
                        </a:rPr>
                        <a:t>2014 </a:t>
                      </a:r>
                      <a:r>
                        <a:rPr lang="en-US" sz="1800" dirty="0">
                          <a:solidFill>
                            <a:schemeClr val="tx1"/>
                          </a:solidFill>
                        </a:rPr>
                        <a:t>Statistics</a:t>
                      </a:r>
                      <a:endParaRPr lang="en-US" sz="1800" dirty="0">
                        <a:solidFill>
                          <a:schemeClr val="tx1"/>
                        </a:solidFill>
                        <a:latin typeface="Blender Pro Bold" pitchFamily="34" charset="0"/>
                        <a:ea typeface="Calibri"/>
                        <a:cs typeface="Times New Roman"/>
                      </a:endParaRP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392751">
                <a:tc>
                  <a:txBody>
                    <a:bodyPr/>
                    <a:lstStyle/>
                    <a:p>
                      <a:pPr algn="l">
                        <a:lnSpc>
                          <a:spcPct val="115000"/>
                        </a:lnSpc>
                        <a:spcAft>
                          <a:spcPts val="0"/>
                        </a:spcAft>
                      </a:pPr>
                      <a:r>
                        <a:rPr lang="en-US" sz="1400" kern="1200" dirty="0"/>
                        <a:t>Total Biotech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mn-ea"/>
                          <a:cs typeface="+mn-cs"/>
                        </a:rPr>
                        <a:t>379</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pPr>
                      <a:r>
                        <a:rPr lang="en-US" sz="1400" kern="1200" dirty="0" err="1" smtClean="0"/>
                        <a:t>Medtech</a:t>
                      </a:r>
                      <a:r>
                        <a:rPr lang="en-US" sz="1400" kern="1200" dirty="0" smtClean="0"/>
                        <a:t>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mn-ea"/>
                          <a:cs typeface="+mn-cs"/>
                        </a:rPr>
                        <a:t>62</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pPr>
                      <a:r>
                        <a:rPr lang="en-US" sz="1400" kern="1200" dirty="0" err="1" smtClean="0"/>
                        <a:t>Pharma</a:t>
                      </a:r>
                      <a:r>
                        <a:rPr lang="en-US" sz="1400" kern="1200" dirty="0" smtClean="0"/>
                        <a:t>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mn-ea"/>
                          <a:cs typeface="+mn-cs"/>
                        </a:rPr>
                        <a:t>62</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pPr>
                      <a:r>
                        <a:rPr lang="en-US" sz="1400" kern="1200" dirty="0" smtClean="0"/>
                        <a:t>Investor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mn-ea"/>
                          <a:cs typeface="+mn-cs"/>
                        </a:rPr>
                        <a:t>25</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pPr>
                      <a:r>
                        <a:rPr lang="en-US" sz="1400" kern="1200" dirty="0" smtClean="0"/>
                        <a:t>Public  / Non-Profit Organizations / Medical Facilities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mn-ea"/>
                          <a:cs typeface="+mn-cs"/>
                        </a:rPr>
                        <a:t>449</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pPr>
                      <a:r>
                        <a:rPr lang="en-US" sz="1400" kern="1200" dirty="0" smtClean="0"/>
                        <a:t>Other Life sciences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mn-ea"/>
                          <a:cs typeface="+mn-cs"/>
                        </a:rPr>
                        <a:t>297</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pPr>
                      <a:r>
                        <a:rPr lang="en-US" sz="1400" kern="1200" dirty="0"/>
                        <a:t>Percentage of Publicly Owned Companies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mn-ea"/>
                          <a:cs typeface="+mn-cs"/>
                        </a:rPr>
                        <a:t>2%</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tabLst>
                          <a:tab pos="828675" algn="l"/>
                        </a:tabLst>
                      </a:pPr>
                      <a:r>
                        <a:rPr lang="en-US" sz="1400" kern="1200" dirty="0" smtClean="0"/>
                        <a:t>Venture Capital Raised (2013)</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r>
                        <a:rPr lang="en-GB" sz="1400" kern="1200" dirty="0" smtClean="0">
                          <a:solidFill>
                            <a:schemeClr val="dk1"/>
                          </a:solidFill>
                          <a:latin typeface="+mn-lt"/>
                          <a:ea typeface="+mn-ea"/>
                          <a:cs typeface="+mn-cs"/>
                        </a:rPr>
                        <a:t>USD </a:t>
                      </a:r>
                      <a:r>
                        <a:rPr lang="en-GB" sz="1400" kern="1200" dirty="0" smtClean="0">
                          <a:solidFill>
                            <a:schemeClr val="dk1"/>
                          </a:solidFill>
                          <a:latin typeface="+mn-lt"/>
                          <a:ea typeface="+mn-ea"/>
                          <a:cs typeface="+mn-cs"/>
                        </a:rPr>
                        <a:t>30m</a:t>
                      </a:r>
                      <a:endParaRPr lang="en-GB" sz="1400" kern="1200" dirty="0">
                        <a:solidFill>
                          <a:schemeClr val="dk1"/>
                        </a:solidFill>
                        <a:latin typeface="+mn-lt"/>
                        <a:ea typeface="+mn-ea"/>
                        <a:cs typeface="+mn-cs"/>
                      </a:endParaRPr>
                    </a:p>
                  </a:txBody>
                  <a:tcPr marL="68580" marR="68580" marT="0" marB="0" anchor="ctr"/>
                </a:tc>
              </a:tr>
              <a:tr h="392751">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t>Venture Capital Raised</a:t>
                      </a:r>
                      <a:r>
                        <a:rPr lang="en-US" sz="1400" kern="1200" dirty="0"/>
                        <a:t> </a:t>
                      </a:r>
                      <a:r>
                        <a:rPr lang="en-US" sz="1400" kern="1200" dirty="0" smtClean="0"/>
                        <a:t>(2012)</a:t>
                      </a:r>
                      <a:endParaRPr lang="en-US" sz="1400" kern="1200" dirty="0" smtClean="0">
                        <a:solidFill>
                          <a:schemeClr val="dk1"/>
                        </a:solidFill>
                        <a:latin typeface="Blender Pro Medium"/>
                        <a:ea typeface="Calibri"/>
                        <a:cs typeface="Times New Roman"/>
                      </a:endParaRPr>
                    </a:p>
                  </a:txBody>
                  <a:tcPr marL="68580" marR="68580" marT="0" marB="0" anchor="ctr"/>
                </a:tc>
                <a:tc>
                  <a:txBody>
                    <a:bodyPr/>
                    <a:lstStyle/>
                    <a:p>
                      <a:pPr algn="ctr"/>
                      <a:r>
                        <a:rPr lang="en-GB" sz="1400" kern="1200" dirty="0" smtClean="0">
                          <a:solidFill>
                            <a:schemeClr val="dk1"/>
                          </a:solidFill>
                          <a:latin typeface="+mn-lt"/>
                          <a:ea typeface="+mn-ea"/>
                          <a:cs typeface="+mn-cs"/>
                        </a:rPr>
                        <a:t>USD </a:t>
                      </a:r>
                      <a:r>
                        <a:rPr lang="en-GB" sz="1400" kern="1200" dirty="0" smtClean="0">
                          <a:solidFill>
                            <a:schemeClr val="dk1"/>
                          </a:solidFill>
                          <a:latin typeface="+mn-lt"/>
                          <a:ea typeface="+mn-ea"/>
                          <a:cs typeface="+mn-cs"/>
                        </a:rPr>
                        <a:t>27m</a:t>
                      </a:r>
                      <a:endParaRPr lang="en-GB" sz="1400" kern="1200" dirty="0">
                        <a:solidFill>
                          <a:schemeClr val="dk1"/>
                        </a:solidFill>
                        <a:latin typeface="+mn-lt"/>
                        <a:ea typeface="+mn-ea"/>
                        <a:cs typeface="+mn-cs"/>
                      </a:endParaRPr>
                    </a:p>
                  </a:txBody>
                  <a:tcPr marL="68580" marR="68580" marT="0" marB="0" anchor="ctr"/>
                </a:tc>
              </a:tr>
              <a:tr h="432268">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t>Number of technologies</a:t>
                      </a:r>
                      <a:endParaRPr lang="en-US" sz="1400" kern="1200" dirty="0" smtClean="0">
                        <a:solidFill>
                          <a:schemeClr val="dk1"/>
                        </a:solidFill>
                        <a:latin typeface="Blender Pro Medium"/>
                        <a:ea typeface="Calibri"/>
                        <a:cs typeface="Times New Roman"/>
                      </a:endParaRPr>
                    </a:p>
                  </a:txBody>
                  <a:tcPr marL="68580" marR="68580" marT="0" marB="0" anchor="ctr"/>
                </a:tc>
                <a:tc>
                  <a:txBody>
                    <a:bodyPr/>
                    <a:lstStyle/>
                    <a:p>
                      <a:pPr algn="ctr"/>
                      <a:r>
                        <a:rPr lang="en-GB" sz="1400" kern="1200" dirty="0" smtClean="0">
                          <a:solidFill>
                            <a:schemeClr val="dk1"/>
                          </a:solidFill>
                          <a:latin typeface="+mn-lt"/>
                          <a:ea typeface="+mn-ea"/>
                          <a:cs typeface="+mn-cs"/>
                        </a:rPr>
                        <a:t>188</a:t>
                      </a:r>
                      <a:endParaRPr lang="en-GB" sz="1400" kern="1200" dirty="0">
                        <a:solidFill>
                          <a:schemeClr val="dk1"/>
                        </a:solidFill>
                        <a:latin typeface="+mn-lt"/>
                        <a:ea typeface="+mn-ea"/>
                        <a:cs typeface="+mn-cs"/>
                      </a:endParaRPr>
                    </a:p>
                  </a:txBody>
                  <a:tcPr marL="68580" marR="68580" marT="0" marB="0" anchor="ctr"/>
                </a:tc>
              </a:tr>
              <a:tr h="392751">
                <a:tc>
                  <a:txBody>
                    <a:bodyPr/>
                    <a:lstStyle/>
                    <a:p>
                      <a:pPr algn="l">
                        <a:lnSpc>
                          <a:spcPct val="115000"/>
                        </a:lnSpc>
                        <a:spcAft>
                          <a:spcPts val="0"/>
                        </a:spcAft>
                      </a:pPr>
                      <a:r>
                        <a:rPr lang="en-US" sz="1400" kern="1200" dirty="0"/>
                        <a:t>Licensing Opportunities</a:t>
                      </a:r>
                      <a:endParaRPr lang="en-US" sz="1400" kern="1200" dirty="0">
                        <a:solidFill>
                          <a:schemeClr val="dk1"/>
                        </a:solidFill>
                        <a:latin typeface="Blender Pro Medium"/>
                        <a:ea typeface="Calibri"/>
                        <a:cs typeface="Times New Roman"/>
                      </a:endParaRPr>
                    </a:p>
                  </a:txBody>
                  <a:tcPr marL="68580" marR="68580" marT="0" marB="0" anchor="ctr"/>
                </a:tc>
                <a:tc>
                  <a:txBody>
                    <a:bodyPr/>
                    <a:lstStyle/>
                    <a:p>
                      <a:pPr algn="ctr"/>
                      <a:r>
                        <a:rPr lang="en-GB" sz="1400" kern="1200" dirty="0" smtClean="0">
                          <a:solidFill>
                            <a:schemeClr val="dk1"/>
                          </a:solidFill>
                          <a:latin typeface="+mn-lt"/>
                          <a:ea typeface="+mn-ea"/>
                          <a:cs typeface="+mn-cs"/>
                        </a:rPr>
                        <a:t>278</a:t>
                      </a:r>
                      <a:endParaRPr lang="en-GB" sz="1400" kern="1200" dirty="0">
                        <a:solidFill>
                          <a:schemeClr val="dk1"/>
                        </a:solidFill>
                        <a:latin typeface="+mn-lt"/>
                        <a:ea typeface="+mn-ea"/>
                        <a:cs typeface="+mn-c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pPr eaLnBrk="1" hangingPunct="1"/>
            <a:r>
              <a:rPr lang="en-GB" sz="2400" b="1" dirty="0" smtClean="0">
                <a:latin typeface="Blender Pro Bold" pitchFamily="34" charset="0"/>
                <a:cs typeface="Arial" pitchFamily="34" charset="0"/>
              </a:rPr>
              <a:t>Number of Employees</a:t>
            </a:r>
          </a:p>
        </p:txBody>
      </p:sp>
      <p:pic>
        <p:nvPicPr>
          <p:cNvPr id="61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4544" y="1556792"/>
            <a:ext cx="5219700" cy="33909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349749" y="1556792"/>
            <a:ext cx="4830763" cy="3382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Company Ownership</a:t>
            </a:r>
          </a:p>
        </p:txBody>
      </p:sp>
      <p:pic>
        <p:nvPicPr>
          <p:cNvPr id="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0528" y="1844824"/>
            <a:ext cx="5135563" cy="3240360"/>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022725" y="1844824"/>
            <a:ext cx="5121275" cy="3222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pPr eaLnBrk="1" hangingPunct="1"/>
            <a:r>
              <a:rPr lang="en-GB" sz="2400" b="1" dirty="0" smtClean="0">
                <a:latin typeface="Blender Pro Bold" pitchFamily="34" charset="0"/>
                <a:cs typeface="Arial" pitchFamily="34" charset="0"/>
              </a:rPr>
              <a:t>Overview of the Spanish Biotech Industry</a:t>
            </a:r>
          </a:p>
        </p:txBody>
      </p:sp>
      <p:graphicFrame>
        <p:nvGraphicFramePr>
          <p:cNvPr id="4" name="Table 3"/>
          <p:cNvGraphicFramePr>
            <a:graphicFrameLocks noGrp="1"/>
          </p:cNvGraphicFramePr>
          <p:nvPr/>
        </p:nvGraphicFramePr>
        <p:xfrm>
          <a:off x="251520" y="1557320"/>
          <a:ext cx="8640000" cy="4752000"/>
        </p:xfrm>
        <a:graphic>
          <a:graphicData uri="http://schemas.openxmlformats.org/drawingml/2006/table">
            <a:tbl>
              <a:tblPr firstRow="1" bandRow="1">
                <a:tableStyleId>{85BE263C-DBD7-4A20-BB59-AAB30ACAA65A}</a:tableStyleId>
              </a:tblPr>
              <a:tblGrid>
                <a:gridCol w="6249489"/>
                <a:gridCol w="2390511"/>
              </a:tblGrid>
              <a:tr h="4752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solidFill>
                            <a:schemeClr val="tx1"/>
                          </a:solidFill>
                        </a:rPr>
                        <a:t>2014 Statistics</a:t>
                      </a:r>
                      <a:endParaRPr lang="en-US" sz="1800" dirty="0" smtClean="0">
                        <a:solidFill>
                          <a:schemeClr val="tx1"/>
                        </a:solidFill>
                        <a:latin typeface="Blender Pro Bold" pitchFamily="34" charset="0"/>
                        <a:ea typeface="Calibri"/>
                        <a:cs typeface="Times New Roman"/>
                      </a:endParaRPr>
                    </a:p>
                  </a:txBody>
                  <a:tcPr marL="68580" marR="68580" marT="0" marB="0"/>
                </a:tc>
                <a:tc>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475200">
                <a:tc>
                  <a:txBody>
                    <a:bodyPr/>
                    <a:lstStyle/>
                    <a:p>
                      <a:pPr algn="l">
                        <a:lnSpc>
                          <a:spcPct val="115000"/>
                        </a:lnSpc>
                        <a:spcAft>
                          <a:spcPts val="0"/>
                        </a:spcAft>
                      </a:pPr>
                      <a:r>
                        <a:rPr lang="en-US" sz="1400" kern="1200" dirty="0">
                          <a:solidFill>
                            <a:schemeClr val="dk1"/>
                          </a:solidFill>
                          <a:latin typeface="+mn-lt"/>
                          <a:ea typeface="+mn-ea"/>
                          <a:cs typeface="+mn-cs"/>
                        </a:rPr>
                        <a:t>Total Biotech Companies</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n-lt"/>
                          <a:ea typeface="+mn-ea"/>
                          <a:cs typeface="+mn-cs"/>
                        </a:rPr>
                        <a:t>379</a:t>
                      </a:r>
                    </a:p>
                  </a:txBody>
                  <a:tcPr marL="68580" marR="68580" marT="0" marB="0" anchor="ctr"/>
                </a:tc>
              </a:tr>
              <a:tr h="475200">
                <a:tc>
                  <a:txBody>
                    <a:bodyPr/>
                    <a:lstStyle/>
                    <a:p>
                      <a:pPr algn="l">
                        <a:lnSpc>
                          <a:spcPct val="115000"/>
                        </a:lnSpc>
                        <a:spcAft>
                          <a:spcPts val="0"/>
                        </a:spcAft>
                      </a:pPr>
                      <a:r>
                        <a:rPr lang="en-US" sz="1400" kern="1200" dirty="0">
                          <a:solidFill>
                            <a:schemeClr val="dk1"/>
                          </a:solidFill>
                          <a:latin typeface="+mn-lt"/>
                          <a:ea typeface="+mn-ea"/>
                          <a:cs typeface="+mn-cs"/>
                        </a:rPr>
                        <a:t>Biotech - Therapeutics</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n-lt"/>
                          <a:ea typeface="+mn-ea"/>
                          <a:cs typeface="+mn-cs"/>
                        </a:rPr>
                        <a:t>78</a:t>
                      </a:r>
                      <a:endParaRPr lang="de-CH" sz="1400" kern="1200" dirty="0">
                        <a:solidFill>
                          <a:schemeClr val="dk1"/>
                        </a:solidFill>
                        <a:latin typeface="+mn-lt"/>
                        <a:ea typeface="+mn-ea"/>
                        <a:cs typeface="+mn-cs"/>
                      </a:endParaRPr>
                    </a:p>
                  </a:txBody>
                  <a:tcPr marL="68580" marR="68580" marT="0" marB="0" anchor="ctr"/>
                </a:tc>
              </a:tr>
              <a:tr h="475200">
                <a:tc>
                  <a:txBody>
                    <a:bodyPr/>
                    <a:lstStyle/>
                    <a:p>
                      <a:pPr algn="l">
                        <a:lnSpc>
                          <a:spcPct val="115000"/>
                        </a:lnSpc>
                        <a:spcAft>
                          <a:spcPts val="0"/>
                        </a:spcAft>
                      </a:pPr>
                      <a:r>
                        <a:rPr lang="en-US" sz="1400" kern="1200" dirty="0">
                          <a:solidFill>
                            <a:schemeClr val="dk1"/>
                          </a:solidFill>
                          <a:latin typeface="+mn-lt"/>
                          <a:ea typeface="+mn-ea"/>
                          <a:cs typeface="+mn-cs"/>
                        </a:rPr>
                        <a:t>Biotech - R&amp;D Services</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n-lt"/>
                          <a:ea typeface="+mn-ea"/>
                          <a:cs typeface="+mn-cs"/>
                        </a:rPr>
                        <a:t>185</a:t>
                      </a:r>
                      <a:endParaRPr lang="de-CH" sz="1400" kern="1200" dirty="0">
                        <a:solidFill>
                          <a:schemeClr val="dk1"/>
                        </a:solidFill>
                        <a:latin typeface="+mn-lt"/>
                        <a:ea typeface="+mn-ea"/>
                        <a:cs typeface="+mn-cs"/>
                      </a:endParaRPr>
                    </a:p>
                  </a:txBody>
                  <a:tcPr marL="68580" marR="68580" marT="0" marB="0" anchor="ctr"/>
                </a:tc>
              </a:tr>
              <a:tr h="475200">
                <a:tc>
                  <a:txBody>
                    <a:bodyPr/>
                    <a:lstStyle/>
                    <a:p>
                      <a:pPr algn="l">
                        <a:lnSpc>
                          <a:spcPct val="115000"/>
                        </a:lnSpc>
                        <a:spcAft>
                          <a:spcPts val="0"/>
                        </a:spcAft>
                      </a:pPr>
                      <a:r>
                        <a:rPr lang="en-US" sz="1400" kern="1200" dirty="0">
                          <a:solidFill>
                            <a:schemeClr val="dk1"/>
                          </a:solidFill>
                          <a:latin typeface="+mn-lt"/>
                          <a:ea typeface="+mn-ea"/>
                          <a:cs typeface="+mn-cs"/>
                        </a:rPr>
                        <a:t>Biotech - Other</a:t>
                      </a: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n-lt"/>
                          <a:ea typeface="+mn-ea"/>
                          <a:cs typeface="+mn-cs"/>
                        </a:rPr>
                        <a:t>116</a:t>
                      </a:r>
                      <a:endParaRPr lang="de-CH" sz="1400" kern="1200" dirty="0">
                        <a:solidFill>
                          <a:schemeClr val="dk1"/>
                        </a:solidFill>
                        <a:latin typeface="+mn-lt"/>
                        <a:ea typeface="+mn-ea"/>
                        <a:cs typeface="+mn-cs"/>
                      </a:endParaRPr>
                    </a:p>
                  </a:txBody>
                  <a:tcPr marL="68580" marR="68580" marT="0" marB="0" anchor="ctr"/>
                </a:tc>
              </a:tr>
              <a:tr h="475200">
                <a:tc>
                  <a:txBody>
                    <a:bodyPr/>
                    <a:lstStyle/>
                    <a:p>
                      <a:pPr marL="0" algn="l" defTabSz="914400" rtl="0" eaLnBrk="1" latinLnBrk="0" hangingPunct="1">
                        <a:lnSpc>
                          <a:spcPct val="115000"/>
                        </a:lnSpc>
                        <a:spcAft>
                          <a:spcPts val="0"/>
                        </a:spcAft>
                      </a:pPr>
                      <a:r>
                        <a:rPr lang="en-US" sz="1400" kern="1200" dirty="0" smtClean="0">
                          <a:solidFill>
                            <a:schemeClr val="dk1"/>
                          </a:solidFill>
                          <a:latin typeface="+mn-lt"/>
                          <a:ea typeface="+mn-ea"/>
                          <a:cs typeface="+mn-cs"/>
                        </a:rPr>
                        <a:t>Number of Initial Public offerings (2013)</a:t>
                      </a:r>
                      <a:endParaRPr lang="en-US" sz="1400"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n-lt"/>
                          <a:ea typeface="+mn-ea"/>
                          <a:cs typeface="+mn-cs"/>
                        </a:rPr>
                        <a:t>0</a:t>
                      </a:r>
                      <a:endParaRPr lang="de-CH" sz="1400" kern="1200" dirty="0">
                        <a:solidFill>
                          <a:schemeClr val="dk1"/>
                        </a:solidFill>
                        <a:latin typeface="+mn-lt"/>
                        <a:ea typeface="+mn-ea"/>
                        <a:cs typeface="+mn-cs"/>
                      </a:endParaRPr>
                    </a:p>
                  </a:txBody>
                  <a:tcPr marL="68580" marR="68580" marT="0" marB="0" anchor="ctr"/>
                </a:tc>
              </a:tr>
              <a:tr h="475200">
                <a:tc>
                  <a:txBody>
                    <a:bodyPr/>
                    <a:lstStyle/>
                    <a:p>
                      <a:pPr algn="l">
                        <a:lnSpc>
                          <a:spcPct val="115000"/>
                        </a:lnSpc>
                        <a:spcAft>
                          <a:spcPts val="0"/>
                        </a:spcAft>
                      </a:pPr>
                      <a:r>
                        <a:rPr lang="en-US" sz="1400" kern="1200" dirty="0">
                          <a:solidFill>
                            <a:schemeClr val="dk1"/>
                          </a:solidFill>
                          <a:latin typeface="+mn-lt"/>
                          <a:ea typeface="+mn-ea"/>
                          <a:cs typeface="+mn-cs"/>
                        </a:rPr>
                        <a:t>Percentage of Publicly Owned Companies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n-lt"/>
                          <a:ea typeface="+mn-ea"/>
                          <a:cs typeface="+mn-cs"/>
                        </a:rPr>
                        <a:t>2%</a:t>
                      </a:r>
                      <a:endParaRPr lang="en-US" sz="1400" kern="1200" dirty="0">
                        <a:solidFill>
                          <a:schemeClr val="dk1"/>
                        </a:solidFill>
                        <a:latin typeface="+mn-lt"/>
                        <a:ea typeface="+mn-ea"/>
                        <a:cs typeface="+mn-cs"/>
                      </a:endParaRPr>
                    </a:p>
                  </a:txBody>
                  <a:tcPr marL="68580" marR="68580" marT="0" marB="0" anchor="ctr"/>
                </a:tc>
              </a:tr>
              <a:tr h="475200">
                <a:tc>
                  <a:txBody>
                    <a:bodyPr/>
                    <a:lstStyle/>
                    <a:p>
                      <a:pPr algn="l">
                        <a:lnSpc>
                          <a:spcPct val="115000"/>
                        </a:lnSpc>
                        <a:spcAft>
                          <a:spcPts val="0"/>
                        </a:spcAft>
                        <a:tabLst>
                          <a:tab pos="828675" algn="l"/>
                        </a:tabLst>
                      </a:pPr>
                      <a:r>
                        <a:rPr lang="en-US" sz="1400" kern="1200" dirty="0" smtClean="0">
                          <a:solidFill>
                            <a:schemeClr val="dk1"/>
                          </a:solidFill>
                          <a:latin typeface="+mn-lt"/>
                          <a:ea typeface="+mn-ea"/>
                          <a:cs typeface="+mn-cs"/>
                        </a:rPr>
                        <a:t>Venture Capital Raised </a:t>
                      </a:r>
                      <a:r>
                        <a:rPr lang="de-CH" sz="1400" kern="1200" dirty="0" smtClean="0">
                          <a:solidFill>
                            <a:schemeClr val="dk1"/>
                          </a:solidFill>
                          <a:latin typeface="+mn-lt"/>
                          <a:ea typeface="+mn-ea"/>
                          <a:cs typeface="+mn-cs"/>
                        </a:rPr>
                        <a:t>(2013)</a:t>
                      </a:r>
                      <a:endParaRPr lang="en-US" sz="1400"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n-lt"/>
                          <a:ea typeface="+mn-ea"/>
                          <a:cs typeface="+mn-cs"/>
                        </a:rPr>
                        <a:t>USD </a:t>
                      </a:r>
                      <a:r>
                        <a:rPr lang="de-CH" sz="1400" kern="1200" dirty="0" smtClean="0">
                          <a:solidFill>
                            <a:schemeClr val="dk1"/>
                          </a:solidFill>
                          <a:latin typeface="+mn-lt"/>
                          <a:ea typeface="+mn-ea"/>
                          <a:cs typeface="+mn-cs"/>
                        </a:rPr>
                        <a:t>30m</a:t>
                      </a:r>
                      <a:endParaRPr lang="de-CH" sz="1400" kern="1200" dirty="0">
                        <a:solidFill>
                          <a:schemeClr val="dk1"/>
                        </a:solidFill>
                        <a:latin typeface="+mn-lt"/>
                        <a:ea typeface="+mn-ea"/>
                        <a:cs typeface="+mn-cs"/>
                      </a:endParaRPr>
                    </a:p>
                  </a:txBody>
                  <a:tcPr marL="68580" marR="68580" marT="0" marB="0" anchor="ctr"/>
                </a:tc>
              </a:tr>
              <a:tr h="475200">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n-lt"/>
                          <a:ea typeface="+mn-ea"/>
                          <a:cs typeface="+mn-cs"/>
                        </a:rPr>
                        <a:t>Venture Capital Raised </a:t>
                      </a:r>
                      <a:r>
                        <a:rPr lang="de-CH" sz="1400" kern="1200" dirty="0" smtClean="0">
                          <a:solidFill>
                            <a:schemeClr val="dk1"/>
                          </a:solidFill>
                          <a:latin typeface="+mn-lt"/>
                          <a:ea typeface="+mn-ea"/>
                          <a:cs typeface="+mn-cs"/>
                        </a:rPr>
                        <a:t>(2012)</a:t>
                      </a:r>
                      <a:endParaRPr lang="en-US" sz="1400"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mn-ea"/>
                          <a:cs typeface="+mn-cs"/>
                        </a:rPr>
                        <a:t>USD </a:t>
                      </a:r>
                      <a:r>
                        <a:rPr lang="de-CH" sz="1400" kern="1200" dirty="0" smtClean="0">
                          <a:solidFill>
                            <a:schemeClr val="dk1"/>
                          </a:solidFill>
                          <a:latin typeface="+mn-lt"/>
                          <a:ea typeface="+mn-ea"/>
                          <a:cs typeface="+mn-cs"/>
                        </a:rPr>
                        <a:t>27m</a:t>
                      </a:r>
                      <a:endParaRPr lang="de-CH" sz="1400" kern="1200" dirty="0" smtClean="0">
                        <a:solidFill>
                          <a:schemeClr val="dk1"/>
                        </a:solidFill>
                        <a:latin typeface="+mn-lt"/>
                        <a:ea typeface="+mn-ea"/>
                        <a:cs typeface="+mn-cs"/>
                      </a:endParaRPr>
                    </a:p>
                  </a:txBody>
                  <a:tcPr marL="68580" marR="68580" marT="0" marB="0" anchor="ctr"/>
                </a:tc>
              </a:tr>
              <a:tr h="475200">
                <a:tc>
                  <a:txBody>
                    <a:bodyPr/>
                    <a:lstStyle/>
                    <a:p>
                      <a:pPr algn="l">
                        <a:lnSpc>
                          <a:spcPct val="115000"/>
                        </a:lnSpc>
                        <a:spcAft>
                          <a:spcPts val="0"/>
                        </a:spcAft>
                      </a:pPr>
                      <a:r>
                        <a:rPr lang="en-US" sz="1400" kern="1200" dirty="0">
                          <a:solidFill>
                            <a:schemeClr val="dk1"/>
                          </a:solidFill>
                          <a:latin typeface="+mn-lt"/>
                          <a:ea typeface="+mn-ea"/>
                          <a:cs typeface="+mn-cs"/>
                        </a:rPr>
                        <a:t>Licensing </a:t>
                      </a:r>
                      <a:r>
                        <a:rPr lang="en-US" sz="1400" kern="1200" dirty="0" smtClean="0">
                          <a:solidFill>
                            <a:schemeClr val="dk1"/>
                          </a:solidFill>
                          <a:latin typeface="+mn-lt"/>
                          <a:ea typeface="+mn-ea"/>
                          <a:cs typeface="+mn-cs"/>
                        </a:rPr>
                        <a:t>Opportunities</a:t>
                      </a:r>
                      <a:endParaRPr lang="en-US" sz="1400" kern="1200" dirty="0">
                        <a:solidFill>
                          <a:schemeClr val="dk1"/>
                        </a:solidFill>
                        <a:latin typeface="+mn-lt"/>
                        <a:ea typeface="+mn-ea"/>
                        <a:cs typeface="+mn-cs"/>
                      </a:endParaRPr>
                    </a:p>
                  </a:txBody>
                  <a:tcPr marL="68580" marR="68580" marT="0" marB="0" anchor="ctr"/>
                </a:tc>
                <a:tc>
                  <a:txBody>
                    <a:bodyPr/>
                    <a:lstStyle/>
                    <a:p>
                      <a:pPr algn="ctr">
                        <a:lnSpc>
                          <a:spcPct val="115000"/>
                        </a:lnSpc>
                        <a:spcAft>
                          <a:spcPts val="0"/>
                        </a:spcAft>
                      </a:pPr>
                      <a:r>
                        <a:rPr lang="de-CH" sz="1400" kern="1200" dirty="0" smtClean="0">
                          <a:solidFill>
                            <a:schemeClr val="dk1"/>
                          </a:solidFill>
                          <a:latin typeface="+mn-lt"/>
                          <a:ea typeface="+mn-ea"/>
                          <a:cs typeface="+mn-cs"/>
                        </a:rPr>
                        <a:t>188</a:t>
                      </a:r>
                      <a:endParaRPr lang="de-CH" sz="1400" kern="1200" dirty="0">
                        <a:solidFill>
                          <a:schemeClr val="dk1"/>
                        </a:solidFill>
                        <a:latin typeface="+mn-lt"/>
                        <a:ea typeface="+mn-ea"/>
                        <a:cs typeface="+mn-c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GB" sz="2400" b="1" dirty="0" smtClean="0">
                <a:latin typeface="Blender Pro Bold" pitchFamily="34" charset="0"/>
                <a:cs typeface="Arial" pitchFamily="34" charset="0"/>
              </a:rPr>
              <a:t>Company Foundation Timeline</a:t>
            </a:r>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520" y="1480269"/>
            <a:ext cx="8568952" cy="5045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2400" b="1" dirty="0" smtClean="0">
                <a:latin typeface="Blender Pro Bold" pitchFamily="34" charset="0"/>
                <a:cs typeface="Arial" pitchFamily="34" charset="0"/>
              </a:rPr>
              <a:t>Key Activities of Biotechnology Companies</a:t>
            </a:r>
            <a:endParaRPr lang="de-CH" sz="2400" b="1" dirty="0" smtClean="0">
              <a:latin typeface="Blender Pro Bold" pitchFamily="34" charset="0"/>
              <a:cs typeface="Arial" pitchFamily="34" charset="0"/>
            </a:endParaRPr>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9552" y="1484784"/>
            <a:ext cx="8064896"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pPr eaLnBrk="1" hangingPunct="1"/>
            <a:r>
              <a:rPr lang="en-GB" sz="2400" b="1" dirty="0" smtClean="0">
                <a:latin typeface="Blender Pro Bold" pitchFamily="34" charset="0"/>
                <a:cs typeface="Arial" pitchFamily="34" charset="0"/>
              </a:rPr>
              <a:t>Biotech Products by Indication</a:t>
            </a:r>
          </a:p>
        </p:txBody>
      </p:sp>
      <p:pic>
        <p:nvPicPr>
          <p:cNvPr id="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9081" y="1484784"/>
            <a:ext cx="8207375" cy="4899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Blender Pro Medium"/>
        <a:ea typeface=""/>
        <a:cs typeface=""/>
      </a:majorFont>
      <a:minorFont>
        <a:latin typeface="Blender Pro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440</Words>
  <Application>Microsoft Office PowerPoint</Application>
  <PresentationFormat>On-screen Show (4:3)</PresentationFormat>
  <Paragraphs>97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Spanish Life-Sciences Trend Analysis 2014</vt:lpstr>
      <vt:lpstr>About Us</vt:lpstr>
      <vt:lpstr>Overview of the Spanish Life-sciences Industry</vt:lpstr>
      <vt:lpstr>Number of Employees</vt:lpstr>
      <vt:lpstr>Company Ownership</vt:lpstr>
      <vt:lpstr>Overview of the Spanish Biotech Industry</vt:lpstr>
      <vt:lpstr>Company Foundation Timeline</vt:lpstr>
      <vt:lpstr>Key Activities of Biotechnology Companies</vt:lpstr>
      <vt:lpstr>Biotech Products by Indication</vt:lpstr>
      <vt:lpstr>Biotech Pipeline breakdown by stage - 2014</vt:lpstr>
      <vt:lpstr>Venture Financing in Spain</vt:lpstr>
      <vt:lpstr>Major Financing Rounds (2013)</vt:lpstr>
      <vt:lpstr>About Biotechgate</vt:lpstr>
      <vt:lpstr>Terms of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kdi</cp:lastModifiedBy>
  <cp:revision>398</cp:revision>
  <dcterms:created xsi:type="dcterms:W3CDTF">2009-09-02T14:45:03Z</dcterms:created>
  <dcterms:modified xsi:type="dcterms:W3CDTF">2014-09-24T12:12:56Z</dcterms:modified>
</cp:coreProperties>
</file>